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3"/>
  </p:notesMasterIdLst>
  <p:sldIdLst>
    <p:sldId id="256" r:id="rId2"/>
    <p:sldId id="257" r:id="rId3"/>
    <p:sldId id="259" r:id="rId4"/>
    <p:sldId id="286" r:id="rId5"/>
    <p:sldId id="332" r:id="rId6"/>
    <p:sldId id="287" r:id="rId7"/>
    <p:sldId id="288" r:id="rId8"/>
    <p:sldId id="289" r:id="rId9"/>
    <p:sldId id="290" r:id="rId10"/>
    <p:sldId id="291" r:id="rId11"/>
    <p:sldId id="292" r:id="rId12"/>
    <p:sldId id="293" r:id="rId13"/>
    <p:sldId id="294" r:id="rId14"/>
    <p:sldId id="295" r:id="rId15"/>
    <p:sldId id="297" r:id="rId16"/>
    <p:sldId id="296"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284" r:id="rId51"/>
    <p:sldId id="331" r:id="rId5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5" roundtripDataSignature="AMtx7mjVON8QOQhc7sUPoOVDtUoEhQIt8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97C7"/>
    <a:srgbClr val="F27B6C"/>
    <a:srgbClr val="A3CA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62"/>
    <p:restoredTop sz="91707"/>
  </p:normalViewPr>
  <p:slideViewPr>
    <p:cSldViewPr snapToGrid="0" snapToObjects="1">
      <p:cViewPr varScale="1">
        <p:scale>
          <a:sx n="99" d="100"/>
          <a:sy n="99" d="100"/>
        </p:scale>
        <p:origin x="1344" y="16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msnbc.com/msnbc-news/watch/pres-obama-s-advice-to-howard-grads-681333827522"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globalfreedomofexpression.columbia.edu/"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theatlantic.com/education/archive/2017/07/why-its-a-bad-idea-to-tell-students-words-are-violence/533970/"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www.bloomberg.com/view/articles/2017-03-06/attention-student-protesters-use-your-word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youtube.com/watch?v=anZrIGqFAw4"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jmp.princeton.edu/statement"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thefire.org/resources/disinvitation-databas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t>From Yale Report on Free Speech: “We are more especially called upon to maintain the principles of free discussion in case of unpopular sentiments or persons, as in no other case will any effort to maintain them be needed.”</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7844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547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Clr>
                <a:schemeClr val="dk1"/>
              </a:buClr>
              <a:buSzPct val="25000"/>
              <a:buFont typeface="Calibri"/>
              <a:buNone/>
            </a:pPr>
            <a:r>
              <a:rPr lang="en-US" dirty="0"/>
              <a:t>No platforming</a:t>
            </a:r>
            <a:r>
              <a:rPr lang="en-US" baseline="0" dirty="0"/>
              <a:t> is another term for this.</a:t>
            </a:r>
          </a:p>
          <a:p>
            <a:pPr marL="0" marR="0" lvl="0" indent="0" algn="l" rtl="0">
              <a:spcBef>
                <a:spcPts val="0"/>
              </a:spcBef>
              <a:buClr>
                <a:schemeClr val="dk1"/>
              </a:buClr>
              <a:buSzPct val="25000"/>
              <a:buFont typeface="Calibri"/>
              <a:buNone/>
            </a:pPr>
            <a:endParaRPr lang="en-US" baseline="0" dirty="0"/>
          </a:p>
          <a:p>
            <a:pPr marL="0" marR="0" lvl="0" indent="0" algn="l" rtl="0">
              <a:spcBef>
                <a:spcPts val="0"/>
              </a:spcBef>
              <a:buClr>
                <a:schemeClr val="dk1"/>
              </a:buClr>
              <a:buSzPct val="25000"/>
              <a:buFont typeface="Calibri"/>
              <a:buNone/>
            </a:pPr>
            <a:r>
              <a:rPr lang="en-US" dirty="0"/>
              <a:t>In </a:t>
            </a:r>
            <a:r>
              <a:rPr lang="en-US" sz="1200" b="1" i="1" dirty="0" err="1">
                <a:solidFill>
                  <a:srgbClr val="222222"/>
                </a:solidFill>
                <a:highlight>
                  <a:srgbClr val="FFFFFF"/>
                </a:highlight>
                <a:latin typeface="Arial"/>
                <a:ea typeface="Arial"/>
                <a:cs typeface="Arial"/>
                <a:sym typeface="Arial"/>
              </a:rPr>
              <a:t>Feiner</a:t>
            </a:r>
            <a:r>
              <a:rPr lang="en-US" sz="1200" b="1" i="1" dirty="0">
                <a:solidFill>
                  <a:srgbClr val="222222"/>
                </a:solidFill>
                <a:highlight>
                  <a:srgbClr val="FFFFFF"/>
                </a:highlight>
                <a:latin typeface="Arial"/>
                <a:ea typeface="Arial"/>
                <a:cs typeface="Arial"/>
                <a:sym typeface="Arial"/>
              </a:rPr>
              <a:t> v. New York</a:t>
            </a:r>
            <a:r>
              <a:rPr lang="en-US" sz="1200" dirty="0">
                <a:solidFill>
                  <a:srgbClr val="222222"/>
                </a:solidFill>
                <a:highlight>
                  <a:srgbClr val="FFFFFF"/>
                </a:highlight>
                <a:latin typeface="Arial"/>
                <a:ea typeface="Arial"/>
                <a:cs typeface="Arial"/>
                <a:sym typeface="Arial"/>
              </a:rPr>
              <a:t>, 340 U.S. 315 (1951), a speaker was on a street corner, urging African Americans to fight for their rights, even violently, and insulting the President and the Mayor. Angry listeners threatened to beat him up, and the police arrested the speaker.  The Supreme Court held that the arrest was legal, but today that would probably not allowed. Instead, police are usually expected to protect unpopular speakers. </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1191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rgbClr val="414141"/>
                </a:solidFill>
                <a:highlight>
                  <a:srgbClr val="FEFEFE"/>
                </a:highlight>
                <a:latin typeface="Times New Roman"/>
                <a:ea typeface="Times New Roman"/>
                <a:cs typeface="Times New Roman"/>
                <a:sym typeface="Times New Roman"/>
              </a:rPr>
              <a:t>If some words are to be treated as equivalent to physical violence and silenced or even prosecuted, who is to decide which words?  (President Faust of Harvard, Commencement Address 2017)</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rgbClr val="414141"/>
              </a:solidFill>
              <a:highlight>
                <a:srgbClr val="FEFEFE"/>
              </a:highlight>
              <a:latin typeface="Times New Roman"/>
              <a:ea typeface="Times New Roman"/>
              <a:cs typeface="Times New Roman"/>
              <a:sym typeface="Times New Roman"/>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rgbClr val="414141"/>
                </a:solidFill>
                <a:highlight>
                  <a:srgbClr val="FEFEFE"/>
                </a:highlight>
                <a:latin typeface="Times New Roman"/>
                <a:ea typeface="Times New Roman"/>
                <a:cs typeface="Times New Roman"/>
                <a:sym typeface="Times New Roman"/>
              </a:rPr>
              <a:t>I might add “generally” before “are” ---- because these types of speech are not protected</a:t>
            </a:r>
            <a:r>
              <a:rPr lang="en-US" sz="1200" b="0" i="0" u="none" strike="noStrike" cap="none" baseline="0" dirty="0">
                <a:solidFill>
                  <a:srgbClr val="414141"/>
                </a:solidFill>
                <a:highlight>
                  <a:srgbClr val="FEFEFE"/>
                </a:highlight>
                <a:latin typeface="Times New Roman"/>
                <a:ea typeface="Times New Roman"/>
                <a:cs typeface="Times New Roman"/>
                <a:sym typeface="Times New Roman"/>
              </a:rPr>
              <a:t> if they fall into a narrow unprotected category of speech (like incitement or true threats) </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3859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Arial"/>
                <a:ea typeface="Arial"/>
                <a:cs typeface="Arial"/>
                <a:sym typeface="Arial"/>
              </a:rPr>
              <a:t>These examples are from </a:t>
            </a:r>
            <a:r>
              <a:rPr lang="en-US" u="sng" dirty="0">
                <a:latin typeface="Arial"/>
                <a:ea typeface="Arial"/>
                <a:cs typeface="Arial"/>
                <a:sym typeface="Arial"/>
              </a:rPr>
              <a:t>American Booksellers Assn, Inc., v. </a:t>
            </a:r>
            <a:r>
              <a:rPr lang="en-US" u="sng" dirty="0" err="1">
                <a:latin typeface="Arial"/>
                <a:ea typeface="Arial"/>
                <a:cs typeface="Arial"/>
                <a:sym typeface="Arial"/>
              </a:rPr>
              <a:t>Hudnut</a:t>
            </a:r>
            <a:r>
              <a:rPr lang="en-US" dirty="0">
                <a:latin typeface="Arial"/>
                <a:ea typeface="Arial"/>
                <a:cs typeface="Arial"/>
                <a:sym typeface="Arial"/>
              </a:rPr>
              <a:t>, </a:t>
            </a:r>
            <a:r>
              <a:rPr lang="en-US" sz="1150" dirty="0">
                <a:solidFill>
                  <a:srgbClr val="222222"/>
                </a:solidFill>
                <a:highlight>
                  <a:srgbClr val="FFFFFF"/>
                </a:highlight>
                <a:latin typeface="Arial"/>
                <a:ea typeface="Arial"/>
                <a:cs typeface="Arial"/>
                <a:sym typeface="Arial"/>
              </a:rPr>
              <a:t>771 F.2d 323 (7th Cir. 1985).</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5445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Video of Obama; </a:t>
            </a:r>
            <a:r>
              <a:rPr lang="en-US" dirty="0">
                <a:hlinkClick r:id="rId3"/>
              </a:rPr>
              <a:t>https://www.msnbc.com/msnbc-news/watch/pres-obama-s-advice-to-howard-grads-681333827522</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3210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5 ways to respond to what you consider “hate” speech:</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Write a letter to the editor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write an op-ed</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write an article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stage a protest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ask questions of the speaker (in other words, show that he or she is wrong)..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1714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See Fresno Video</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He could have written his own chalk messages rather than removing the students’.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71162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None/>
            </a:pPr>
            <a:r>
              <a:rPr lang="en-US" sz="1200" dirty="0"/>
              <a:t>An Australian journalist was punished in 2011 for </a:t>
            </a:r>
            <a:r>
              <a:rPr lang="en-US" sz="1200" dirty="0" err="1"/>
              <a:t>criticising</a:t>
            </a:r>
            <a:r>
              <a:rPr lang="en-US" sz="1200" dirty="0"/>
              <a:t> “fair-skinned people” who claim to be Aboriginal.</a:t>
            </a:r>
          </a:p>
          <a:p>
            <a:pPr lvl="0" rtl="0">
              <a:spcBef>
                <a:spcPts val="0"/>
              </a:spcBef>
              <a:buNone/>
            </a:pPr>
            <a:endParaRPr lang="en-US" sz="1200" dirty="0"/>
          </a:p>
          <a:p>
            <a:pPr lvl="0" rtl="0">
              <a:spcBef>
                <a:spcPts val="0"/>
              </a:spcBef>
              <a:buNone/>
            </a:pPr>
            <a:r>
              <a:rPr lang="en-US" sz="1200" dirty="0"/>
              <a:t>In Britain, The first prosecution under the 1965 Race Relations Act that alleged racist speech alone, rather than the publication or distribution of literature, was against a speaker at a “black power” meeting.</a:t>
            </a:r>
          </a:p>
          <a:p>
            <a:pPr lvl="0" rtl="0">
              <a:spcBef>
                <a:spcPts val="0"/>
              </a:spcBef>
              <a:buNone/>
            </a:pPr>
            <a:endParaRPr lang="en-US" sz="1200" dirty="0"/>
          </a:p>
          <a:p>
            <a:pPr lvl="0" rtl="0">
              <a:spcBef>
                <a:spcPts val="0"/>
              </a:spcBef>
              <a:buNone/>
            </a:pPr>
            <a:r>
              <a:rPr lang="en-US" sz="1200" dirty="0"/>
              <a:t>In 2010, a Danish historian was found guilty of “insulting” a religious group after he said in an inter­view that there was a peculiarly high incidence of crime in Muslim areas.</a:t>
            </a:r>
          </a:p>
          <a:p>
            <a:pPr marL="457200" lvl="0" indent="-317500" rtl="0">
              <a:spcBef>
                <a:spcPts val="0"/>
              </a:spcBef>
              <a:buSzPct val="100000"/>
              <a:buFont typeface="Arial"/>
              <a:buChar char="•"/>
            </a:pPr>
            <a:r>
              <a:rPr lang="en-US" sz="1200" dirty="0"/>
              <a:t>More international free speech cases can be found here: </a:t>
            </a:r>
            <a:r>
              <a:rPr lang="en-US" sz="1200" u="sng" dirty="0">
                <a:solidFill>
                  <a:schemeClr val="hlink"/>
                </a:solidFill>
                <a:hlinkClick r:id="rId3"/>
              </a:rPr>
              <a:t>https://globalfreedomofexpression.columbia.edu/</a:t>
            </a:r>
          </a:p>
          <a:p>
            <a:pPr marL="0" marR="0" lvl="0" indent="0" algn="l" rtl="0">
              <a:spcBef>
                <a:spcPts val="0"/>
              </a:spcBef>
              <a:buClr>
                <a:schemeClr val="dk1"/>
              </a:buClr>
              <a:buSzPct val="25000"/>
              <a:buFont typeface="Calibri"/>
              <a:buNone/>
            </a:pP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6739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In </a:t>
            </a:r>
            <a:r>
              <a:rPr lang="en-US" sz="1200" b="0" i="1" u="none" strike="noStrike" cap="none" dirty="0">
                <a:solidFill>
                  <a:schemeClr val="dk1"/>
                </a:solidFill>
                <a:latin typeface="Calibri"/>
                <a:ea typeface="Calibri"/>
                <a:cs typeface="Calibri"/>
                <a:sym typeface="Calibri"/>
              </a:rPr>
              <a:t>Abrams v. United States </a:t>
            </a:r>
            <a:r>
              <a:rPr lang="en-US" sz="1200" b="0" i="0" u="none" strike="noStrike" cap="none" dirty="0">
                <a:solidFill>
                  <a:schemeClr val="dk1"/>
                </a:solidFill>
                <a:latin typeface="Calibri"/>
                <a:ea typeface="Calibri"/>
                <a:cs typeface="Calibri"/>
                <a:sym typeface="Calibri"/>
              </a:rPr>
              <a:t>(1919)(J. Holmes, dissenting).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588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spcBef>
                <a:spcPts val="0"/>
              </a:spcBef>
              <a:buNone/>
            </a:pPr>
            <a:r>
              <a:rPr lang="en-US" dirty="0"/>
              <a:t>See </a:t>
            </a:r>
            <a:r>
              <a:rPr lang="en-US" u="sng" dirty="0">
                <a:solidFill>
                  <a:schemeClr val="hlink"/>
                </a:solidFill>
                <a:hlinkClick r:id="rId3"/>
              </a:rPr>
              <a:t>Why It’s a Bad Idea to Tell Students Words are Violence</a:t>
            </a:r>
            <a:r>
              <a:rPr lang="en-US" dirty="0"/>
              <a:t> for more discussion of this topic. </a:t>
            </a:r>
          </a:p>
          <a:p>
            <a:pPr lvl="0">
              <a:spcBef>
                <a:spcPts val="0"/>
              </a:spcBef>
              <a:buClr>
                <a:schemeClr val="dk1"/>
              </a:buClr>
              <a:buSzPct val="91666"/>
              <a:buFont typeface="Arial"/>
              <a:buNone/>
            </a:pPr>
            <a:r>
              <a:rPr lang="en-US" dirty="0"/>
              <a:t>Also see </a:t>
            </a:r>
            <a:r>
              <a:rPr lang="en-US" u="sng" dirty="0">
                <a:solidFill>
                  <a:schemeClr val="hlink"/>
                </a:solidFill>
                <a:hlinkClick r:id="rId4"/>
              </a:rPr>
              <a:t>Attention, Student Protesters: Use Your Words</a:t>
            </a:r>
            <a:r>
              <a:rPr lang="en-US" dirty="0"/>
              <a:t>. “</a:t>
            </a:r>
            <a:r>
              <a:rPr lang="en-US" dirty="0">
                <a:solidFill>
                  <a:srgbClr val="3C3C3C"/>
                </a:solidFill>
              </a:rPr>
              <a:t>The majority of Americans want to live in a liberal order, where disputes are settled with words -- sometimes angry words, wrong words, mean words, but still just words, allowing everyone to walk away with their bones intact.”</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6363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latin typeface="Calibri"/>
                <a:ea typeface="Calibri"/>
                <a:cs typeface="Calibri"/>
                <a:sym typeface="Calibri"/>
              </a:rPr>
              <a:t>See PPT on “Speaking up with unpopular opinions”  in the Videos section of this Module.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86017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See Unpopular Opinions </a:t>
            </a:r>
            <a:r>
              <a:rPr lang="en-US" sz="1200" b="0" i="0" u="none" strike="noStrike" cap="none" dirty="0" err="1">
                <a:solidFill>
                  <a:schemeClr val="dk1"/>
                </a:solidFill>
                <a:latin typeface="Calibri"/>
                <a:ea typeface="Calibri"/>
                <a:cs typeface="Calibri"/>
                <a:sym typeface="Calibri"/>
              </a:rPr>
              <a:t>Powerpoint</a:t>
            </a:r>
            <a:r>
              <a:rPr lang="en-US" sz="1200" b="0" i="0" u="none" strike="noStrike" cap="none" dirty="0">
                <a:solidFill>
                  <a:schemeClr val="dk1"/>
                </a:solidFill>
                <a:latin typeface="Calibri"/>
                <a:ea typeface="Calibri"/>
                <a:cs typeface="Calibri"/>
                <a:sym typeface="Calibri"/>
              </a:rPr>
              <a:t> for more discussion on this self-censoring phenomenon</a:t>
            </a:r>
          </a:p>
          <a:p>
            <a:pPr marL="0" marR="0" lvl="0" indent="0" algn="l" rtl="0">
              <a:spcBef>
                <a:spcPts val="0"/>
              </a:spcBef>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This is the “chilling” of speech.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3451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On Liberty</a:t>
            </a:r>
            <a:r>
              <a:rPr lang="en-US" baseline="0" dirty="0"/>
              <a:t> (1859)</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9215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Students can be invited to look up these terms to learn more about them.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06337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You can watch Drew Faust’s entire 2017 commencement speech here: </a:t>
            </a:r>
            <a:r>
              <a:rPr lang="en-US" sz="1200" b="0" i="0" u="sng" strike="noStrike" cap="none" dirty="0">
                <a:solidFill>
                  <a:schemeClr val="hlink"/>
                </a:solidFill>
                <a:latin typeface="Calibri"/>
                <a:ea typeface="Calibri"/>
                <a:cs typeface="Calibri"/>
                <a:sym typeface="Calibri"/>
                <a:hlinkClick r:id="rId3"/>
              </a:rPr>
              <a:t>https://www.youtube.com/watch?v=anZrIGqFAw4</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She speaks on Free Speech from 1:19-7:30</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68425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latin typeface="Calibri"/>
                <a:ea typeface="Calibri"/>
                <a:cs typeface="Calibri"/>
                <a:sym typeface="Calibri"/>
              </a:rPr>
              <a:t>You can watch her entire speech online</a:t>
            </a:r>
            <a:r>
              <a:rPr lang="en-US" dirty="0"/>
              <a:t> here: http://</a:t>
            </a:r>
            <a:r>
              <a:rPr lang="en-US" dirty="0" err="1"/>
              <a:t>www.harvard.edu</a:t>
            </a:r>
            <a:r>
              <a:rPr lang="en-US" dirty="0"/>
              <a:t>/president/speech/2017/2017-commencement-speech</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06527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Clr>
                <a:schemeClr val="dk1"/>
              </a:buClr>
              <a:buSzPct val="25000"/>
              <a:buFont typeface="Calibri"/>
              <a:buNone/>
            </a:pPr>
            <a:r>
              <a:rPr lang="en-US" dirty="0"/>
              <a:t>You can find the full statement here: </a:t>
            </a:r>
            <a:r>
              <a:rPr lang="en-US" u="sng" dirty="0">
                <a:solidFill>
                  <a:schemeClr val="hlink"/>
                </a:solidFill>
                <a:hlinkClick r:id="rId3"/>
              </a:rPr>
              <a:t>https://jmp.princeton.edu/statement</a:t>
            </a:r>
          </a:p>
          <a:p>
            <a:pPr marL="0" marR="0" lvl="0" indent="0" algn="l" rtl="0">
              <a:spcBef>
                <a:spcPts val="0"/>
              </a:spcBef>
              <a:buClr>
                <a:schemeClr val="dk1"/>
              </a:buClr>
              <a:buSzPct val="25000"/>
              <a:buFont typeface="Calibri"/>
              <a:buNone/>
            </a:pPr>
            <a:r>
              <a:rPr lang="en-US"/>
              <a:t>Cornel West and Robert George are politically opposed (one of the Left and one on the Right), but they are friends and agree on free expression. </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5223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5" name="Google Shape;33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Examples:  Galileo, </a:t>
            </a:r>
            <a:r>
              <a:rPr lang="en-US" dirty="0" err="1"/>
              <a:t>Ignatz</a:t>
            </a:r>
            <a:r>
              <a:rPr lang="en-US" dirty="0"/>
              <a:t> Semmelweis (argued that doctors should wash their hands between performing autopsies and delivering babies, but his ideas were ignored by experts at the time).</a:t>
            </a:r>
          </a:p>
        </p:txBody>
      </p:sp>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i="0" u="none" strike="noStrike" cap="none" dirty="0">
                <a:solidFill>
                  <a:schemeClr val="dk1"/>
                </a:solidFill>
              </a:rPr>
              <a:t>Lysenko</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1538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blue logo is Yale, the orange logo is Princeton.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9775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Known also as the “Woodward” Report.</a:t>
            </a:r>
          </a:p>
          <a:p>
            <a:r>
              <a:rPr lang="en-US" dirty="0"/>
              <a:t>You can read the whole report here: http://</a:t>
            </a:r>
            <a:r>
              <a:rPr lang="en-US" dirty="0" err="1"/>
              <a:t>yalecollege.yale.edu</a:t>
            </a:r>
            <a:r>
              <a:rPr lang="en-US" dirty="0"/>
              <a:t>/deans-office/reports/report-committee-freedom-expression-yale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3545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Clr>
                <a:schemeClr val="dk1"/>
              </a:buClr>
              <a:buSzPct val="25000"/>
              <a:buFont typeface="Calibri"/>
              <a:buNone/>
            </a:pPr>
            <a:r>
              <a:rPr lang="en-US" dirty="0"/>
              <a:t>Compare the size of free speech zones to your school campus - perhaps it is like letting students speak only in two basketball courts, and suspending them if they speak in the cafeteria.</a:t>
            </a:r>
          </a:p>
          <a:p>
            <a:pPr marL="0" marR="0" lvl="0" indent="0" algn="l" rtl="0">
              <a:spcBef>
                <a:spcPts val="0"/>
              </a:spcBef>
              <a:buClr>
                <a:schemeClr val="dk1"/>
              </a:buClr>
              <a:buSzPct val="25000"/>
              <a:buFont typeface="Calibri"/>
              <a:buNone/>
            </a:pPr>
            <a:endParaRPr lang="en-US" dirty="0"/>
          </a:p>
          <a:p>
            <a:pPr marL="0" marR="0" lvl="0" indent="0" algn="l" rtl="0">
              <a:spcBef>
                <a:spcPts val="0"/>
              </a:spcBef>
              <a:buClr>
                <a:schemeClr val="dk1"/>
              </a:buClr>
              <a:buSzPct val="25000"/>
              <a:buFont typeface="Calibri"/>
              <a:buNone/>
            </a:pPr>
            <a:r>
              <a:rPr lang="en-US" dirty="0"/>
              <a:t>I might say “arrested</a:t>
            </a:r>
            <a:r>
              <a:rPr lang="en-US" baseline="0" dirty="0"/>
              <a:t> or disciplined.”  Sometimes it is simply a violation of university policy, not an actual arrest.  </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3662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9301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You can find more examples of “disinvitations” here: </a:t>
            </a:r>
            <a:r>
              <a:rPr lang="en-US" sz="1200" b="0" i="0" u="sng" strike="noStrike" cap="none" dirty="0">
                <a:solidFill>
                  <a:schemeClr val="hlink"/>
                </a:solidFill>
                <a:latin typeface="Calibri"/>
                <a:ea typeface="Calibri"/>
                <a:cs typeface="Calibri"/>
                <a:sym typeface="Calibri"/>
                <a:hlinkClick r:id="rId3"/>
              </a:rPr>
              <a:t>https://www.thefire.org/resources/disinvitation-database/</a:t>
            </a:r>
          </a:p>
          <a:p>
            <a:pPr marL="0" marR="0" lvl="0" indent="0" algn="l" rtl="0">
              <a:spcBef>
                <a:spcPts val="0"/>
              </a:spcBef>
              <a:buClr>
                <a:schemeClr val="dk1"/>
              </a:buClr>
              <a:buSzPct val="25000"/>
              <a:buFont typeface="Calibri"/>
              <a:buNone/>
            </a:pPr>
            <a:r>
              <a:rPr lang="en-US" dirty="0"/>
              <a:t>Sometimes, this is referred to as “no platforming” (refusing to give the person a “platform.”)</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1454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4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4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3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9"/>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 name="Shape 80" descr="University sign copy.jpg">
            <a:extLst>
              <a:ext uri="{FF2B5EF4-FFF2-40B4-BE49-F238E27FC236}">
                <a16:creationId xmlns:a16="http://schemas.microsoft.com/office/drawing/2014/main" id="{ED30E891-8B6B-6545-B4A7-A252F78B4A62}"/>
              </a:ext>
            </a:extLst>
          </p:cNvPr>
          <p:cNvPicPr preferRelativeResize="0"/>
          <p:nvPr/>
        </p:nvPicPr>
        <p:blipFill rotWithShape="1">
          <a:blip r:embed="rId4">
            <a:alphaModFix/>
          </a:blip>
          <a:srcRect/>
          <a:stretch/>
        </p:blipFill>
        <p:spPr>
          <a:xfrm>
            <a:off x="3707932" y="2776097"/>
            <a:ext cx="4776136" cy="3356327"/>
          </a:xfrm>
          <a:prstGeom prst="rect">
            <a:avLst/>
          </a:prstGeom>
          <a:noFill/>
          <a:ln>
            <a:noFill/>
          </a:ln>
        </p:spPr>
      </p:pic>
      <p:sp>
        <p:nvSpPr>
          <p:cNvPr id="4" name="TextBox 3">
            <a:extLst>
              <a:ext uri="{FF2B5EF4-FFF2-40B4-BE49-F238E27FC236}">
                <a16:creationId xmlns:a16="http://schemas.microsoft.com/office/drawing/2014/main" id="{C1CD6D60-EE2B-7A44-B5DB-68B2E63931D2}"/>
              </a:ext>
            </a:extLst>
          </p:cNvPr>
          <p:cNvSpPr txBox="1"/>
          <p:nvPr/>
        </p:nvSpPr>
        <p:spPr>
          <a:xfrm>
            <a:off x="0" y="1232385"/>
            <a:ext cx="12192000" cy="1579920"/>
          </a:xfrm>
          <a:prstGeom prst="rect">
            <a:avLst/>
          </a:prstGeom>
          <a:noFill/>
        </p:spPr>
        <p:txBody>
          <a:bodyPr wrap="square" rtlCol="0">
            <a:spAutoFit/>
          </a:bodyPr>
          <a:lstStyle/>
          <a:p>
            <a:pPr algn="ctr">
              <a:lnSpc>
                <a:spcPts val="5600"/>
              </a:lnSpc>
            </a:pPr>
            <a:r>
              <a:rPr lang="en-US" sz="6000" b="1" dirty="0">
                <a:solidFill>
                  <a:srgbClr val="F27B6C"/>
                </a:solidFill>
                <a:latin typeface="National Semibold" panose="02000503000000020004" pitchFamily="2" charset="77"/>
                <a:ea typeface="National Semibold" panose="02000503000000020004" pitchFamily="2" charset="77"/>
              </a:rPr>
              <a:t>CURRENT FREE SPEECH</a:t>
            </a:r>
          </a:p>
          <a:p>
            <a:pPr algn="ctr">
              <a:lnSpc>
                <a:spcPts val="5600"/>
              </a:lnSpc>
            </a:pPr>
            <a:r>
              <a:rPr lang="en-US" sz="6000" b="1" dirty="0">
                <a:solidFill>
                  <a:srgbClr val="F27B6C"/>
                </a:solidFill>
                <a:latin typeface="National Semibold" panose="02000503000000020004" pitchFamily="2" charset="77"/>
                <a:ea typeface="National Semibold" panose="02000503000000020004" pitchFamily="2" charset="77"/>
              </a:rPr>
              <a:t>ISSUES ON CAMPUS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D1CE7-B160-F545-B691-B0677FFD149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5F5AF0C-95FE-1B40-88DF-B9EB5B490831}"/>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AD8CAC87-F4AC-284E-BC71-51B9419D331B}"/>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7870B9FC-7966-B148-B611-03A9168050CF}"/>
              </a:ext>
            </a:extLst>
          </p:cNvPr>
          <p:cNvSpPr/>
          <p:nvPr/>
        </p:nvSpPr>
        <p:spPr>
          <a:xfrm>
            <a:off x="2368193" y="2485072"/>
            <a:ext cx="7455614" cy="3347070"/>
          </a:xfrm>
          <a:prstGeom prst="rect">
            <a:avLst/>
          </a:prstGeom>
        </p:spPr>
        <p:txBody>
          <a:bodyPr wrap="square">
            <a:spAutoFit/>
          </a:bodyPr>
          <a:lstStyle/>
          <a:p>
            <a:pPr algn="ctr">
              <a:lnSpc>
                <a:spcPct val="200000"/>
              </a:lnSpc>
            </a:pPr>
            <a:r>
              <a:rPr lang="en-US" sz="1800" b="1" dirty="0">
                <a:solidFill>
                  <a:srgbClr val="3297C7"/>
                </a:solidFill>
                <a:latin typeface="National Semibold" panose="02000503000000020004" pitchFamily="2" charset="77"/>
                <a:ea typeface="National Semibold" panose="02000503000000020004" pitchFamily="2" charset="77"/>
              </a:rPr>
              <a:t>Free speech “zones”</a:t>
            </a:r>
          </a:p>
          <a:p>
            <a:pPr algn="ctr">
              <a:lnSpc>
                <a:spcPct val="200000"/>
              </a:lnSpc>
            </a:pPr>
            <a:r>
              <a:rPr lang="en-US" sz="1800" b="1" dirty="0">
                <a:solidFill>
                  <a:srgbClr val="3297C7"/>
                </a:solidFill>
                <a:latin typeface="National Semibold" panose="02000503000000020004" pitchFamily="2" charset="77"/>
                <a:ea typeface="National Semibold" panose="02000503000000020004" pitchFamily="2" charset="77"/>
              </a:rPr>
              <a:t>”Disinvitations”</a:t>
            </a:r>
          </a:p>
          <a:p>
            <a:pPr algn="ctr">
              <a:lnSpc>
                <a:spcPct val="200000"/>
              </a:lnSpc>
            </a:pPr>
            <a:r>
              <a:rPr lang="en-US" sz="1800" b="1" dirty="0">
                <a:solidFill>
                  <a:srgbClr val="3297C7"/>
                </a:solidFill>
                <a:latin typeface="National Semibold" panose="02000503000000020004" pitchFamily="2" charset="77"/>
                <a:ea typeface="National Semibold" panose="02000503000000020004" pitchFamily="2" charset="77"/>
              </a:rPr>
              <a:t>“Heckler’s vetoes”</a:t>
            </a:r>
          </a:p>
          <a:p>
            <a:pPr algn="ctr">
              <a:lnSpc>
                <a:spcPct val="200000"/>
              </a:lnSpc>
            </a:pPr>
            <a:r>
              <a:rPr lang="en-US" sz="1800" b="1" dirty="0">
                <a:solidFill>
                  <a:srgbClr val="3297C7"/>
                </a:solidFill>
                <a:latin typeface="National Semibold" panose="02000503000000020004" pitchFamily="2" charset="77"/>
                <a:ea typeface="National Semibold" panose="02000503000000020004" pitchFamily="2" charset="77"/>
              </a:rPr>
              <a:t>“Hate Speech”</a:t>
            </a:r>
          </a:p>
          <a:p>
            <a:pPr algn="ctr">
              <a:lnSpc>
                <a:spcPct val="200000"/>
              </a:lnSpc>
            </a:pPr>
            <a:r>
              <a:rPr lang="en-US" sz="1800" b="1" dirty="0">
                <a:solidFill>
                  <a:srgbClr val="3297C7"/>
                </a:solidFill>
                <a:latin typeface="National Semibold" panose="02000503000000020004" pitchFamily="2" charset="77"/>
                <a:ea typeface="National Semibold" panose="02000503000000020004" pitchFamily="2" charset="77"/>
              </a:rPr>
              <a:t>Words as ”violence”</a:t>
            </a:r>
          </a:p>
          <a:p>
            <a:pPr algn="ctr">
              <a:lnSpc>
                <a:spcPct val="200000"/>
              </a:lnSpc>
            </a:pPr>
            <a:r>
              <a:rPr lang="en-US" sz="1800" b="1" dirty="0">
                <a:solidFill>
                  <a:srgbClr val="3297C7"/>
                </a:solidFill>
                <a:latin typeface="National Semibold" panose="02000503000000020004" pitchFamily="2" charset="77"/>
                <a:ea typeface="National Semibold" panose="02000503000000020004" pitchFamily="2" charset="77"/>
              </a:rPr>
              <a:t>Self-Censoring/Political Correctness</a:t>
            </a:r>
          </a:p>
        </p:txBody>
      </p:sp>
      <p:sp>
        <p:nvSpPr>
          <p:cNvPr id="6" name="Rectangle 5">
            <a:extLst>
              <a:ext uri="{FF2B5EF4-FFF2-40B4-BE49-F238E27FC236}">
                <a16:creationId xmlns:a16="http://schemas.microsoft.com/office/drawing/2014/main" id="{C71D7E34-2746-CC4B-B133-DF21C8D69F9C}"/>
              </a:ext>
            </a:extLst>
          </p:cNvPr>
          <p:cNvSpPr/>
          <p:nvPr/>
        </p:nvSpPr>
        <p:spPr>
          <a:xfrm>
            <a:off x="1818167" y="861301"/>
            <a:ext cx="8555706" cy="1264449"/>
          </a:xfrm>
          <a:prstGeom prst="rect">
            <a:avLst/>
          </a:prstGeom>
        </p:spPr>
        <p:txBody>
          <a:bodyPr wrap="square">
            <a:spAutoFit/>
          </a:bodyPr>
          <a:lstStyle/>
          <a:p>
            <a:pPr algn="ctr">
              <a:lnSpc>
                <a:spcPts val="4400"/>
              </a:lnSpc>
            </a:pPr>
            <a:r>
              <a:rPr lang="en-US" sz="4800" b="1" dirty="0">
                <a:solidFill>
                  <a:srgbClr val="F27B6C"/>
                </a:solidFill>
                <a:latin typeface="National Semibold" panose="02000503000000020004" pitchFamily="2" charset="77"/>
                <a:ea typeface="National Semibold" panose="02000503000000020004" pitchFamily="2" charset="77"/>
              </a:rPr>
              <a:t>CURRENT CHALLENGES TO FREE SPEECH ON CAMPUS</a:t>
            </a:r>
          </a:p>
        </p:txBody>
      </p:sp>
    </p:spTree>
    <p:extLst>
      <p:ext uri="{BB962C8B-B14F-4D97-AF65-F5344CB8AC3E}">
        <p14:creationId xmlns:p14="http://schemas.microsoft.com/office/powerpoint/2010/main" val="433274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6665-7199-F442-A315-13DD7AEADC8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DBDA280-3342-A74F-B027-D3C797BE7723}"/>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928A47B4-7EBD-8C4F-A452-D424009F4724}"/>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144">
            <a:extLst>
              <a:ext uri="{FF2B5EF4-FFF2-40B4-BE49-F238E27FC236}">
                <a16:creationId xmlns:a16="http://schemas.microsoft.com/office/drawing/2014/main" id="{A79C58E5-53D8-BF4A-8CA8-FF8B9E9881F9}"/>
              </a:ext>
            </a:extLst>
          </p:cNvPr>
          <p:cNvPicPr preferRelativeResize="0"/>
          <p:nvPr/>
        </p:nvPicPr>
        <p:blipFill rotWithShape="1">
          <a:blip r:embed="rId4">
            <a:alphaModFix/>
          </a:blip>
          <a:srcRect b="4698"/>
          <a:stretch/>
        </p:blipFill>
        <p:spPr>
          <a:xfrm>
            <a:off x="4963526" y="3979967"/>
            <a:ext cx="2264947" cy="2878033"/>
          </a:xfrm>
          <a:prstGeom prst="rect">
            <a:avLst/>
          </a:prstGeom>
          <a:noFill/>
          <a:ln>
            <a:noFill/>
          </a:ln>
        </p:spPr>
      </p:pic>
      <p:sp>
        <p:nvSpPr>
          <p:cNvPr id="6" name="Rectangle 5">
            <a:extLst>
              <a:ext uri="{FF2B5EF4-FFF2-40B4-BE49-F238E27FC236}">
                <a16:creationId xmlns:a16="http://schemas.microsoft.com/office/drawing/2014/main" id="{9DAEE292-4675-6644-81C9-79E6209B6123}"/>
              </a:ext>
            </a:extLst>
          </p:cNvPr>
          <p:cNvSpPr/>
          <p:nvPr/>
        </p:nvSpPr>
        <p:spPr>
          <a:xfrm>
            <a:off x="3090223" y="861301"/>
            <a:ext cx="6011582"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FREE SPEECH “ZONES”</a:t>
            </a:r>
          </a:p>
        </p:txBody>
      </p:sp>
      <p:sp>
        <p:nvSpPr>
          <p:cNvPr id="7" name="TextBox 6">
            <a:extLst>
              <a:ext uri="{FF2B5EF4-FFF2-40B4-BE49-F238E27FC236}">
                <a16:creationId xmlns:a16="http://schemas.microsoft.com/office/drawing/2014/main" id="{45D4B8F7-BEDE-F64C-8BA1-5C5B49649AA1}"/>
              </a:ext>
            </a:extLst>
          </p:cNvPr>
          <p:cNvSpPr txBox="1"/>
          <p:nvPr/>
        </p:nvSpPr>
        <p:spPr>
          <a:xfrm>
            <a:off x="1749306" y="1909951"/>
            <a:ext cx="8693388" cy="1754326"/>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Some colleges say that students who want to give speeches or hand out flyers about any issue, including political issues like abortion, gun rights, or how to vote in an elections, can only do that in “free speech zones.”</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On some campuses the zones are only very tiny parts of the campus, and students who try to speak outside those zones have been arrested.</a:t>
            </a:r>
          </a:p>
        </p:txBody>
      </p:sp>
    </p:spTree>
    <p:extLst>
      <p:ext uri="{BB962C8B-B14F-4D97-AF65-F5344CB8AC3E}">
        <p14:creationId xmlns:p14="http://schemas.microsoft.com/office/powerpoint/2010/main" val="3928679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C6FF1-3989-F649-904B-6472FFA6179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E789E2F-C03C-EC40-8AD7-3E32E400CA11}"/>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CA417927-782B-DF4B-B5CC-CAD8AA3D44A9}"/>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152">
            <a:extLst>
              <a:ext uri="{FF2B5EF4-FFF2-40B4-BE49-F238E27FC236}">
                <a16:creationId xmlns:a16="http://schemas.microsoft.com/office/drawing/2014/main" id="{48D34C3E-44EA-4443-8EA1-5B1C1E9AAB21}"/>
              </a:ext>
            </a:extLst>
          </p:cNvPr>
          <p:cNvPicPr preferRelativeResize="0"/>
          <p:nvPr/>
        </p:nvPicPr>
        <p:blipFill rotWithShape="1">
          <a:blip r:embed="rId4">
            <a:alphaModFix/>
          </a:blip>
          <a:srcRect/>
          <a:stretch/>
        </p:blipFill>
        <p:spPr>
          <a:xfrm>
            <a:off x="3498112" y="1707052"/>
            <a:ext cx="5195776" cy="3463766"/>
          </a:xfrm>
          <a:prstGeom prst="rect">
            <a:avLst/>
          </a:prstGeom>
          <a:noFill/>
          <a:ln>
            <a:noFill/>
          </a:ln>
        </p:spPr>
      </p:pic>
      <p:sp>
        <p:nvSpPr>
          <p:cNvPr id="6" name="Rectangle 5">
            <a:extLst>
              <a:ext uri="{FF2B5EF4-FFF2-40B4-BE49-F238E27FC236}">
                <a16:creationId xmlns:a16="http://schemas.microsoft.com/office/drawing/2014/main" id="{6225CD6C-4EB9-B648-92A0-6D677E1D658E}"/>
              </a:ext>
            </a:extLst>
          </p:cNvPr>
          <p:cNvSpPr/>
          <p:nvPr/>
        </p:nvSpPr>
        <p:spPr>
          <a:xfrm>
            <a:off x="3090223" y="861301"/>
            <a:ext cx="6011582"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FREE SPEECH “ZONES”</a:t>
            </a:r>
          </a:p>
        </p:txBody>
      </p:sp>
      <p:sp>
        <p:nvSpPr>
          <p:cNvPr id="7" name="TextBox 6">
            <a:extLst>
              <a:ext uri="{FF2B5EF4-FFF2-40B4-BE49-F238E27FC236}">
                <a16:creationId xmlns:a16="http://schemas.microsoft.com/office/drawing/2014/main" id="{244D0611-D8AC-564B-B159-2D3A94A80927}"/>
              </a:ext>
            </a:extLst>
          </p:cNvPr>
          <p:cNvSpPr txBox="1"/>
          <p:nvPr/>
        </p:nvSpPr>
        <p:spPr>
          <a:xfrm>
            <a:off x="3498112" y="5431302"/>
            <a:ext cx="5195776" cy="646331"/>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Free speech zones have been successfully challenged at many colleges on Constitutional grounds.</a:t>
            </a:r>
          </a:p>
        </p:txBody>
      </p:sp>
    </p:spTree>
    <p:extLst>
      <p:ext uri="{BB962C8B-B14F-4D97-AF65-F5344CB8AC3E}">
        <p14:creationId xmlns:p14="http://schemas.microsoft.com/office/powerpoint/2010/main" val="2810504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2C18E-DC4E-DB40-8CB7-CA5C615F6FD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A8FF453-73A2-8149-92FD-01BE2524E973}"/>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773BC560-63EC-2849-B114-0B0A54C25445}"/>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BB502E6C-C087-7243-BF47-B9A4BF0C817D}"/>
              </a:ext>
            </a:extLst>
          </p:cNvPr>
          <p:cNvSpPr/>
          <p:nvPr/>
        </p:nvSpPr>
        <p:spPr>
          <a:xfrm>
            <a:off x="3909912" y="2485072"/>
            <a:ext cx="4500442" cy="1131079"/>
          </a:xfrm>
          <a:prstGeom prst="rect">
            <a:avLst/>
          </a:prstGeom>
        </p:spPr>
        <p:txBody>
          <a:bodyPr wrap="square">
            <a:spAutoFit/>
          </a:bodyPr>
          <a:lstStyle/>
          <a:p>
            <a:pPr algn="ctr">
              <a:lnSpc>
                <a:spcPct val="200000"/>
              </a:lnSpc>
            </a:pPr>
            <a:r>
              <a:rPr lang="en-US" sz="1800" b="1" dirty="0">
                <a:solidFill>
                  <a:srgbClr val="3297C7"/>
                </a:solidFill>
                <a:latin typeface="National Semibold" panose="02000503000000020004" pitchFamily="2" charset="77"/>
                <a:ea typeface="National Semibold" panose="02000503000000020004" pitchFamily="2" charset="77"/>
              </a:rPr>
              <a:t>What constitutional grounds would disallow the creation of “speech zones?”</a:t>
            </a:r>
          </a:p>
        </p:txBody>
      </p:sp>
    </p:spTree>
    <p:extLst>
      <p:ext uri="{BB962C8B-B14F-4D97-AF65-F5344CB8AC3E}">
        <p14:creationId xmlns:p14="http://schemas.microsoft.com/office/powerpoint/2010/main" val="2752913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10;p4">
            <a:extLst>
              <a:ext uri="{FF2B5EF4-FFF2-40B4-BE49-F238E27FC236}">
                <a16:creationId xmlns:a16="http://schemas.microsoft.com/office/drawing/2014/main" id="{A5A2B1C7-84B6-ED4A-AD33-FD5156AD458B}"/>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6" name="Shape 160">
            <a:extLst>
              <a:ext uri="{FF2B5EF4-FFF2-40B4-BE49-F238E27FC236}">
                <a16:creationId xmlns:a16="http://schemas.microsoft.com/office/drawing/2014/main" id="{833DD9D0-6ED5-F143-A915-4DD068B1744F}"/>
              </a:ext>
            </a:extLst>
          </p:cNvPr>
          <p:cNvPicPr preferRelativeResize="0"/>
          <p:nvPr/>
        </p:nvPicPr>
        <p:blipFill rotWithShape="1">
          <a:blip r:embed="rId4">
            <a:alphaModFix/>
          </a:blip>
          <a:srcRect/>
          <a:stretch/>
        </p:blipFill>
        <p:spPr>
          <a:xfrm>
            <a:off x="4431305" y="3805443"/>
            <a:ext cx="3237251" cy="1214150"/>
          </a:xfrm>
          <a:prstGeom prst="rect">
            <a:avLst/>
          </a:prstGeom>
          <a:noFill/>
          <a:ln>
            <a:noFill/>
          </a:ln>
        </p:spPr>
      </p:pic>
      <p:pic>
        <p:nvPicPr>
          <p:cNvPr id="5" name="Shape 161">
            <a:extLst>
              <a:ext uri="{FF2B5EF4-FFF2-40B4-BE49-F238E27FC236}">
                <a16:creationId xmlns:a16="http://schemas.microsoft.com/office/drawing/2014/main" id="{0F291454-7574-264E-A9A1-E56C38B4E500}"/>
              </a:ext>
            </a:extLst>
          </p:cNvPr>
          <p:cNvPicPr preferRelativeResize="0"/>
          <p:nvPr/>
        </p:nvPicPr>
        <p:blipFill rotWithShape="1">
          <a:blip r:embed="rId5">
            <a:alphaModFix/>
          </a:blip>
          <a:srcRect/>
          <a:stretch/>
        </p:blipFill>
        <p:spPr>
          <a:xfrm>
            <a:off x="5341654" y="3703280"/>
            <a:ext cx="1416552" cy="1418475"/>
          </a:xfrm>
          <a:prstGeom prst="rect">
            <a:avLst/>
          </a:prstGeom>
          <a:noFill/>
          <a:ln>
            <a:noFill/>
          </a:ln>
        </p:spPr>
      </p:pic>
      <p:sp>
        <p:nvSpPr>
          <p:cNvPr id="7" name="Rectangle 6">
            <a:extLst>
              <a:ext uri="{FF2B5EF4-FFF2-40B4-BE49-F238E27FC236}">
                <a16:creationId xmlns:a16="http://schemas.microsoft.com/office/drawing/2014/main" id="{B31FB7D5-650B-E34D-810F-1388B9290125}"/>
              </a:ext>
            </a:extLst>
          </p:cNvPr>
          <p:cNvSpPr/>
          <p:nvPr/>
        </p:nvSpPr>
        <p:spPr>
          <a:xfrm>
            <a:off x="0" y="861301"/>
            <a:ext cx="12192036" cy="830997"/>
          </a:xfrm>
          <a:prstGeom prst="rect">
            <a:avLst/>
          </a:prstGeom>
        </p:spPr>
        <p:txBody>
          <a:bodyPr wrap="squar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“DISINVITATIONS”</a:t>
            </a:r>
          </a:p>
        </p:txBody>
      </p:sp>
      <p:sp>
        <p:nvSpPr>
          <p:cNvPr id="8" name="TextBox 7">
            <a:extLst>
              <a:ext uri="{FF2B5EF4-FFF2-40B4-BE49-F238E27FC236}">
                <a16:creationId xmlns:a16="http://schemas.microsoft.com/office/drawing/2014/main" id="{98287254-04EF-7742-AA4B-61DDB43692C2}"/>
              </a:ext>
            </a:extLst>
          </p:cNvPr>
          <p:cNvSpPr txBox="1"/>
          <p:nvPr/>
        </p:nvSpPr>
        <p:spPr>
          <a:xfrm>
            <a:off x="1749306" y="2101339"/>
            <a:ext cx="8693388" cy="1200329"/>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Student groups often invite guest speakers to give speeches on campus. Additionally, many colleges invite a well-known figure to speak at graduation. Sometimes, people on campus who don’t like what the speaker has said in the past will protest, and often the college will rescind the invitation.</a:t>
            </a:r>
          </a:p>
        </p:txBody>
      </p:sp>
    </p:spTree>
    <p:extLst>
      <p:ext uri="{BB962C8B-B14F-4D97-AF65-F5344CB8AC3E}">
        <p14:creationId xmlns:p14="http://schemas.microsoft.com/office/powerpoint/2010/main" val="2332936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C86DC-FFA7-C244-9C72-D23F03D0CD1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F69CB2C-F68C-FB49-BB9D-0D785D3DBFFA}"/>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5EE0705C-CA10-3842-8DAD-4E229CF32F1D}"/>
              </a:ext>
            </a:extLst>
          </p:cNvPr>
          <p:cNvPicPr preferRelativeResize="0"/>
          <p:nvPr/>
        </p:nvPicPr>
        <p:blipFill rotWithShape="1">
          <a:blip r:embed="rId4">
            <a:alphaModFix/>
          </a:blip>
          <a:srcRect/>
          <a:stretch/>
        </p:blipFill>
        <p:spPr>
          <a:xfrm>
            <a:off x="0" y="0"/>
            <a:ext cx="12192000" cy="6858000"/>
          </a:xfrm>
          <a:prstGeom prst="rect">
            <a:avLst/>
          </a:prstGeom>
          <a:noFill/>
          <a:ln>
            <a:noFill/>
          </a:ln>
        </p:spPr>
      </p:pic>
      <p:pic>
        <p:nvPicPr>
          <p:cNvPr id="5" name="Obama on Free Speech and Listening to Different Views.mp4">
            <a:hlinkClick r:id="" action="ppaction://media"/>
            <a:extLst>
              <a:ext uri="{FF2B5EF4-FFF2-40B4-BE49-F238E27FC236}">
                <a16:creationId xmlns:a16="http://schemas.microsoft.com/office/drawing/2014/main" id="{1F475FB4-4305-A54D-AE7E-2CC7FEADCCC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97567" y="875621"/>
            <a:ext cx="8796866" cy="4948237"/>
          </a:xfrm>
          <a:prstGeom prst="rect">
            <a:avLst/>
          </a:prstGeom>
        </p:spPr>
      </p:pic>
    </p:spTree>
    <p:extLst>
      <p:ext uri="{BB962C8B-B14F-4D97-AF65-F5344CB8AC3E}">
        <p14:creationId xmlns:p14="http://schemas.microsoft.com/office/powerpoint/2010/main" val="38665467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10;p4">
            <a:extLst>
              <a:ext uri="{FF2B5EF4-FFF2-40B4-BE49-F238E27FC236}">
                <a16:creationId xmlns:a16="http://schemas.microsoft.com/office/drawing/2014/main" id="{C652B53D-B064-3646-8771-1BD3C669662B}"/>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169">
            <a:extLst>
              <a:ext uri="{FF2B5EF4-FFF2-40B4-BE49-F238E27FC236}">
                <a16:creationId xmlns:a16="http://schemas.microsoft.com/office/drawing/2014/main" id="{7B474F9F-C538-5B4B-A95C-FF411D48196E}"/>
              </a:ext>
            </a:extLst>
          </p:cNvPr>
          <p:cNvPicPr preferRelativeResize="0"/>
          <p:nvPr/>
        </p:nvPicPr>
        <p:blipFill rotWithShape="1">
          <a:blip r:embed="rId4">
            <a:alphaModFix/>
          </a:blip>
          <a:srcRect l="11628"/>
          <a:stretch/>
        </p:blipFill>
        <p:spPr>
          <a:xfrm>
            <a:off x="7261443" y="2874235"/>
            <a:ext cx="1377278" cy="1356440"/>
          </a:xfrm>
          <a:prstGeom prst="rect">
            <a:avLst/>
          </a:prstGeom>
          <a:noFill/>
          <a:ln>
            <a:noFill/>
          </a:ln>
        </p:spPr>
      </p:pic>
      <p:pic>
        <p:nvPicPr>
          <p:cNvPr id="6" name="Shape 170">
            <a:extLst>
              <a:ext uri="{FF2B5EF4-FFF2-40B4-BE49-F238E27FC236}">
                <a16:creationId xmlns:a16="http://schemas.microsoft.com/office/drawing/2014/main" id="{6327ED72-D70C-4447-878E-AE3EC5C47759}"/>
              </a:ext>
            </a:extLst>
          </p:cNvPr>
          <p:cNvPicPr preferRelativeResize="0"/>
          <p:nvPr/>
        </p:nvPicPr>
        <p:blipFill rotWithShape="1">
          <a:blip r:embed="rId5">
            <a:alphaModFix/>
          </a:blip>
          <a:srcRect l="-3554" t="-5008" r="-11852"/>
          <a:stretch/>
        </p:blipFill>
        <p:spPr>
          <a:xfrm>
            <a:off x="3040429" y="4314115"/>
            <a:ext cx="1742195" cy="1590811"/>
          </a:xfrm>
          <a:prstGeom prst="rect">
            <a:avLst/>
          </a:prstGeom>
          <a:noFill/>
          <a:ln>
            <a:noFill/>
          </a:ln>
        </p:spPr>
      </p:pic>
      <p:pic>
        <p:nvPicPr>
          <p:cNvPr id="7" name="Shape 171">
            <a:extLst>
              <a:ext uri="{FF2B5EF4-FFF2-40B4-BE49-F238E27FC236}">
                <a16:creationId xmlns:a16="http://schemas.microsoft.com/office/drawing/2014/main" id="{039380B3-FBFB-C246-AEE0-808FEC0B3D47}"/>
              </a:ext>
            </a:extLst>
          </p:cNvPr>
          <p:cNvPicPr preferRelativeResize="0"/>
          <p:nvPr/>
        </p:nvPicPr>
        <p:blipFill>
          <a:blip r:embed="rId6">
            <a:alphaModFix/>
          </a:blip>
          <a:stretch>
            <a:fillRect/>
          </a:stretch>
        </p:blipFill>
        <p:spPr>
          <a:xfrm>
            <a:off x="3093595" y="2925213"/>
            <a:ext cx="1509020" cy="1469505"/>
          </a:xfrm>
          <a:prstGeom prst="rect">
            <a:avLst/>
          </a:prstGeom>
          <a:noFill/>
          <a:ln>
            <a:noFill/>
          </a:ln>
        </p:spPr>
      </p:pic>
      <p:pic>
        <p:nvPicPr>
          <p:cNvPr id="8" name="Shape 172">
            <a:extLst>
              <a:ext uri="{FF2B5EF4-FFF2-40B4-BE49-F238E27FC236}">
                <a16:creationId xmlns:a16="http://schemas.microsoft.com/office/drawing/2014/main" id="{9750A238-B44B-954D-AA30-10AD02980969}"/>
              </a:ext>
            </a:extLst>
          </p:cNvPr>
          <p:cNvPicPr preferRelativeResize="0"/>
          <p:nvPr/>
        </p:nvPicPr>
        <p:blipFill>
          <a:blip r:embed="rId7">
            <a:alphaModFix/>
          </a:blip>
          <a:stretch>
            <a:fillRect/>
          </a:stretch>
        </p:blipFill>
        <p:spPr>
          <a:xfrm>
            <a:off x="7261443" y="4230675"/>
            <a:ext cx="1377279" cy="1684003"/>
          </a:xfrm>
          <a:prstGeom prst="rect">
            <a:avLst/>
          </a:prstGeom>
          <a:noFill/>
          <a:ln>
            <a:noFill/>
          </a:ln>
        </p:spPr>
      </p:pic>
      <p:pic>
        <p:nvPicPr>
          <p:cNvPr id="4" name="Shape 168">
            <a:extLst>
              <a:ext uri="{FF2B5EF4-FFF2-40B4-BE49-F238E27FC236}">
                <a16:creationId xmlns:a16="http://schemas.microsoft.com/office/drawing/2014/main" id="{408ED8E8-48DA-8A4F-BA74-043596EBE228}"/>
              </a:ext>
            </a:extLst>
          </p:cNvPr>
          <p:cNvPicPr preferRelativeResize="0"/>
          <p:nvPr/>
        </p:nvPicPr>
        <p:blipFill>
          <a:blip r:embed="rId8">
            <a:alphaModFix/>
          </a:blip>
          <a:stretch>
            <a:fillRect/>
          </a:stretch>
        </p:blipFill>
        <p:spPr>
          <a:xfrm>
            <a:off x="4602615" y="3412966"/>
            <a:ext cx="2658828" cy="2035152"/>
          </a:xfrm>
          <a:prstGeom prst="rect">
            <a:avLst/>
          </a:prstGeom>
          <a:noFill/>
          <a:ln>
            <a:noFill/>
          </a:ln>
        </p:spPr>
      </p:pic>
      <p:sp>
        <p:nvSpPr>
          <p:cNvPr id="10" name="TextBox 9">
            <a:extLst>
              <a:ext uri="{FF2B5EF4-FFF2-40B4-BE49-F238E27FC236}">
                <a16:creationId xmlns:a16="http://schemas.microsoft.com/office/drawing/2014/main" id="{246BFE2D-DADF-4B46-9F58-614CFCDB0F42}"/>
              </a:ext>
            </a:extLst>
          </p:cNvPr>
          <p:cNvSpPr txBox="1"/>
          <p:nvPr/>
        </p:nvSpPr>
        <p:spPr>
          <a:xfrm>
            <a:off x="1749306" y="1442527"/>
            <a:ext cx="8693388" cy="923330"/>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Some famous examples of people who have been disinvited to speak at colleges include former secretary of State Condoleezza Rice, former First Lady Laura Bush, former Secretary of State Henry Kissinger, and well-known political commentator Ben Stein.</a:t>
            </a:r>
          </a:p>
        </p:txBody>
      </p:sp>
    </p:spTree>
    <p:extLst>
      <p:ext uri="{BB962C8B-B14F-4D97-AF65-F5344CB8AC3E}">
        <p14:creationId xmlns:p14="http://schemas.microsoft.com/office/powerpoint/2010/main" val="29415989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1A393-FEC3-D44D-9111-E3876B6F717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F43EE23-E08C-E54D-B469-BB6D5D1F7A27}"/>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4EA07CBA-37C3-7643-8921-C28DA6903389}"/>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CCA27DF6-EBF9-1643-94E5-41CC2A83ED98}"/>
              </a:ext>
            </a:extLst>
          </p:cNvPr>
          <p:cNvSpPr txBox="1"/>
          <p:nvPr/>
        </p:nvSpPr>
        <p:spPr>
          <a:xfrm>
            <a:off x="2804845" y="1807834"/>
            <a:ext cx="6582310" cy="646331"/>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A “heckler” is someone who interrupts a performer or public speaker with derisive or aggressive comments or abuse.</a:t>
            </a:r>
          </a:p>
        </p:txBody>
      </p:sp>
      <p:sp>
        <p:nvSpPr>
          <p:cNvPr id="6" name="Rectangle 5">
            <a:extLst>
              <a:ext uri="{FF2B5EF4-FFF2-40B4-BE49-F238E27FC236}">
                <a16:creationId xmlns:a16="http://schemas.microsoft.com/office/drawing/2014/main" id="{B2DD2862-24CF-954B-9A4E-A762C98B813F}"/>
              </a:ext>
            </a:extLst>
          </p:cNvPr>
          <p:cNvSpPr/>
          <p:nvPr/>
        </p:nvSpPr>
        <p:spPr>
          <a:xfrm>
            <a:off x="3538261" y="861301"/>
            <a:ext cx="5115503"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HECKLER’S VETOES</a:t>
            </a:r>
          </a:p>
        </p:txBody>
      </p:sp>
      <p:pic>
        <p:nvPicPr>
          <p:cNvPr id="7" name="Shape 180">
            <a:extLst>
              <a:ext uri="{FF2B5EF4-FFF2-40B4-BE49-F238E27FC236}">
                <a16:creationId xmlns:a16="http://schemas.microsoft.com/office/drawing/2014/main" id="{2906A44C-95DF-C14A-95ED-7C69AC769F7C}"/>
              </a:ext>
            </a:extLst>
          </p:cNvPr>
          <p:cNvPicPr preferRelativeResize="0"/>
          <p:nvPr/>
        </p:nvPicPr>
        <p:blipFill rotWithShape="1">
          <a:blip r:embed="rId4">
            <a:alphaModFix/>
          </a:blip>
          <a:srcRect/>
          <a:stretch/>
        </p:blipFill>
        <p:spPr>
          <a:xfrm>
            <a:off x="4200900" y="2930900"/>
            <a:ext cx="3790200" cy="2828100"/>
          </a:xfrm>
          <a:prstGeom prst="rect">
            <a:avLst/>
          </a:prstGeom>
          <a:noFill/>
          <a:ln>
            <a:noFill/>
          </a:ln>
        </p:spPr>
      </p:pic>
    </p:spTree>
    <p:extLst>
      <p:ext uri="{BB962C8B-B14F-4D97-AF65-F5344CB8AC3E}">
        <p14:creationId xmlns:p14="http://schemas.microsoft.com/office/powerpoint/2010/main" val="2281004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5CDAA-EEC4-BA40-A948-D20E20BDC9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2868048-890F-8C40-AC0F-9483A559A217}"/>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61EF7E38-F169-E94B-8C80-9540191B1337}"/>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188">
            <a:extLst>
              <a:ext uri="{FF2B5EF4-FFF2-40B4-BE49-F238E27FC236}">
                <a16:creationId xmlns:a16="http://schemas.microsoft.com/office/drawing/2014/main" id="{9FED2457-0EDD-964E-9D0C-6D5EA73C7EA3}"/>
              </a:ext>
            </a:extLst>
          </p:cNvPr>
          <p:cNvPicPr preferRelativeResize="0"/>
          <p:nvPr/>
        </p:nvPicPr>
        <p:blipFill rotWithShape="1">
          <a:blip r:embed="rId4">
            <a:alphaModFix/>
          </a:blip>
          <a:srcRect/>
          <a:stretch/>
        </p:blipFill>
        <p:spPr>
          <a:xfrm>
            <a:off x="1774486" y="2165613"/>
            <a:ext cx="3788000" cy="3058723"/>
          </a:xfrm>
          <a:prstGeom prst="rect">
            <a:avLst/>
          </a:prstGeom>
          <a:noFill/>
          <a:ln>
            <a:noFill/>
          </a:ln>
        </p:spPr>
      </p:pic>
      <p:sp>
        <p:nvSpPr>
          <p:cNvPr id="6" name="TextBox 5">
            <a:extLst>
              <a:ext uri="{FF2B5EF4-FFF2-40B4-BE49-F238E27FC236}">
                <a16:creationId xmlns:a16="http://schemas.microsoft.com/office/drawing/2014/main" id="{E7BFA45F-0C27-4746-8BDE-E0F5F04F80D5}"/>
              </a:ext>
            </a:extLst>
          </p:cNvPr>
          <p:cNvSpPr txBox="1"/>
          <p:nvPr/>
        </p:nvSpPr>
        <p:spPr>
          <a:xfrm>
            <a:off x="5691333" y="2066699"/>
            <a:ext cx="5074639" cy="1754326"/>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Recently, many speakers on campus have had their speeches cancelled because protesters shouted them down, or even violently assaulted them or members of the audience.</a:t>
            </a:r>
            <a:br>
              <a:rPr lang="en-US" sz="1800" dirty="0">
                <a:latin typeface="National Book" panose="02000503000000020004" pitchFamily="2" charset="77"/>
                <a:ea typeface="National Book" panose="02000503000000020004" pitchFamily="2" charset="77"/>
              </a:rPr>
            </a:br>
            <a:br>
              <a:rPr lang="en-US" sz="1800" dirty="0">
                <a:latin typeface="National Book" panose="02000503000000020004" pitchFamily="2" charset="77"/>
                <a:ea typeface="National Book" panose="02000503000000020004" pitchFamily="2" charset="77"/>
              </a:rPr>
            </a:br>
            <a:r>
              <a:rPr lang="en-US" sz="1800" dirty="0">
                <a:latin typeface="National Book" panose="02000503000000020004" pitchFamily="2" charset="77"/>
                <a:ea typeface="National Book" panose="02000503000000020004" pitchFamily="2" charset="77"/>
              </a:rPr>
              <a:t>This can also be called “silencing” or a “</a:t>
            </a:r>
            <a:r>
              <a:rPr lang="en-US" sz="1800" dirty="0" err="1">
                <a:latin typeface="National Book" panose="02000503000000020004" pitchFamily="2" charset="77"/>
                <a:ea typeface="National Book" panose="02000503000000020004" pitchFamily="2" charset="77"/>
              </a:rPr>
              <a:t>shoutdown</a:t>
            </a:r>
            <a:r>
              <a:rPr lang="en-US" sz="1800" dirty="0">
                <a:latin typeface="National Book" panose="02000503000000020004" pitchFamily="2" charset="77"/>
                <a:ea typeface="National Book" panose="02000503000000020004" pitchFamily="2" charset="77"/>
              </a:rPr>
              <a:t>.”</a:t>
            </a:r>
          </a:p>
        </p:txBody>
      </p:sp>
      <p:sp>
        <p:nvSpPr>
          <p:cNvPr id="7" name="Rectangle 6">
            <a:extLst>
              <a:ext uri="{FF2B5EF4-FFF2-40B4-BE49-F238E27FC236}">
                <a16:creationId xmlns:a16="http://schemas.microsoft.com/office/drawing/2014/main" id="{D91B9CB2-9525-2E40-8396-460C7CDB75CB}"/>
              </a:ext>
            </a:extLst>
          </p:cNvPr>
          <p:cNvSpPr/>
          <p:nvPr/>
        </p:nvSpPr>
        <p:spPr>
          <a:xfrm>
            <a:off x="3850846" y="621809"/>
            <a:ext cx="4490332"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HECKLER’S VETO</a:t>
            </a:r>
          </a:p>
        </p:txBody>
      </p:sp>
    </p:spTree>
    <p:extLst>
      <p:ext uri="{BB962C8B-B14F-4D97-AF65-F5344CB8AC3E}">
        <p14:creationId xmlns:p14="http://schemas.microsoft.com/office/powerpoint/2010/main" val="3710395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0AA5B-EF62-B849-A692-A1120B02286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6090559-2833-1640-9695-690A31BA062B}"/>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F9E2BCE3-234B-6C4F-8B14-0D5EC152C3BA}"/>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A224AF2E-E06C-684D-88B8-9EBE73647A88}"/>
              </a:ext>
            </a:extLst>
          </p:cNvPr>
          <p:cNvSpPr/>
          <p:nvPr/>
        </p:nvSpPr>
        <p:spPr>
          <a:xfrm>
            <a:off x="2425152" y="2800965"/>
            <a:ext cx="7469962" cy="1200329"/>
          </a:xfrm>
          <a:prstGeom prst="rect">
            <a:avLst/>
          </a:prstGeom>
        </p:spPr>
        <p:txBody>
          <a:bodyPr wrap="square">
            <a:spAutoFit/>
          </a:bodyPr>
          <a:lstStyle/>
          <a:p>
            <a:pPr algn="ctr"/>
            <a:r>
              <a:rPr lang="en-US" sz="1800" b="1" dirty="0">
                <a:solidFill>
                  <a:srgbClr val="3297C7"/>
                </a:solidFill>
                <a:latin typeface="National Semibold" panose="02000503000000020004" pitchFamily="2" charset="77"/>
                <a:ea typeface="National Semibold" panose="02000503000000020004" pitchFamily="2" charset="77"/>
              </a:rPr>
              <a:t>What would the Constitution say about silencing another person’s speech?</a:t>
            </a:r>
          </a:p>
          <a:p>
            <a:pPr algn="ctr"/>
            <a:endParaRPr lang="en-US" sz="1800" b="1" dirty="0">
              <a:solidFill>
                <a:srgbClr val="3297C7"/>
              </a:solidFill>
              <a:latin typeface="National Semibold" panose="02000503000000020004" pitchFamily="2" charset="77"/>
              <a:ea typeface="National Semibold" panose="02000503000000020004" pitchFamily="2" charset="77"/>
            </a:endParaRPr>
          </a:p>
          <a:p>
            <a:pPr algn="ctr"/>
            <a:endParaRPr lang="en-US" sz="1800" b="1" dirty="0">
              <a:solidFill>
                <a:srgbClr val="3297C7"/>
              </a:solidFill>
              <a:latin typeface="National Semibold" panose="02000503000000020004" pitchFamily="2" charset="77"/>
              <a:ea typeface="National Semibold" panose="02000503000000020004" pitchFamily="2" charset="77"/>
            </a:endParaRPr>
          </a:p>
          <a:p>
            <a:pPr algn="ctr"/>
            <a:r>
              <a:rPr lang="en-US" sz="1800" b="1" dirty="0">
                <a:solidFill>
                  <a:srgbClr val="3297C7"/>
                </a:solidFill>
                <a:latin typeface="National Semibold" panose="02000503000000020004" pitchFamily="2" charset="77"/>
                <a:ea typeface="National Semibold" panose="02000503000000020004" pitchFamily="2" charset="77"/>
              </a:rPr>
              <a:t>Is that a part of free speech?</a:t>
            </a:r>
          </a:p>
        </p:txBody>
      </p:sp>
    </p:spTree>
    <p:extLst>
      <p:ext uri="{BB962C8B-B14F-4D97-AF65-F5344CB8AC3E}">
        <p14:creationId xmlns:p14="http://schemas.microsoft.com/office/powerpoint/2010/main" val="2394217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p2"/>
          <p:cNvPicPr preferRelativeResize="0"/>
          <p:nvPr/>
        </p:nvPicPr>
        <p:blipFill rotWithShape="1">
          <a:blip r:embed="rId3">
            <a:alphaModFix/>
          </a:blip>
          <a:srcRect/>
          <a:stretch/>
        </p:blipFill>
        <p:spPr>
          <a:xfrm>
            <a:off x="1887" y="0"/>
            <a:ext cx="12192000" cy="6858000"/>
          </a:xfrm>
          <a:prstGeom prst="rect">
            <a:avLst/>
          </a:prstGeom>
          <a:noFill/>
          <a:ln>
            <a:noFill/>
          </a:ln>
        </p:spPr>
      </p:pic>
      <p:sp>
        <p:nvSpPr>
          <p:cNvPr id="98" name="Google Shape;98;p2"/>
          <p:cNvSpPr txBox="1">
            <a:spLocks noGrp="1"/>
          </p:cNvSpPr>
          <p:nvPr>
            <p:ph type="body" idx="1"/>
          </p:nvPr>
        </p:nvSpPr>
        <p:spPr>
          <a:xfrm>
            <a:off x="838200" y="1825625"/>
            <a:ext cx="10515600" cy="2136775"/>
          </a:xfrm>
          <a:prstGeom prst="rect">
            <a:avLst/>
          </a:prstGeom>
          <a:noFill/>
          <a:ln>
            <a:noFill/>
          </a:ln>
        </p:spPr>
        <p:txBody>
          <a:bodyPr spcFirstLastPara="1" wrap="square" lIns="91425" tIns="45700" rIns="91425" bIns="45700" anchor="t" anchorCtr="0">
            <a:normAutofit/>
          </a:bodyPr>
          <a:lstStyle/>
          <a:p>
            <a:pPr marL="347472" lvl="0" indent="-144272" algn="l" rtl="0">
              <a:lnSpc>
                <a:spcPct val="100000"/>
              </a:lnSpc>
              <a:spcBef>
                <a:spcPts val="0"/>
              </a:spcBef>
              <a:spcAft>
                <a:spcPts val="0"/>
              </a:spcAft>
              <a:buClr>
                <a:srgbClr val="DF6840"/>
              </a:buClr>
              <a:buSzPts val="3200"/>
              <a:buFont typeface="Arial"/>
              <a:buNone/>
            </a:pPr>
            <a:endParaRPr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Clr>
                <a:schemeClr val="dk1"/>
              </a:buClr>
              <a:buSzPts val="2800"/>
              <a:buNone/>
            </a:pPr>
            <a:endParaRPr dirty="0"/>
          </a:p>
        </p:txBody>
      </p:sp>
      <p:sp>
        <p:nvSpPr>
          <p:cNvPr id="2" name="Rectangle 1">
            <a:extLst>
              <a:ext uri="{FF2B5EF4-FFF2-40B4-BE49-F238E27FC236}">
                <a16:creationId xmlns:a16="http://schemas.microsoft.com/office/drawing/2014/main" id="{A6E44580-E530-794A-8229-22E97DE27F75}"/>
              </a:ext>
            </a:extLst>
          </p:cNvPr>
          <p:cNvSpPr/>
          <p:nvPr/>
        </p:nvSpPr>
        <p:spPr>
          <a:xfrm>
            <a:off x="2155371" y="2485072"/>
            <a:ext cx="7881258" cy="1477328"/>
          </a:xfrm>
          <a:prstGeom prst="rect">
            <a:avLst/>
          </a:prstGeom>
        </p:spPr>
        <p:txBody>
          <a:bodyPr wrap="square">
            <a:spAutoFit/>
          </a:bodyPr>
          <a:lstStyle/>
          <a:p>
            <a:pPr algn="ctr"/>
            <a:r>
              <a:rPr lang="en-US" sz="1800" b="1" dirty="0">
                <a:solidFill>
                  <a:srgbClr val="3297C7"/>
                </a:solidFill>
                <a:latin typeface="National Semibold" panose="02000503000000020004" pitchFamily="2" charset="77"/>
                <a:ea typeface="National Semibold" panose="02000503000000020004" pitchFamily="2" charset="77"/>
              </a:rPr>
              <a:t>In this lesson, you will learn:</a:t>
            </a:r>
          </a:p>
          <a:p>
            <a:endParaRPr lang="en-US" sz="1800" dirty="0">
              <a:latin typeface="National Book" panose="02000503000000020004" pitchFamily="2" charset="77"/>
              <a:ea typeface="National Book" panose="02000503000000020004" pitchFamily="2" charset="77"/>
            </a:endParaRPr>
          </a:p>
          <a:p>
            <a:pPr marL="285750" indent="-285750">
              <a:buFont typeface="Arial" panose="020B0604020202020204" pitchFamily="34" charset="0"/>
              <a:buChar char="•"/>
            </a:pPr>
            <a:r>
              <a:rPr lang="en-US" sz="1800" dirty="0">
                <a:latin typeface="National Book" panose="02000503000000020004" pitchFamily="2" charset="77"/>
                <a:ea typeface="National Book" panose="02000503000000020004" pitchFamily="2" charset="77"/>
              </a:rPr>
              <a:t>Some current controversies around free speech in education.</a:t>
            </a:r>
          </a:p>
          <a:p>
            <a:endParaRPr lang="en-US" sz="1800" dirty="0">
              <a:latin typeface="National Book" panose="02000503000000020004" pitchFamily="2" charset="77"/>
              <a:ea typeface="National Book" panose="02000503000000020004" pitchFamily="2" charset="77"/>
            </a:endParaRPr>
          </a:p>
          <a:p>
            <a:pPr marL="285750" indent="-285750">
              <a:buFont typeface="Arial" panose="020B0604020202020204" pitchFamily="34" charset="0"/>
              <a:buChar char="•"/>
            </a:pPr>
            <a:r>
              <a:rPr lang="en-US" sz="1800" dirty="0">
                <a:latin typeface="National Book" panose="02000503000000020004" pitchFamily="2" charset="77"/>
                <a:ea typeface="National Book" panose="02000503000000020004" pitchFamily="2" charset="77"/>
              </a:rPr>
              <a:t>Some famous statements defending the importance of free speech in education.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59DF2-B92C-3C44-B589-C9FDF14B335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3DE083B-D5A7-894C-9793-A6A9A02692EE}"/>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DB71AD8A-5A85-4145-B8F2-6BF9238FC06B}"/>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89FA4D84-B006-B747-B56A-CBA88256B6C9}"/>
              </a:ext>
            </a:extLst>
          </p:cNvPr>
          <p:cNvSpPr txBox="1"/>
          <p:nvPr/>
        </p:nvSpPr>
        <p:spPr>
          <a:xfrm>
            <a:off x="2804845" y="3216463"/>
            <a:ext cx="6582310" cy="1200329"/>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The term “hate speech” is frequently applied as a synonym for speech that is considered racist, sexist, or similarly pejorative or derogatory.</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Even these types of speech are protected by the first amendment.</a:t>
            </a:r>
          </a:p>
        </p:txBody>
      </p:sp>
      <p:sp>
        <p:nvSpPr>
          <p:cNvPr id="6" name="Rectangle 5">
            <a:extLst>
              <a:ext uri="{FF2B5EF4-FFF2-40B4-BE49-F238E27FC236}">
                <a16:creationId xmlns:a16="http://schemas.microsoft.com/office/drawing/2014/main" id="{9AAB659D-1D17-BA40-BDD5-E3F2B5123D8C}"/>
              </a:ext>
            </a:extLst>
          </p:cNvPr>
          <p:cNvSpPr/>
          <p:nvPr/>
        </p:nvSpPr>
        <p:spPr>
          <a:xfrm>
            <a:off x="3958252" y="1825625"/>
            <a:ext cx="4275529"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“HATE” SPEECH</a:t>
            </a:r>
          </a:p>
        </p:txBody>
      </p:sp>
    </p:spTree>
    <p:extLst>
      <p:ext uri="{BB962C8B-B14F-4D97-AF65-F5344CB8AC3E}">
        <p14:creationId xmlns:p14="http://schemas.microsoft.com/office/powerpoint/2010/main" val="3549742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51D66-CC1B-A148-AC64-8C601749011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7317E6F-03A6-8E42-B5B4-C0CC3822D35A}"/>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1134EC80-939E-7141-9155-97E7799482FA}"/>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51A7C868-7668-9A4C-9326-C19F8507FF48}"/>
              </a:ext>
            </a:extLst>
          </p:cNvPr>
          <p:cNvSpPr txBox="1"/>
          <p:nvPr/>
        </p:nvSpPr>
        <p:spPr>
          <a:xfrm>
            <a:off x="2804845" y="2551837"/>
            <a:ext cx="6582310" cy="1754326"/>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The Supreme Court has already ruled numerous times that it won’t allow the censorship of “hate speech.” That is because speech that people agree with does not need to be protected.</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The First Amendment is there to protect “the thought that we hate.”</a:t>
            </a:r>
          </a:p>
          <a:p>
            <a:pPr lvl="0">
              <a:buClr>
                <a:schemeClr val="dk1"/>
              </a:buClr>
              <a:buSzPct val="25000"/>
            </a:pPr>
            <a:r>
              <a:rPr lang="en-US" sz="1800" dirty="0">
                <a:latin typeface="National Book" panose="02000503000000020004" pitchFamily="2" charset="77"/>
                <a:ea typeface="National Book" panose="02000503000000020004" pitchFamily="2" charset="77"/>
              </a:rPr>
              <a:t>	</a:t>
            </a:r>
            <a:r>
              <a:rPr lang="en-US" sz="1800" dirty="0">
                <a:solidFill>
                  <a:srgbClr val="3297C7"/>
                </a:solidFill>
                <a:latin typeface="National Book" panose="02000503000000020004" pitchFamily="2" charset="77"/>
                <a:ea typeface="National Book" panose="02000503000000020004" pitchFamily="2" charset="77"/>
              </a:rPr>
              <a:t>-Justice Oliver Wendell Holmes, US v. Schwimmer (1929)</a:t>
            </a:r>
          </a:p>
        </p:txBody>
      </p:sp>
    </p:spTree>
    <p:extLst>
      <p:ext uri="{BB962C8B-B14F-4D97-AF65-F5344CB8AC3E}">
        <p14:creationId xmlns:p14="http://schemas.microsoft.com/office/powerpoint/2010/main" val="9195210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02709-7826-3748-AB05-FF98D6E7C77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FDD7DD5-AEB5-E847-885A-6F8A8A076219}"/>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DF9C5C5D-13B0-EA4F-8D2F-C5D828ABEE2D}"/>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8" name="TextBox 7">
            <a:extLst>
              <a:ext uri="{FF2B5EF4-FFF2-40B4-BE49-F238E27FC236}">
                <a16:creationId xmlns:a16="http://schemas.microsoft.com/office/drawing/2014/main" id="{E15275DC-433E-094F-B6C1-3A32BA2D0C5D}"/>
              </a:ext>
            </a:extLst>
          </p:cNvPr>
          <p:cNvSpPr txBox="1"/>
          <p:nvPr/>
        </p:nvSpPr>
        <p:spPr>
          <a:xfrm>
            <a:off x="1926771" y="1739136"/>
            <a:ext cx="8338458" cy="4524315"/>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The ideas of the Klan may be propagated.</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Communists may speak freely and run for office.</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The Nazi Party may march through a city with a large Jewish population.</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People may criticize the President by misrepresenting his positions, and they have a right to post their misrepresentations on public property.</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People may teach religions that others despise.</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People may seek to repeal laws guaranteeing equal opportunity in employment or to revoke the constitutional amendments granting the vote to black Americans and women.</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They may do this because “above all else, the First Amendment means that government has no power to restrict expression because of its message [or] its ideas…”</a:t>
            </a:r>
          </a:p>
        </p:txBody>
      </p:sp>
      <p:sp>
        <p:nvSpPr>
          <p:cNvPr id="9" name="Rectangle 8">
            <a:extLst>
              <a:ext uri="{FF2B5EF4-FFF2-40B4-BE49-F238E27FC236}">
                <a16:creationId xmlns:a16="http://schemas.microsoft.com/office/drawing/2014/main" id="{5C16E135-4F1D-9542-B07E-58B025057F70}"/>
              </a:ext>
            </a:extLst>
          </p:cNvPr>
          <p:cNvSpPr/>
          <p:nvPr/>
        </p:nvSpPr>
        <p:spPr>
          <a:xfrm>
            <a:off x="794657" y="181050"/>
            <a:ext cx="11397343" cy="315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CBB64CA-77AC-DD42-9C1A-7F90412AC62B}"/>
              </a:ext>
            </a:extLst>
          </p:cNvPr>
          <p:cNvSpPr/>
          <p:nvPr/>
        </p:nvSpPr>
        <p:spPr>
          <a:xfrm>
            <a:off x="1600236" y="326039"/>
            <a:ext cx="8991564" cy="1219565"/>
          </a:xfrm>
          <a:prstGeom prst="rect">
            <a:avLst/>
          </a:prstGeom>
        </p:spPr>
        <p:txBody>
          <a:bodyPr wrap="square">
            <a:spAutoFit/>
          </a:bodyPr>
          <a:lstStyle/>
          <a:p>
            <a:pPr algn="ctr">
              <a:lnSpc>
                <a:spcPts val="4200"/>
              </a:lnSpc>
            </a:pPr>
            <a:r>
              <a:rPr lang="en-US" sz="4800" b="1" dirty="0">
                <a:solidFill>
                  <a:srgbClr val="F27B6C"/>
                </a:solidFill>
                <a:latin typeface="National Semibold" panose="02000503000000020004" pitchFamily="2" charset="77"/>
                <a:ea typeface="National Semibold" panose="02000503000000020004" pitchFamily="2" charset="77"/>
              </a:rPr>
              <a:t>IN THE UNITED STATES,</a:t>
            </a:r>
          </a:p>
          <a:p>
            <a:pPr algn="ctr">
              <a:lnSpc>
                <a:spcPts val="4200"/>
              </a:lnSpc>
            </a:pPr>
            <a:r>
              <a:rPr lang="en-US" sz="4800" b="1" dirty="0">
                <a:solidFill>
                  <a:srgbClr val="F27B6C"/>
                </a:solidFill>
                <a:latin typeface="National Semibold" panose="02000503000000020004" pitchFamily="2" charset="77"/>
                <a:ea typeface="National Semibold" panose="02000503000000020004" pitchFamily="2" charset="77"/>
              </a:rPr>
              <a:t>ALMOST ALL SPEECH IS ALLOWED</a:t>
            </a:r>
          </a:p>
        </p:txBody>
      </p:sp>
    </p:spTree>
    <p:extLst>
      <p:ext uri="{BB962C8B-B14F-4D97-AF65-F5344CB8AC3E}">
        <p14:creationId xmlns:p14="http://schemas.microsoft.com/office/powerpoint/2010/main" val="3791877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DCAA5-3792-334D-8C65-6CFBF6175D9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1A59729-7EFB-6F4A-8B47-14D4E07A369C}"/>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D275AB01-2B62-AC41-8073-E2F4F5EBDB61}"/>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B568C969-DC11-9D46-A34B-377A6FD5DD06}"/>
              </a:ext>
            </a:extLst>
          </p:cNvPr>
          <p:cNvSpPr/>
          <p:nvPr/>
        </p:nvSpPr>
        <p:spPr>
          <a:xfrm>
            <a:off x="0" y="861301"/>
            <a:ext cx="12192036" cy="830997"/>
          </a:xfrm>
          <a:prstGeom prst="rect">
            <a:avLst/>
          </a:prstGeom>
        </p:spPr>
        <p:txBody>
          <a:bodyPr wrap="squar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TRUTH</a:t>
            </a:r>
          </a:p>
        </p:txBody>
      </p:sp>
      <p:sp>
        <p:nvSpPr>
          <p:cNvPr id="6" name="TextBox 5">
            <a:extLst>
              <a:ext uri="{FF2B5EF4-FFF2-40B4-BE49-F238E27FC236}">
                <a16:creationId xmlns:a16="http://schemas.microsoft.com/office/drawing/2014/main" id="{923D7E18-BCDA-B049-952D-D4853CC8429D}"/>
              </a:ext>
            </a:extLst>
          </p:cNvPr>
          <p:cNvSpPr txBox="1"/>
          <p:nvPr/>
        </p:nvSpPr>
        <p:spPr>
          <a:xfrm>
            <a:off x="1749306" y="2101339"/>
            <a:ext cx="8693388" cy="2031325"/>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In the United States, we generally believe that truth is strong enough to defend itself against bad ideas. This was the thinking of the founders.</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“And so though all the winds of doctrine were let loose to play upon the earth, so Truth be in the field, we do injuriously by licensing and prohibiting to misdoubt her strength. Let her and Falsehood grapple; who ever knew Truth put to the worse, in a free and open encounter.”</a:t>
            </a:r>
          </a:p>
          <a:p>
            <a:pPr>
              <a:buClr>
                <a:schemeClr val="dk1"/>
              </a:buClr>
              <a:buSzPct val="25000"/>
            </a:pPr>
            <a:r>
              <a:rPr lang="en-US" sz="1800" dirty="0">
                <a:latin typeface="National Book" panose="02000503000000020004" pitchFamily="2" charset="77"/>
                <a:ea typeface="National Book" panose="02000503000000020004" pitchFamily="2" charset="77"/>
              </a:rPr>
              <a:t>	</a:t>
            </a:r>
            <a:r>
              <a:rPr lang="en-US" sz="1800" dirty="0">
                <a:solidFill>
                  <a:srgbClr val="3297C7"/>
                </a:solidFill>
                <a:latin typeface="National Book" panose="02000503000000020004" pitchFamily="2" charset="77"/>
                <a:ea typeface="National Book" panose="02000503000000020004" pitchFamily="2" charset="77"/>
              </a:rPr>
              <a:t>-John Milton, </a:t>
            </a:r>
            <a:r>
              <a:rPr lang="en-US" sz="1800" dirty="0" err="1">
                <a:solidFill>
                  <a:srgbClr val="3297C7"/>
                </a:solidFill>
                <a:latin typeface="National Book" panose="02000503000000020004" pitchFamily="2" charset="77"/>
                <a:ea typeface="National Book" panose="02000503000000020004" pitchFamily="2" charset="77"/>
              </a:rPr>
              <a:t>Areopagitica</a:t>
            </a:r>
            <a:endParaRPr lang="en-US" sz="1800" dirty="0">
              <a:solidFill>
                <a:srgbClr val="3297C7"/>
              </a:solidFill>
              <a:latin typeface="National Book" panose="02000503000000020004" pitchFamily="2" charset="77"/>
              <a:ea typeface="National Book" panose="02000503000000020004" pitchFamily="2" charset="77"/>
            </a:endParaRPr>
          </a:p>
        </p:txBody>
      </p:sp>
    </p:spTree>
    <p:extLst>
      <p:ext uri="{BB962C8B-B14F-4D97-AF65-F5344CB8AC3E}">
        <p14:creationId xmlns:p14="http://schemas.microsoft.com/office/powerpoint/2010/main" val="19226923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CDDAD-B459-694C-A3F1-4521FB87B3C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CF716F7-E634-144C-994D-20F596E479C1}"/>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B262542E-9CE5-2C4F-971E-91A1E8469BC9}"/>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D34EDDD7-FDAA-0B48-A4CE-3B079C0DC2D6}"/>
              </a:ext>
            </a:extLst>
          </p:cNvPr>
          <p:cNvSpPr txBox="1"/>
          <p:nvPr/>
        </p:nvSpPr>
        <p:spPr>
          <a:xfrm>
            <a:off x="2804845" y="2551837"/>
            <a:ext cx="6582310" cy="147732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As Barack Obama stated about free speech at Howard University:</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 “Don’t try to shut them down, no matter how much you might disagree with them… Every time a fool speaks, they are just advertising their own ignorance. Let them talk.”</a:t>
            </a:r>
            <a:endParaRPr lang="en-US" sz="1800" dirty="0">
              <a:solidFill>
                <a:srgbClr val="3297C7"/>
              </a:solidFill>
              <a:latin typeface="National Book" panose="02000503000000020004" pitchFamily="2" charset="77"/>
              <a:ea typeface="National Book" panose="02000503000000020004" pitchFamily="2" charset="77"/>
            </a:endParaRPr>
          </a:p>
        </p:txBody>
      </p:sp>
    </p:spTree>
    <p:extLst>
      <p:ext uri="{BB962C8B-B14F-4D97-AF65-F5344CB8AC3E}">
        <p14:creationId xmlns:p14="http://schemas.microsoft.com/office/powerpoint/2010/main" val="2775116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712D2-8C45-BE48-9802-4FEC48EA925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1522B0B-B9C4-C94D-A872-869747AA3D54}"/>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69DA89CD-BA5B-CA46-B90A-81671681D447}"/>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5AACF493-D760-9E47-B432-C593D6C83CFA}"/>
              </a:ext>
            </a:extLst>
          </p:cNvPr>
          <p:cNvSpPr txBox="1"/>
          <p:nvPr/>
        </p:nvSpPr>
        <p:spPr>
          <a:xfrm>
            <a:off x="2804845" y="2551837"/>
            <a:ext cx="6582310" cy="147732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Also, remember that many ideas now accepted (abolition, women’s suffrage, civil rights) were once considered “dangerous” and offensive and attempts were made to silence them.</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Free Speech is what saved these ideas.</a:t>
            </a:r>
          </a:p>
        </p:txBody>
      </p:sp>
    </p:spTree>
    <p:extLst>
      <p:ext uri="{BB962C8B-B14F-4D97-AF65-F5344CB8AC3E}">
        <p14:creationId xmlns:p14="http://schemas.microsoft.com/office/powerpoint/2010/main" val="14057632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58D88-DBB4-2947-8C55-A36CEB34D1F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4D0FAA7-3725-B54C-9050-C4286428547D}"/>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8CA1021F-F108-8945-81A0-E52651437444}"/>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C5D62283-1F7C-C549-B913-FD06602DD520}"/>
              </a:ext>
            </a:extLst>
          </p:cNvPr>
          <p:cNvSpPr txBox="1"/>
          <p:nvPr/>
        </p:nvSpPr>
        <p:spPr>
          <a:xfrm>
            <a:off x="2804845" y="2551837"/>
            <a:ext cx="6582310" cy="147732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There IS a constitutional right to speak or write your opposing views to opinions you dislike (but this does not mean shouting another person down.)</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In other words, you may censure, but not censor.</a:t>
            </a:r>
          </a:p>
        </p:txBody>
      </p:sp>
    </p:spTree>
    <p:extLst>
      <p:ext uri="{BB962C8B-B14F-4D97-AF65-F5344CB8AC3E}">
        <p14:creationId xmlns:p14="http://schemas.microsoft.com/office/powerpoint/2010/main" val="126352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49E5C-CD54-714E-B5CE-275F4238D46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9FC7391-D6E9-164E-840F-2DA7C45310DE}"/>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E4C90956-EDFD-944E-8455-CB74623DF8FD}"/>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0F559424-E064-5846-B8D5-1C02DAB76A97}"/>
              </a:ext>
            </a:extLst>
          </p:cNvPr>
          <p:cNvSpPr/>
          <p:nvPr/>
        </p:nvSpPr>
        <p:spPr>
          <a:xfrm>
            <a:off x="2425152" y="2800965"/>
            <a:ext cx="7469962" cy="369332"/>
          </a:xfrm>
          <a:prstGeom prst="rect">
            <a:avLst/>
          </a:prstGeom>
        </p:spPr>
        <p:txBody>
          <a:bodyPr wrap="square">
            <a:spAutoFit/>
          </a:bodyPr>
          <a:lstStyle/>
          <a:p>
            <a:pPr algn="ctr"/>
            <a:r>
              <a:rPr lang="en-US" sz="1800" b="1" dirty="0">
                <a:solidFill>
                  <a:srgbClr val="3297C7"/>
                </a:solidFill>
                <a:latin typeface="National Semibold" panose="02000503000000020004" pitchFamily="2" charset="77"/>
                <a:ea typeface="National Semibold" panose="02000503000000020004" pitchFamily="2" charset="77"/>
              </a:rPr>
              <a:t>What are some other appropriate ways to respond to speech you don’t like?</a:t>
            </a:r>
          </a:p>
        </p:txBody>
      </p:sp>
    </p:spTree>
    <p:extLst>
      <p:ext uri="{BB962C8B-B14F-4D97-AF65-F5344CB8AC3E}">
        <p14:creationId xmlns:p14="http://schemas.microsoft.com/office/powerpoint/2010/main" val="24983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024CC-C246-2843-8620-BC75DAA4507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E9B211D-028B-6F4E-90B3-2338C71C321C}"/>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3A805EFF-22E9-9A49-BBDE-0A88B5709896}"/>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237">
            <a:extLst>
              <a:ext uri="{FF2B5EF4-FFF2-40B4-BE49-F238E27FC236}">
                <a16:creationId xmlns:a16="http://schemas.microsoft.com/office/drawing/2014/main" id="{0698DAB0-6064-5743-B779-0DB75BE7606E}"/>
              </a:ext>
            </a:extLst>
          </p:cNvPr>
          <p:cNvPicPr preferRelativeResize="0"/>
          <p:nvPr/>
        </p:nvPicPr>
        <p:blipFill rotWithShape="1">
          <a:blip r:embed="rId4">
            <a:alphaModFix/>
          </a:blip>
          <a:srcRect/>
          <a:stretch/>
        </p:blipFill>
        <p:spPr>
          <a:xfrm>
            <a:off x="4822500" y="1743194"/>
            <a:ext cx="2547000" cy="4516200"/>
          </a:xfrm>
          <a:prstGeom prst="rect">
            <a:avLst/>
          </a:prstGeom>
          <a:noFill/>
          <a:ln>
            <a:noFill/>
          </a:ln>
        </p:spPr>
      </p:pic>
      <p:sp>
        <p:nvSpPr>
          <p:cNvPr id="6" name="Rectangle 5">
            <a:extLst>
              <a:ext uri="{FF2B5EF4-FFF2-40B4-BE49-F238E27FC236}">
                <a16:creationId xmlns:a16="http://schemas.microsoft.com/office/drawing/2014/main" id="{DC9A2D63-57EF-CA4C-97D1-D36A0AD6BF5F}"/>
              </a:ext>
            </a:extLst>
          </p:cNvPr>
          <p:cNvSpPr/>
          <p:nvPr/>
        </p:nvSpPr>
        <p:spPr>
          <a:xfrm>
            <a:off x="0" y="550269"/>
            <a:ext cx="12192036" cy="830997"/>
          </a:xfrm>
          <a:prstGeom prst="rect">
            <a:avLst/>
          </a:prstGeom>
        </p:spPr>
        <p:txBody>
          <a:bodyPr wrap="squar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CAN HE DO THAT?</a:t>
            </a:r>
          </a:p>
        </p:txBody>
      </p:sp>
      <p:sp>
        <p:nvSpPr>
          <p:cNvPr id="7" name="TextBox 6">
            <a:extLst>
              <a:ext uri="{FF2B5EF4-FFF2-40B4-BE49-F238E27FC236}">
                <a16:creationId xmlns:a16="http://schemas.microsoft.com/office/drawing/2014/main" id="{54556528-9253-3049-B723-1F7E1276501E}"/>
              </a:ext>
            </a:extLst>
          </p:cNvPr>
          <p:cNvSpPr txBox="1"/>
          <p:nvPr/>
        </p:nvSpPr>
        <p:spPr>
          <a:xfrm>
            <a:off x="1055915" y="1744782"/>
            <a:ext cx="3505200" cy="147732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Professor at Fresno State erases students’ approved chalk messages. He said: “This is our part of free speech. Do you disagree with our part of free speech?”</a:t>
            </a:r>
          </a:p>
        </p:txBody>
      </p:sp>
      <p:sp>
        <p:nvSpPr>
          <p:cNvPr id="8" name="TextBox 7">
            <a:extLst>
              <a:ext uri="{FF2B5EF4-FFF2-40B4-BE49-F238E27FC236}">
                <a16:creationId xmlns:a16="http://schemas.microsoft.com/office/drawing/2014/main" id="{79C263AF-B948-344A-B31A-4FAE8C8FA7F3}"/>
              </a:ext>
            </a:extLst>
          </p:cNvPr>
          <p:cNvSpPr txBox="1"/>
          <p:nvPr/>
        </p:nvSpPr>
        <p:spPr>
          <a:xfrm>
            <a:off x="7750629" y="1744782"/>
            <a:ext cx="3505200" cy="397031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Fresno State University Official Statement: “Those disagreeing with the students’ message have a right to their own speech, but they do not have the right to erase or stifle someone else’s speech under the guise of their own right to free speech.</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solidFill>
                  <a:srgbClr val="3297C7"/>
                </a:solidFill>
                <a:latin typeface="National Book" panose="02000503000000020004" pitchFamily="2" charset="77"/>
                <a:ea typeface="National Book" panose="02000503000000020004" pitchFamily="2" charset="77"/>
              </a:rPr>
              <a:t>Result: </a:t>
            </a:r>
            <a:r>
              <a:rPr lang="en-US" sz="1800" dirty="0">
                <a:latin typeface="National Book" panose="02000503000000020004" pitchFamily="2" charset="77"/>
                <a:ea typeface="National Book" panose="02000503000000020004" pitchFamily="2" charset="77"/>
              </a:rPr>
              <a:t>The professor was sued for a civil rights violation.</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solidFill>
                  <a:srgbClr val="F27B6C"/>
                </a:solidFill>
                <a:latin typeface="National Book" panose="02000503000000020004" pitchFamily="2" charset="77"/>
                <a:ea typeface="National Book" panose="02000503000000020004" pitchFamily="2" charset="77"/>
              </a:rPr>
              <a:t>What could or should he have done, instead?</a:t>
            </a:r>
          </a:p>
        </p:txBody>
      </p:sp>
    </p:spTree>
    <p:extLst>
      <p:ext uri="{BB962C8B-B14F-4D97-AF65-F5344CB8AC3E}">
        <p14:creationId xmlns:p14="http://schemas.microsoft.com/office/powerpoint/2010/main" val="8918735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637A8-B4EA-B645-A463-75EE07FAACF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EA6EDC8-3A0D-1C45-A93F-2A8C0D287898}"/>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9A01AA56-20E2-6148-B8D6-2472A64CDD34}"/>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Google Shape;110;p4">
            <a:extLst>
              <a:ext uri="{FF2B5EF4-FFF2-40B4-BE49-F238E27FC236}">
                <a16:creationId xmlns:a16="http://schemas.microsoft.com/office/drawing/2014/main" id="{5231CFAE-BE9E-C143-B748-2C1588912063}"/>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 name="Rectangle 5">
            <a:extLst>
              <a:ext uri="{FF2B5EF4-FFF2-40B4-BE49-F238E27FC236}">
                <a16:creationId xmlns:a16="http://schemas.microsoft.com/office/drawing/2014/main" id="{D494EBD8-FC92-DE4A-886C-9B13484DFA41}"/>
              </a:ext>
            </a:extLst>
          </p:cNvPr>
          <p:cNvSpPr/>
          <p:nvPr/>
        </p:nvSpPr>
        <p:spPr>
          <a:xfrm>
            <a:off x="3958251" y="621809"/>
            <a:ext cx="4275529"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“HATE” SPEECH</a:t>
            </a:r>
          </a:p>
        </p:txBody>
      </p:sp>
      <p:sp>
        <p:nvSpPr>
          <p:cNvPr id="7" name="TextBox 6">
            <a:extLst>
              <a:ext uri="{FF2B5EF4-FFF2-40B4-BE49-F238E27FC236}">
                <a16:creationId xmlns:a16="http://schemas.microsoft.com/office/drawing/2014/main" id="{DA6AAF5D-DE46-C441-B152-FD193693EEC8}"/>
              </a:ext>
            </a:extLst>
          </p:cNvPr>
          <p:cNvSpPr txBox="1"/>
          <p:nvPr/>
        </p:nvSpPr>
        <p:spPr>
          <a:xfrm>
            <a:off x="1749306" y="2101339"/>
            <a:ext cx="8693388" cy="3139321"/>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In most other countries, people have much less freedom of speech than in the United States.</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A British student was sentenced to 56 days in prison in 2012 after he tweeted racist comments about a black soccer player.</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In Britain, three Muslims were convicted of a hate crime for distributing a leaflet in which the word gay was laid out as an acronym that said “God Abhors You.”</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In 2010, a Finnish politician was found guilty of “incitement against an ethnic group” after he said increased immigration to Finland would increase crime.</a:t>
            </a:r>
          </a:p>
        </p:txBody>
      </p:sp>
    </p:spTree>
    <p:extLst>
      <p:ext uri="{BB962C8B-B14F-4D97-AF65-F5344CB8AC3E}">
        <p14:creationId xmlns:p14="http://schemas.microsoft.com/office/powerpoint/2010/main" val="2047766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4"/>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 name="TextBox 2">
            <a:extLst>
              <a:ext uri="{FF2B5EF4-FFF2-40B4-BE49-F238E27FC236}">
                <a16:creationId xmlns:a16="http://schemas.microsoft.com/office/drawing/2014/main" id="{20DA733C-7BB0-5749-BB65-9DBD56E6794B}"/>
              </a:ext>
            </a:extLst>
          </p:cNvPr>
          <p:cNvSpPr txBox="1"/>
          <p:nvPr/>
        </p:nvSpPr>
        <p:spPr>
          <a:xfrm>
            <a:off x="2804845" y="5568407"/>
            <a:ext cx="6582310" cy="923330"/>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The purpose of higher education is to learn new and different things.</a:t>
            </a:r>
          </a:p>
          <a:p>
            <a:pPr lvl="0">
              <a:buClr>
                <a:schemeClr val="dk1"/>
              </a:buClr>
              <a:buSzPct val="25000"/>
            </a:pPr>
            <a:r>
              <a:rPr lang="en-US" sz="1800" dirty="0">
                <a:latin typeface="National Book" panose="02000503000000020004" pitchFamily="2" charset="77"/>
                <a:ea typeface="National Book" panose="02000503000000020004" pitchFamily="2" charset="77"/>
              </a:rPr>
              <a:t>If colleges and universities do not let people explore new ideas, progress is less likely to happen.</a:t>
            </a:r>
          </a:p>
        </p:txBody>
      </p:sp>
      <p:pic>
        <p:nvPicPr>
          <p:cNvPr id="4" name="Shape 87">
            <a:extLst>
              <a:ext uri="{FF2B5EF4-FFF2-40B4-BE49-F238E27FC236}">
                <a16:creationId xmlns:a16="http://schemas.microsoft.com/office/drawing/2014/main" id="{1F6E8982-38AE-1E4C-9FA9-01B5816A733B}"/>
              </a:ext>
            </a:extLst>
          </p:cNvPr>
          <p:cNvPicPr preferRelativeResize="0"/>
          <p:nvPr/>
        </p:nvPicPr>
        <p:blipFill rotWithShape="1">
          <a:blip r:embed="rId4">
            <a:alphaModFix/>
          </a:blip>
          <a:srcRect/>
          <a:stretch/>
        </p:blipFill>
        <p:spPr>
          <a:xfrm>
            <a:off x="3578700" y="1835172"/>
            <a:ext cx="5034599" cy="3356699"/>
          </a:xfrm>
          <a:prstGeom prst="rect">
            <a:avLst/>
          </a:prstGeom>
          <a:noFill/>
          <a:ln>
            <a:noFill/>
          </a:ln>
        </p:spPr>
      </p:pic>
      <p:sp>
        <p:nvSpPr>
          <p:cNvPr id="2" name="Rectangle 1">
            <a:extLst>
              <a:ext uri="{FF2B5EF4-FFF2-40B4-BE49-F238E27FC236}">
                <a16:creationId xmlns:a16="http://schemas.microsoft.com/office/drawing/2014/main" id="{EB20EAAB-EBB2-684D-94F8-3A56C9552618}"/>
              </a:ext>
            </a:extLst>
          </p:cNvPr>
          <p:cNvSpPr/>
          <p:nvPr/>
        </p:nvSpPr>
        <p:spPr>
          <a:xfrm>
            <a:off x="1115308" y="861301"/>
            <a:ext cx="9961381"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FREE SPEECH ON COLLEGE CAMPUSES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54E7-3769-0C4A-AE2E-89145BF7620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C7B8E51-91F5-384C-8915-F9612B4AE2CA}"/>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6F8E4A6F-520C-894E-B186-039241AE8A00}"/>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A56D4B6A-C6A8-404A-AC8D-9EC7468E2B4B}"/>
              </a:ext>
            </a:extLst>
          </p:cNvPr>
          <p:cNvSpPr txBox="1"/>
          <p:nvPr/>
        </p:nvSpPr>
        <p:spPr>
          <a:xfrm>
            <a:off x="1749306" y="3781119"/>
            <a:ext cx="8693388" cy="2308324"/>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“Persecution for the expression of opinions seems to me perfectly logical. If you have no doubt of your premises or your power, and want a certain result with all your heart, you naturally express your wishes in law, and sweep away all opposition. … But when men have realized that time has upset many fighting faiths, they may come to believe that the ultimate good desired is better reached by free trade in ideas – that the best test of truth is the power of the thought to get itself accepted in the competition of the market… That, at any rate, is the theory of our Constitution.”</a:t>
            </a:r>
          </a:p>
          <a:p>
            <a:pPr lvl="0">
              <a:buClr>
                <a:schemeClr val="dk1"/>
              </a:buClr>
              <a:buSzPct val="25000"/>
            </a:pPr>
            <a:r>
              <a:rPr lang="en-US" sz="1800" dirty="0">
                <a:latin typeface="National Book" panose="02000503000000020004" pitchFamily="2" charset="77"/>
                <a:ea typeface="National Book" panose="02000503000000020004" pitchFamily="2" charset="77"/>
              </a:rPr>
              <a:t>						</a:t>
            </a:r>
            <a:r>
              <a:rPr lang="en-US" sz="1800" dirty="0">
                <a:solidFill>
                  <a:srgbClr val="3297C7"/>
                </a:solidFill>
                <a:latin typeface="National Book" panose="02000503000000020004" pitchFamily="2" charset="77"/>
                <a:ea typeface="National Book" panose="02000503000000020004" pitchFamily="2" charset="77"/>
              </a:rPr>
              <a:t>-Oliver Wendell Holmes</a:t>
            </a:r>
          </a:p>
        </p:txBody>
      </p:sp>
      <p:pic>
        <p:nvPicPr>
          <p:cNvPr id="6" name="Shape 256">
            <a:extLst>
              <a:ext uri="{FF2B5EF4-FFF2-40B4-BE49-F238E27FC236}">
                <a16:creationId xmlns:a16="http://schemas.microsoft.com/office/drawing/2014/main" id="{4E406D6A-CF53-A642-984D-8D00BC6A047C}"/>
              </a:ext>
            </a:extLst>
          </p:cNvPr>
          <p:cNvPicPr preferRelativeResize="0"/>
          <p:nvPr/>
        </p:nvPicPr>
        <p:blipFill rotWithShape="1">
          <a:blip r:embed="rId4">
            <a:alphaModFix/>
          </a:blip>
          <a:srcRect/>
          <a:stretch/>
        </p:blipFill>
        <p:spPr>
          <a:xfrm>
            <a:off x="4185113" y="798039"/>
            <a:ext cx="3821774" cy="2665673"/>
          </a:xfrm>
          <a:prstGeom prst="rect">
            <a:avLst/>
          </a:prstGeom>
          <a:noFill/>
          <a:ln>
            <a:noFill/>
          </a:ln>
        </p:spPr>
      </p:pic>
    </p:spTree>
    <p:extLst>
      <p:ext uri="{BB962C8B-B14F-4D97-AF65-F5344CB8AC3E}">
        <p14:creationId xmlns:p14="http://schemas.microsoft.com/office/powerpoint/2010/main" val="363338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16138-14D1-5043-88F6-A5C29CEB061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08621A6-9238-3E41-96BB-58EAEDEEB06E}"/>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B507462C-9D2A-D04D-B0E6-76C6EFE3E1E5}"/>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1D38C1DE-AA2B-4048-9B4D-DC2FED64C9EA}"/>
              </a:ext>
            </a:extLst>
          </p:cNvPr>
          <p:cNvSpPr/>
          <p:nvPr/>
        </p:nvSpPr>
        <p:spPr>
          <a:xfrm>
            <a:off x="0" y="861301"/>
            <a:ext cx="12192036" cy="830997"/>
          </a:xfrm>
          <a:prstGeom prst="rect">
            <a:avLst/>
          </a:prstGeom>
        </p:spPr>
        <p:txBody>
          <a:bodyPr wrap="squar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WORDS AS “VIOLENCE”</a:t>
            </a:r>
          </a:p>
        </p:txBody>
      </p:sp>
      <p:sp>
        <p:nvSpPr>
          <p:cNvPr id="6" name="TextBox 5">
            <a:extLst>
              <a:ext uri="{FF2B5EF4-FFF2-40B4-BE49-F238E27FC236}">
                <a16:creationId xmlns:a16="http://schemas.microsoft.com/office/drawing/2014/main" id="{8F9868CD-704E-C743-B291-AE1AE08302B3}"/>
              </a:ext>
            </a:extLst>
          </p:cNvPr>
          <p:cNvSpPr txBox="1"/>
          <p:nvPr/>
        </p:nvSpPr>
        <p:spPr>
          <a:xfrm>
            <a:off x="1749306" y="2967335"/>
            <a:ext cx="8693388" cy="923330"/>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Words can hurt our feelings, but they do not constitute “violence” in our legal system.</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Since the Enlightenment, Western cultures have differentiated these two things.</a:t>
            </a:r>
          </a:p>
        </p:txBody>
      </p:sp>
    </p:spTree>
    <p:extLst>
      <p:ext uri="{BB962C8B-B14F-4D97-AF65-F5344CB8AC3E}">
        <p14:creationId xmlns:p14="http://schemas.microsoft.com/office/powerpoint/2010/main" val="1074072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D998-AE4E-4E48-AE33-4453BDD4B6F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12C0A23-37BC-E24F-BF89-30A7DD4F4C46}"/>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F0B21BB8-BC60-F545-A4F0-E6C10FD273B4}"/>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88F2A57E-CEAE-0F44-AD11-EC11F3A11F3A}"/>
              </a:ext>
            </a:extLst>
          </p:cNvPr>
          <p:cNvSpPr txBox="1"/>
          <p:nvPr/>
        </p:nvSpPr>
        <p:spPr>
          <a:xfrm>
            <a:off x="1749306" y="2690336"/>
            <a:ext cx="8693388" cy="147732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Freedom of speech is the important idea that individuals will try to settle their differences through debate and discussion (evidence and attempts at persuasion) rather than through the coercive power of authorities and/or violence.</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This idea was once considered radical. Now, it is considered a hallmark of civilization.</a:t>
            </a:r>
          </a:p>
        </p:txBody>
      </p:sp>
    </p:spTree>
    <p:extLst>
      <p:ext uri="{BB962C8B-B14F-4D97-AF65-F5344CB8AC3E}">
        <p14:creationId xmlns:p14="http://schemas.microsoft.com/office/powerpoint/2010/main" val="2838673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1ED35-BE99-1C4B-B2D5-60E4470BB36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255D3E5-ED55-6F4F-B384-EFB035B85A13}"/>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55F2CC83-9D52-C044-ACE9-4264947A38AB}"/>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A13A9350-74BD-6B49-992B-0E5663D96FF2}"/>
              </a:ext>
            </a:extLst>
          </p:cNvPr>
          <p:cNvSpPr/>
          <p:nvPr/>
        </p:nvSpPr>
        <p:spPr>
          <a:xfrm>
            <a:off x="0" y="861301"/>
            <a:ext cx="12192036" cy="830997"/>
          </a:xfrm>
          <a:prstGeom prst="rect">
            <a:avLst/>
          </a:prstGeom>
        </p:spPr>
        <p:txBody>
          <a:bodyPr wrap="squar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SELF-CENSORING</a:t>
            </a:r>
          </a:p>
        </p:txBody>
      </p:sp>
      <p:pic>
        <p:nvPicPr>
          <p:cNvPr id="7" name="Shape 278">
            <a:extLst>
              <a:ext uri="{FF2B5EF4-FFF2-40B4-BE49-F238E27FC236}">
                <a16:creationId xmlns:a16="http://schemas.microsoft.com/office/drawing/2014/main" id="{8E2C48CE-7CC1-BD4E-8A97-644E355A2DFF}"/>
              </a:ext>
            </a:extLst>
          </p:cNvPr>
          <p:cNvPicPr preferRelativeResize="0"/>
          <p:nvPr/>
        </p:nvPicPr>
        <p:blipFill rotWithShape="1">
          <a:blip r:embed="rId4">
            <a:alphaModFix/>
          </a:blip>
          <a:srcRect/>
          <a:stretch/>
        </p:blipFill>
        <p:spPr>
          <a:xfrm>
            <a:off x="3519998" y="3405328"/>
            <a:ext cx="5417173" cy="3452672"/>
          </a:xfrm>
          <a:prstGeom prst="rect">
            <a:avLst/>
          </a:prstGeom>
          <a:noFill/>
          <a:ln>
            <a:noFill/>
          </a:ln>
        </p:spPr>
      </p:pic>
      <p:sp>
        <p:nvSpPr>
          <p:cNvPr id="6" name="TextBox 5">
            <a:extLst>
              <a:ext uri="{FF2B5EF4-FFF2-40B4-BE49-F238E27FC236}">
                <a16:creationId xmlns:a16="http://schemas.microsoft.com/office/drawing/2014/main" id="{7CE340EA-D485-3B4C-96BE-5477D54632FE}"/>
              </a:ext>
            </a:extLst>
          </p:cNvPr>
          <p:cNvSpPr txBox="1"/>
          <p:nvPr/>
        </p:nvSpPr>
        <p:spPr>
          <a:xfrm>
            <a:off x="3254829" y="2228823"/>
            <a:ext cx="5682342" cy="646331"/>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This is when you don’t bother saying something “unpopular” because you’re afraid of what will happen to you if you do.</a:t>
            </a:r>
          </a:p>
        </p:txBody>
      </p:sp>
    </p:spTree>
    <p:extLst>
      <p:ext uri="{BB962C8B-B14F-4D97-AF65-F5344CB8AC3E}">
        <p14:creationId xmlns:p14="http://schemas.microsoft.com/office/powerpoint/2010/main" val="33260902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45958-24FA-2A46-9D56-42A769F4187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513038A-10BF-7342-A0D7-4FC5F1DB261C}"/>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93F7A4E6-CB58-8042-9968-4D1CB3F46ADA}"/>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AF3044D7-589E-1B45-A3E2-0A166F164251}"/>
              </a:ext>
            </a:extLst>
          </p:cNvPr>
          <p:cNvSpPr/>
          <p:nvPr/>
        </p:nvSpPr>
        <p:spPr>
          <a:xfrm>
            <a:off x="0" y="861301"/>
            <a:ext cx="12192036" cy="830997"/>
          </a:xfrm>
          <a:prstGeom prst="rect">
            <a:avLst/>
          </a:prstGeom>
        </p:spPr>
        <p:txBody>
          <a:bodyPr wrap="squar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WORTH PONDERING…</a:t>
            </a:r>
          </a:p>
        </p:txBody>
      </p:sp>
      <p:sp>
        <p:nvSpPr>
          <p:cNvPr id="6" name="TextBox 5">
            <a:extLst>
              <a:ext uri="{FF2B5EF4-FFF2-40B4-BE49-F238E27FC236}">
                <a16:creationId xmlns:a16="http://schemas.microsoft.com/office/drawing/2014/main" id="{298B5224-4171-A74B-BE9A-D48C46B3AF1E}"/>
              </a:ext>
            </a:extLst>
          </p:cNvPr>
          <p:cNvSpPr txBox="1"/>
          <p:nvPr/>
        </p:nvSpPr>
        <p:spPr>
          <a:xfrm>
            <a:off x="3254829" y="2507282"/>
            <a:ext cx="5682342" cy="2308324"/>
          </a:xfrm>
          <a:prstGeom prst="rect">
            <a:avLst/>
          </a:prstGeom>
          <a:noFill/>
        </p:spPr>
        <p:txBody>
          <a:bodyPr wrap="square" rtlCol="0">
            <a:spAutoFit/>
          </a:bodyPr>
          <a:lstStyle/>
          <a:p>
            <a:pPr lvl="0">
              <a:buClr>
                <a:schemeClr val="dk1"/>
              </a:buClr>
              <a:buSzPct val="25000"/>
            </a:pPr>
            <a:r>
              <a:rPr lang="en-US" sz="1800" dirty="0">
                <a:solidFill>
                  <a:srgbClr val="3297C7"/>
                </a:solidFill>
                <a:latin typeface="National Semibold Italic" panose="02000503000000020004" pitchFamily="2" charset="77"/>
                <a:ea typeface="National Semibold Italic" panose="02000503000000020004" pitchFamily="2" charset="77"/>
              </a:rPr>
              <a:t>Have you ever felt unwilling or unable to say what you really believed because you sensed that certain types of views were unwelcome?</a:t>
            </a:r>
          </a:p>
          <a:p>
            <a:pPr lvl="0">
              <a:buClr>
                <a:schemeClr val="dk1"/>
              </a:buClr>
              <a:buSzPct val="25000"/>
            </a:pPr>
            <a:endParaRPr lang="en-US" sz="1800" dirty="0">
              <a:solidFill>
                <a:srgbClr val="3297C7"/>
              </a:solidFill>
              <a:latin typeface="National Semibold Italic" panose="02000503000000020004" pitchFamily="2" charset="77"/>
              <a:ea typeface="National Semibold Italic" panose="02000503000000020004" pitchFamily="2" charset="77"/>
            </a:endParaRPr>
          </a:p>
          <a:p>
            <a:pPr lvl="0">
              <a:buClr>
                <a:schemeClr val="dk1"/>
              </a:buClr>
              <a:buSzPct val="25000"/>
            </a:pPr>
            <a:r>
              <a:rPr lang="en-US" sz="1800" dirty="0">
                <a:solidFill>
                  <a:srgbClr val="3297C7"/>
                </a:solidFill>
                <a:latin typeface="National Semibold Italic" panose="02000503000000020004" pitchFamily="2" charset="77"/>
                <a:ea typeface="National Semibold Italic" panose="02000503000000020004" pitchFamily="2" charset="77"/>
              </a:rPr>
              <a:t>How did that make you feel?</a:t>
            </a:r>
          </a:p>
          <a:p>
            <a:pPr lvl="0">
              <a:buClr>
                <a:schemeClr val="dk1"/>
              </a:buClr>
              <a:buSzPct val="25000"/>
            </a:pPr>
            <a:endParaRPr lang="en-US" sz="1800" dirty="0">
              <a:solidFill>
                <a:srgbClr val="3297C7"/>
              </a:solidFill>
              <a:latin typeface="National Semibold Italic" panose="02000503000000020004" pitchFamily="2" charset="77"/>
              <a:ea typeface="National Semibold Italic" panose="02000503000000020004" pitchFamily="2" charset="77"/>
            </a:endParaRPr>
          </a:p>
          <a:p>
            <a:pPr lvl="0">
              <a:buClr>
                <a:schemeClr val="dk1"/>
              </a:buClr>
              <a:buSzPct val="25000"/>
            </a:pPr>
            <a:r>
              <a:rPr lang="en-US" sz="1800" dirty="0">
                <a:solidFill>
                  <a:srgbClr val="3297C7"/>
                </a:solidFill>
                <a:latin typeface="National Semibold Italic" panose="02000503000000020004" pitchFamily="2" charset="77"/>
                <a:ea typeface="National Semibold Italic" panose="02000503000000020004" pitchFamily="2" charset="77"/>
              </a:rPr>
              <a:t>Do you believe that everyone should be allowed to say what they really think?</a:t>
            </a:r>
          </a:p>
        </p:txBody>
      </p:sp>
    </p:spTree>
    <p:extLst>
      <p:ext uri="{BB962C8B-B14F-4D97-AF65-F5344CB8AC3E}">
        <p14:creationId xmlns:p14="http://schemas.microsoft.com/office/powerpoint/2010/main" val="3645259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10;p4">
            <a:extLst>
              <a:ext uri="{FF2B5EF4-FFF2-40B4-BE49-F238E27FC236}">
                <a16:creationId xmlns:a16="http://schemas.microsoft.com/office/drawing/2014/main" id="{4D16A4C8-33B6-544F-BFBF-ED2A18262B74}"/>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8" name="TextBox 7">
            <a:extLst>
              <a:ext uri="{FF2B5EF4-FFF2-40B4-BE49-F238E27FC236}">
                <a16:creationId xmlns:a16="http://schemas.microsoft.com/office/drawing/2014/main" id="{64F94BD0-AE42-A346-A933-C230EC9F1F70}"/>
              </a:ext>
            </a:extLst>
          </p:cNvPr>
          <p:cNvSpPr txBox="1"/>
          <p:nvPr/>
        </p:nvSpPr>
        <p:spPr>
          <a:xfrm>
            <a:off x="3254829" y="2507282"/>
            <a:ext cx="5682342" cy="923330"/>
          </a:xfrm>
          <a:prstGeom prst="rect">
            <a:avLst/>
          </a:prstGeom>
          <a:noFill/>
        </p:spPr>
        <p:txBody>
          <a:bodyPr wrap="square" rtlCol="0">
            <a:spAutoFit/>
          </a:bodyPr>
          <a:lstStyle/>
          <a:p>
            <a:pPr lvl="0">
              <a:buClr>
                <a:schemeClr val="dk1"/>
              </a:buClr>
              <a:buSzPct val="25000"/>
            </a:pPr>
            <a:r>
              <a:rPr lang="en-US" sz="1800" dirty="0">
                <a:solidFill>
                  <a:srgbClr val="3297C7"/>
                </a:solidFill>
                <a:latin typeface="National Semibold Italic" panose="02000503000000020004" pitchFamily="2" charset="77"/>
                <a:ea typeface="National Semibold Italic" panose="02000503000000020004" pitchFamily="2" charset="77"/>
              </a:rPr>
              <a:t>If people don’t say what they actually think because they fear bad repercussions, what will that do to our discussions?</a:t>
            </a:r>
          </a:p>
        </p:txBody>
      </p:sp>
    </p:spTree>
    <p:extLst>
      <p:ext uri="{BB962C8B-B14F-4D97-AF65-F5344CB8AC3E}">
        <p14:creationId xmlns:p14="http://schemas.microsoft.com/office/powerpoint/2010/main" val="11115459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F9A52-CF4E-BE4C-BA6D-3917A08C1B2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F5B3BA4-A4C0-5B42-B855-B0FF8A1043F6}"/>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B97587B4-F946-1F48-B15C-B307C5EC4579}"/>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321D2D26-49AF-6545-A06A-E29154B64EF5}"/>
              </a:ext>
            </a:extLst>
          </p:cNvPr>
          <p:cNvSpPr/>
          <p:nvPr/>
        </p:nvSpPr>
        <p:spPr>
          <a:xfrm>
            <a:off x="0" y="861301"/>
            <a:ext cx="12192036" cy="1264449"/>
          </a:xfrm>
          <a:prstGeom prst="rect">
            <a:avLst/>
          </a:prstGeom>
        </p:spPr>
        <p:txBody>
          <a:bodyPr wrap="square">
            <a:spAutoFit/>
          </a:bodyPr>
          <a:lstStyle/>
          <a:p>
            <a:pPr algn="ctr">
              <a:lnSpc>
                <a:spcPts val="4400"/>
              </a:lnSpc>
            </a:pPr>
            <a:r>
              <a:rPr lang="en-US" sz="4800" b="1" dirty="0">
                <a:solidFill>
                  <a:srgbClr val="F27B6C"/>
                </a:solidFill>
                <a:latin typeface="National Semibold" panose="02000503000000020004" pitchFamily="2" charset="77"/>
                <a:ea typeface="National Semibold" panose="02000503000000020004" pitchFamily="2" charset="77"/>
              </a:rPr>
              <a:t>THE DANGERS OF</a:t>
            </a:r>
            <a:br>
              <a:rPr lang="en-US" sz="4800" b="1" dirty="0">
                <a:solidFill>
                  <a:srgbClr val="F27B6C"/>
                </a:solidFill>
                <a:latin typeface="National Semibold" panose="02000503000000020004" pitchFamily="2" charset="77"/>
                <a:ea typeface="National Semibold" panose="02000503000000020004" pitchFamily="2" charset="77"/>
              </a:rPr>
            </a:br>
            <a:r>
              <a:rPr lang="en-US" sz="4800" b="1" dirty="0">
                <a:solidFill>
                  <a:srgbClr val="F27B6C"/>
                </a:solidFill>
                <a:latin typeface="National Semibold" panose="02000503000000020004" pitchFamily="2" charset="77"/>
                <a:ea typeface="National Semibold" panose="02000503000000020004" pitchFamily="2" charset="77"/>
              </a:rPr>
              <a:t>“ORTHODOXY”</a:t>
            </a:r>
          </a:p>
        </p:txBody>
      </p:sp>
      <p:sp>
        <p:nvSpPr>
          <p:cNvPr id="6" name="TextBox 5">
            <a:extLst>
              <a:ext uri="{FF2B5EF4-FFF2-40B4-BE49-F238E27FC236}">
                <a16:creationId xmlns:a16="http://schemas.microsoft.com/office/drawing/2014/main" id="{7E6504F6-4D82-CC42-BA0F-008609CFDD01}"/>
              </a:ext>
            </a:extLst>
          </p:cNvPr>
          <p:cNvSpPr txBox="1"/>
          <p:nvPr/>
        </p:nvSpPr>
        <p:spPr>
          <a:xfrm>
            <a:off x="3254829" y="2977630"/>
            <a:ext cx="5682342" cy="147732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An “orthodoxy” is a required belief system.</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When one point of view becomes so dominant that others are afraid to question it publicly, it can function like an orthodoxy.</a:t>
            </a:r>
          </a:p>
        </p:txBody>
      </p:sp>
    </p:spTree>
    <p:extLst>
      <p:ext uri="{BB962C8B-B14F-4D97-AF65-F5344CB8AC3E}">
        <p14:creationId xmlns:p14="http://schemas.microsoft.com/office/powerpoint/2010/main" val="26943487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C1A39-E6EB-A145-A342-84C8F3632CB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08AA78A-B400-4E44-AFAA-4C18F01E68DF}"/>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E588D055-03C0-C84F-9789-3DCA674AE589}"/>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Rectangle 4">
            <a:extLst>
              <a:ext uri="{FF2B5EF4-FFF2-40B4-BE49-F238E27FC236}">
                <a16:creationId xmlns:a16="http://schemas.microsoft.com/office/drawing/2014/main" id="{32D387A9-D474-EA49-8E1C-E6E3A303CFBC}"/>
              </a:ext>
            </a:extLst>
          </p:cNvPr>
          <p:cNvSpPr/>
          <p:nvPr/>
        </p:nvSpPr>
        <p:spPr>
          <a:xfrm>
            <a:off x="0" y="861301"/>
            <a:ext cx="12192036" cy="700192"/>
          </a:xfrm>
          <a:prstGeom prst="rect">
            <a:avLst/>
          </a:prstGeom>
        </p:spPr>
        <p:txBody>
          <a:bodyPr wrap="square">
            <a:spAutoFit/>
          </a:bodyPr>
          <a:lstStyle/>
          <a:p>
            <a:pPr algn="ctr">
              <a:lnSpc>
                <a:spcPts val="4400"/>
              </a:lnSpc>
            </a:pPr>
            <a:r>
              <a:rPr lang="en-US" sz="4800" b="1" dirty="0">
                <a:solidFill>
                  <a:srgbClr val="F27B6C"/>
                </a:solidFill>
                <a:latin typeface="National Semibold" panose="02000503000000020004" pitchFamily="2" charset="77"/>
                <a:ea typeface="National Semibold" panose="02000503000000020004" pitchFamily="2" charset="77"/>
              </a:rPr>
              <a:t>TYRANNY OF THE MAJORITY</a:t>
            </a:r>
          </a:p>
        </p:txBody>
      </p:sp>
      <p:sp>
        <p:nvSpPr>
          <p:cNvPr id="6" name="TextBox 5">
            <a:extLst>
              <a:ext uri="{FF2B5EF4-FFF2-40B4-BE49-F238E27FC236}">
                <a16:creationId xmlns:a16="http://schemas.microsoft.com/office/drawing/2014/main" id="{96F433DA-41A9-4F46-9342-75D096DD81F5}"/>
              </a:ext>
            </a:extLst>
          </p:cNvPr>
          <p:cNvSpPr txBox="1"/>
          <p:nvPr/>
        </p:nvSpPr>
        <p:spPr>
          <a:xfrm>
            <a:off x="3254829" y="2694601"/>
            <a:ext cx="5682342" cy="1754326"/>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John Stuart Mill referred to this phenomenon as the “tyranny of the majority.”</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This means that when most people feel the same way, it becomes very difficult for those in the minority to express a different view.</a:t>
            </a:r>
          </a:p>
        </p:txBody>
      </p:sp>
    </p:spTree>
    <p:extLst>
      <p:ext uri="{BB962C8B-B14F-4D97-AF65-F5344CB8AC3E}">
        <p14:creationId xmlns:p14="http://schemas.microsoft.com/office/powerpoint/2010/main" val="27683946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4F7C3-1C04-8C4C-B69E-43F8A793A95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4E7DF25-335D-9D4B-930C-6E9F31CEC18B}"/>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7942FE50-184B-6D40-8380-D53723982F97}"/>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6E5EA9CD-564A-F84F-ACFB-FD4BD3DCFBD3}"/>
              </a:ext>
            </a:extLst>
          </p:cNvPr>
          <p:cNvSpPr txBox="1"/>
          <p:nvPr/>
        </p:nvSpPr>
        <p:spPr>
          <a:xfrm>
            <a:off x="1749306" y="2679450"/>
            <a:ext cx="8693388" cy="1200329"/>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This may convince those in the majority that they are right (even when they are wrong) because they never hear any contradictory information.</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Examples of this are groupthink and blind spots.</a:t>
            </a:r>
          </a:p>
        </p:txBody>
      </p:sp>
    </p:spTree>
    <p:extLst>
      <p:ext uri="{BB962C8B-B14F-4D97-AF65-F5344CB8AC3E}">
        <p14:creationId xmlns:p14="http://schemas.microsoft.com/office/powerpoint/2010/main" val="8877599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FEBA9-B714-7F4C-88E7-64D9A7AB7F1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851DB92-E70B-414F-B9A1-3015CDE51398}"/>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985312A7-5D27-A144-A01A-E5BE564156AD}"/>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8A8E86B2-A808-2C45-A428-7D695D1970E4}"/>
              </a:ext>
            </a:extLst>
          </p:cNvPr>
          <p:cNvSpPr txBox="1"/>
          <p:nvPr/>
        </p:nvSpPr>
        <p:spPr>
          <a:xfrm>
            <a:off x="1749306" y="2679450"/>
            <a:ext cx="8693388" cy="1754326"/>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In a rigorous scientific academy, all ideas are subject to continuous scrutiny and attempts at disconfirmation.</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This is the only way to ensure that we are not overlooking any important information.</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This is also how new knowledge is discovered.</a:t>
            </a:r>
          </a:p>
        </p:txBody>
      </p:sp>
    </p:spTree>
    <p:extLst>
      <p:ext uri="{BB962C8B-B14F-4D97-AF65-F5344CB8AC3E}">
        <p14:creationId xmlns:p14="http://schemas.microsoft.com/office/powerpoint/2010/main" val="3364322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CC0E4-1AC1-6846-B220-B82B9F1C2A4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35689BA-D976-8A48-9000-4129D81CFDD5}"/>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438642AF-52E3-D847-AA43-1CB83B3E0E8D}"/>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292C9BA5-C725-8543-9057-0B9936B33632}"/>
              </a:ext>
            </a:extLst>
          </p:cNvPr>
          <p:cNvSpPr txBox="1"/>
          <p:nvPr/>
        </p:nvSpPr>
        <p:spPr>
          <a:xfrm>
            <a:off x="2804845" y="2271928"/>
            <a:ext cx="6582310" cy="2308324"/>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In order to make sure that new ideas can be developed, college professors are given the right to study and write about whatever they want. That right is called “academic freedom.”</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In some places in the past, scientists and professors who said unpopular things were fired, even when they were right. For example in the Soviet Union, biologists who believed in genetics or Darwinism were fired, or even killed.</a:t>
            </a:r>
          </a:p>
        </p:txBody>
      </p:sp>
      <p:sp>
        <p:nvSpPr>
          <p:cNvPr id="6" name="Rectangle 5">
            <a:extLst>
              <a:ext uri="{FF2B5EF4-FFF2-40B4-BE49-F238E27FC236}">
                <a16:creationId xmlns:a16="http://schemas.microsoft.com/office/drawing/2014/main" id="{880EBEE5-0ECB-2C48-A2F9-06B09C26DFE3}"/>
              </a:ext>
            </a:extLst>
          </p:cNvPr>
          <p:cNvSpPr/>
          <p:nvPr/>
        </p:nvSpPr>
        <p:spPr>
          <a:xfrm>
            <a:off x="3305012" y="861301"/>
            <a:ext cx="5581977"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ACADEMIC FREEDOM</a:t>
            </a:r>
          </a:p>
        </p:txBody>
      </p:sp>
    </p:spTree>
    <p:extLst>
      <p:ext uri="{BB962C8B-B14F-4D97-AF65-F5344CB8AC3E}">
        <p14:creationId xmlns:p14="http://schemas.microsoft.com/office/powerpoint/2010/main" val="24367617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B048F-95EE-7842-8683-85A0462A715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CE869EC-45BA-4746-886F-BEDFA3880527}"/>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3E813EB7-E736-7C44-9224-431A97ABF06E}"/>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788AB2E2-56C1-D145-BCA8-C0B476283723}"/>
              </a:ext>
            </a:extLst>
          </p:cNvPr>
          <p:cNvSpPr txBox="1"/>
          <p:nvPr/>
        </p:nvSpPr>
        <p:spPr>
          <a:xfrm>
            <a:off x="1749306" y="2679450"/>
            <a:ext cx="8693388" cy="646331"/>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Because of these threats, several colleges, universities, and famous professors have made explicit statements of their commitments to free speech.</a:t>
            </a:r>
          </a:p>
        </p:txBody>
      </p:sp>
    </p:spTree>
    <p:extLst>
      <p:ext uri="{BB962C8B-B14F-4D97-AF65-F5344CB8AC3E}">
        <p14:creationId xmlns:p14="http://schemas.microsoft.com/office/powerpoint/2010/main" val="4958572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6DCDC-8050-AC48-A768-9EF5D5438DE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F793586-70B9-8540-A304-AF5EED57AF20}"/>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9F9DC395-392D-054A-B393-9D5830A965B8}"/>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307">
            <a:extLst>
              <a:ext uri="{FF2B5EF4-FFF2-40B4-BE49-F238E27FC236}">
                <a16:creationId xmlns:a16="http://schemas.microsoft.com/office/drawing/2014/main" id="{D749FF70-4121-E648-A107-D91F87036EDB}"/>
              </a:ext>
            </a:extLst>
          </p:cNvPr>
          <p:cNvPicPr preferRelativeResize="0"/>
          <p:nvPr/>
        </p:nvPicPr>
        <p:blipFill rotWithShape="1">
          <a:blip r:embed="rId4">
            <a:alphaModFix/>
          </a:blip>
          <a:srcRect/>
          <a:stretch/>
        </p:blipFill>
        <p:spPr>
          <a:xfrm>
            <a:off x="2671034" y="2214357"/>
            <a:ext cx="2359624" cy="3573873"/>
          </a:xfrm>
          <a:prstGeom prst="rect">
            <a:avLst/>
          </a:prstGeom>
          <a:noFill/>
          <a:ln>
            <a:noFill/>
          </a:ln>
        </p:spPr>
      </p:pic>
      <p:sp>
        <p:nvSpPr>
          <p:cNvPr id="6" name="TextBox 5">
            <a:extLst>
              <a:ext uri="{FF2B5EF4-FFF2-40B4-BE49-F238E27FC236}">
                <a16:creationId xmlns:a16="http://schemas.microsoft.com/office/drawing/2014/main" id="{C5F2E78B-2C4C-7E41-806A-84E59901BA6F}"/>
              </a:ext>
            </a:extLst>
          </p:cNvPr>
          <p:cNvSpPr txBox="1"/>
          <p:nvPr/>
        </p:nvSpPr>
        <p:spPr>
          <a:xfrm>
            <a:off x="5451848" y="2214357"/>
            <a:ext cx="5074639" cy="2308324"/>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“Why is free speech so important to and at universities? For centuries, universities have been environments in which knowledge has been discovered, collected, studied, debated, expanded, changed, and advanced through the power of rational argument and exchange. We pursue truth unrelentingly, but we must never be so complacent as to believe we have unerringly attained it.”</a:t>
            </a:r>
          </a:p>
        </p:txBody>
      </p:sp>
      <p:sp>
        <p:nvSpPr>
          <p:cNvPr id="7" name="Rectangle 6">
            <a:extLst>
              <a:ext uri="{FF2B5EF4-FFF2-40B4-BE49-F238E27FC236}">
                <a16:creationId xmlns:a16="http://schemas.microsoft.com/office/drawing/2014/main" id="{7434C7C9-1B3C-2C40-BCD6-754928363645}"/>
              </a:ext>
            </a:extLst>
          </p:cNvPr>
          <p:cNvSpPr/>
          <p:nvPr/>
        </p:nvSpPr>
        <p:spPr>
          <a:xfrm>
            <a:off x="1487226" y="621809"/>
            <a:ext cx="9217588"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HARVARD PRESIDENT DREW FAUST</a:t>
            </a:r>
          </a:p>
        </p:txBody>
      </p:sp>
    </p:spTree>
    <p:extLst>
      <p:ext uri="{BB962C8B-B14F-4D97-AF65-F5344CB8AC3E}">
        <p14:creationId xmlns:p14="http://schemas.microsoft.com/office/powerpoint/2010/main" val="18965538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DCEEF-B444-3047-B41D-4263A92CF71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C795712-03E7-7744-A0E8-CABDA6C2872B}"/>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AE9019F9-1816-DE42-9E70-339CEDFBB06C}"/>
              </a:ext>
            </a:extLst>
          </p:cNvPr>
          <p:cNvPicPr preferRelativeResize="0"/>
          <p:nvPr/>
        </p:nvPicPr>
        <p:blipFill rotWithShape="1">
          <a:blip r:embed="rId3">
            <a:alphaModFix/>
          </a:blip>
          <a:srcRect/>
          <a:stretch/>
        </p:blipFill>
        <p:spPr>
          <a:xfrm>
            <a:off x="0" y="365125"/>
            <a:ext cx="12192000" cy="6858000"/>
          </a:xfrm>
          <a:prstGeom prst="rect">
            <a:avLst/>
          </a:prstGeom>
          <a:noFill/>
          <a:ln>
            <a:noFill/>
          </a:ln>
        </p:spPr>
      </p:pic>
      <p:pic>
        <p:nvPicPr>
          <p:cNvPr id="5" name="Shape 315">
            <a:extLst>
              <a:ext uri="{FF2B5EF4-FFF2-40B4-BE49-F238E27FC236}">
                <a16:creationId xmlns:a16="http://schemas.microsoft.com/office/drawing/2014/main" id="{9276A66E-2010-2A4B-BD2E-A577A80B49B5}"/>
              </a:ext>
            </a:extLst>
          </p:cNvPr>
          <p:cNvPicPr preferRelativeResize="0"/>
          <p:nvPr/>
        </p:nvPicPr>
        <p:blipFill rotWithShape="1">
          <a:blip r:embed="rId4">
            <a:alphaModFix/>
          </a:blip>
          <a:srcRect/>
          <a:stretch/>
        </p:blipFill>
        <p:spPr>
          <a:xfrm>
            <a:off x="1524000" y="4455426"/>
            <a:ext cx="9144000" cy="2112299"/>
          </a:xfrm>
          <a:prstGeom prst="rect">
            <a:avLst/>
          </a:prstGeom>
          <a:noFill/>
          <a:ln>
            <a:noFill/>
          </a:ln>
        </p:spPr>
      </p:pic>
      <p:pic>
        <p:nvPicPr>
          <p:cNvPr id="7" name="Shape 314">
            <a:extLst>
              <a:ext uri="{FF2B5EF4-FFF2-40B4-BE49-F238E27FC236}">
                <a16:creationId xmlns:a16="http://schemas.microsoft.com/office/drawing/2014/main" id="{BE529AB0-FDD4-8F4E-98AE-2EF884006A3D}"/>
              </a:ext>
            </a:extLst>
          </p:cNvPr>
          <p:cNvPicPr preferRelativeResize="0"/>
          <p:nvPr/>
        </p:nvPicPr>
        <p:blipFill rotWithShape="1">
          <a:blip r:embed="rId5">
            <a:alphaModFix/>
          </a:blip>
          <a:srcRect/>
          <a:stretch/>
        </p:blipFill>
        <p:spPr>
          <a:xfrm>
            <a:off x="8088900" y="1346424"/>
            <a:ext cx="2579100" cy="2519100"/>
          </a:xfrm>
          <a:prstGeom prst="rect">
            <a:avLst/>
          </a:prstGeom>
          <a:noFill/>
          <a:ln>
            <a:noFill/>
          </a:ln>
        </p:spPr>
      </p:pic>
      <p:sp>
        <p:nvSpPr>
          <p:cNvPr id="8" name="TextBox 7">
            <a:extLst>
              <a:ext uri="{FF2B5EF4-FFF2-40B4-BE49-F238E27FC236}">
                <a16:creationId xmlns:a16="http://schemas.microsoft.com/office/drawing/2014/main" id="{A07729D1-FD44-6D4C-9A6D-B1F7F76DB234}"/>
              </a:ext>
            </a:extLst>
          </p:cNvPr>
          <p:cNvSpPr txBox="1"/>
          <p:nvPr/>
        </p:nvSpPr>
        <p:spPr>
          <a:xfrm>
            <a:off x="1524000" y="1456963"/>
            <a:ext cx="6564900" cy="2585323"/>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“We must remember that limiting some speech opens the dangerous possibility that the speech that is ultimately censored may be our own. If some words are to be treated as equivalent to physical violence and silenced or even prosecuted, who is to decide which words? Freedom of expression, as Justice Oliver Wendell Holmes famously said long ago, protects not only free thought for those who agree with us but freedom for the thought we hate. We need to hear those hateful ideas so our society is fully equipped to oppose and defeat them.”</a:t>
            </a:r>
          </a:p>
        </p:txBody>
      </p:sp>
    </p:spTree>
    <p:extLst>
      <p:ext uri="{BB962C8B-B14F-4D97-AF65-F5344CB8AC3E}">
        <p14:creationId xmlns:p14="http://schemas.microsoft.com/office/powerpoint/2010/main" val="8144882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EA479-3C2A-7E4C-9161-6C29C83A99C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0237B9B-4FB5-8C4B-A9E2-16BB74B809ED}"/>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4D6CCEED-4018-4E4E-B958-5A2F9973DC9D}"/>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 name="TextBox 5">
            <a:extLst>
              <a:ext uri="{FF2B5EF4-FFF2-40B4-BE49-F238E27FC236}">
                <a16:creationId xmlns:a16="http://schemas.microsoft.com/office/drawing/2014/main" id="{F841A148-D9D4-FE4A-9619-46BA39FD40ED}"/>
              </a:ext>
            </a:extLst>
          </p:cNvPr>
          <p:cNvSpPr txBox="1"/>
          <p:nvPr/>
        </p:nvSpPr>
        <p:spPr>
          <a:xfrm>
            <a:off x="2841938" y="3852169"/>
            <a:ext cx="6508124" cy="2031325"/>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”The pursuit of knowledge and the maintenance of a free and democratic society require the cultivation and practice of the virtues of intellectual humility, openness of mind, and, above all, love of truth. These virtues will manifest themselves and be strengthened by one’s willingness to listen attentively and respectfully to intelligent people who challenge one’s beliefs and who represent causes one disagrees with and points of view one does not share.</a:t>
            </a:r>
          </a:p>
        </p:txBody>
      </p:sp>
      <p:sp>
        <p:nvSpPr>
          <p:cNvPr id="7" name="TextBox 6">
            <a:extLst>
              <a:ext uri="{FF2B5EF4-FFF2-40B4-BE49-F238E27FC236}">
                <a16:creationId xmlns:a16="http://schemas.microsoft.com/office/drawing/2014/main" id="{4162BD59-63E4-E44E-BF13-22B9352A30B1}"/>
              </a:ext>
            </a:extLst>
          </p:cNvPr>
          <p:cNvSpPr txBox="1"/>
          <p:nvPr/>
        </p:nvSpPr>
        <p:spPr>
          <a:xfrm>
            <a:off x="1236372" y="3105834"/>
            <a:ext cx="9719256" cy="646331"/>
          </a:xfrm>
          <a:prstGeom prst="rect">
            <a:avLst/>
          </a:prstGeom>
          <a:noFill/>
        </p:spPr>
        <p:txBody>
          <a:bodyPr wrap="square" rtlCol="0">
            <a:spAutoFit/>
          </a:bodyPr>
          <a:lstStyle/>
          <a:p>
            <a:pPr lvl="0" algn="ctr">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TRUTH SEEKING, DEMOCRACY, AND FREEDOM OF THOUGHT AND EXPRESSION</a:t>
            </a:r>
          </a:p>
          <a:p>
            <a:pPr lvl="0" algn="ctr">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Summary of Statement by Robert George and Cornel West, Princeton University, 2017</a:t>
            </a:r>
          </a:p>
        </p:txBody>
      </p:sp>
      <p:pic>
        <p:nvPicPr>
          <p:cNvPr id="9" name="Shape 323" descr="Screen Shot 2017-06-28 at 11.25.07 AM.png">
            <a:extLst>
              <a:ext uri="{FF2B5EF4-FFF2-40B4-BE49-F238E27FC236}">
                <a16:creationId xmlns:a16="http://schemas.microsoft.com/office/drawing/2014/main" id="{FE2EC592-E5EB-D348-9A5E-7EEDA87145CB}"/>
              </a:ext>
            </a:extLst>
          </p:cNvPr>
          <p:cNvPicPr preferRelativeResize="0"/>
          <p:nvPr/>
        </p:nvPicPr>
        <p:blipFill>
          <a:blip r:embed="rId4">
            <a:alphaModFix/>
          </a:blip>
          <a:stretch>
            <a:fillRect/>
          </a:stretch>
        </p:blipFill>
        <p:spPr>
          <a:xfrm>
            <a:off x="3931879" y="780770"/>
            <a:ext cx="4276725" cy="2162175"/>
          </a:xfrm>
          <a:prstGeom prst="rect">
            <a:avLst/>
          </a:prstGeom>
          <a:noFill/>
          <a:ln>
            <a:noFill/>
          </a:ln>
        </p:spPr>
      </p:pic>
    </p:spTree>
    <p:extLst>
      <p:ext uri="{BB962C8B-B14F-4D97-AF65-F5344CB8AC3E}">
        <p14:creationId xmlns:p14="http://schemas.microsoft.com/office/powerpoint/2010/main" val="3592990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E533B-A235-A047-8F18-A8918FBB523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D58C83E-939C-2E40-A23D-F6EB99BC87B9}"/>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16FBA7B8-BD3D-4944-9911-66BEBD521DE5}"/>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76811E7E-1813-E342-816A-EFE9DBF7296F}"/>
              </a:ext>
            </a:extLst>
          </p:cNvPr>
          <p:cNvSpPr txBox="1"/>
          <p:nvPr/>
        </p:nvSpPr>
        <p:spPr>
          <a:xfrm>
            <a:off x="2841938" y="3918393"/>
            <a:ext cx="6508124" cy="2308324"/>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“That’s why all of us should seek respectfully to engage with people who challenge our views. And we should oppose efforts to silence those with whom we disagree – especially on college and university campuses. As John Stuart Mill taught, a recognition of the possibility that we may be in error is a good reason to listen to and honestly consider -  and not merely to tolerate grudgingly – points of view that we do not share, and even perspectives that we find shocking or scandalous.”</a:t>
            </a:r>
          </a:p>
        </p:txBody>
      </p:sp>
      <p:pic>
        <p:nvPicPr>
          <p:cNvPr id="7" name="Shape 330">
            <a:extLst>
              <a:ext uri="{FF2B5EF4-FFF2-40B4-BE49-F238E27FC236}">
                <a16:creationId xmlns:a16="http://schemas.microsoft.com/office/drawing/2014/main" id="{C4939FD3-7CC3-1243-AFFC-0789DF14AF7E}"/>
              </a:ext>
            </a:extLst>
          </p:cNvPr>
          <p:cNvPicPr preferRelativeResize="0"/>
          <p:nvPr/>
        </p:nvPicPr>
        <p:blipFill rotWithShape="1">
          <a:blip r:embed="rId3">
            <a:alphaModFix/>
          </a:blip>
          <a:srcRect/>
          <a:stretch/>
        </p:blipFill>
        <p:spPr>
          <a:xfrm>
            <a:off x="3882148" y="874222"/>
            <a:ext cx="4247400" cy="2831700"/>
          </a:xfrm>
          <a:prstGeom prst="rect">
            <a:avLst/>
          </a:prstGeom>
          <a:noFill/>
          <a:ln>
            <a:noFill/>
          </a:ln>
        </p:spPr>
      </p:pic>
    </p:spTree>
    <p:extLst>
      <p:ext uri="{BB962C8B-B14F-4D97-AF65-F5344CB8AC3E}">
        <p14:creationId xmlns:p14="http://schemas.microsoft.com/office/powerpoint/2010/main" val="1010513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110;p4">
            <a:extLst>
              <a:ext uri="{FF2B5EF4-FFF2-40B4-BE49-F238E27FC236}">
                <a16:creationId xmlns:a16="http://schemas.microsoft.com/office/drawing/2014/main" id="{B36258CC-D1C6-BB49-879C-9D9DE2C0D6A1}"/>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 name="TextBox 5">
            <a:extLst>
              <a:ext uri="{FF2B5EF4-FFF2-40B4-BE49-F238E27FC236}">
                <a16:creationId xmlns:a16="http://schemas.microsoft.com/office/drawing/2014/main" id="{D939BA7F-3E76-2840-A715-71406A1CA34E}"/>
              </a:ext>
            </a:extLst>
          </p:cNvPr>
          <p:cNvSpPr txBox="1"/>
          <p:nvPr/>
        </p:nvSpPr>
        <p:spPr>
          <a:xfrm>
            <a:off x="1749306" y="3618242"/>
            <a:ext cx="8693388" cy="2862322"/>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“None of use is infallible. Whether you are a person of the left, the right, or the center, there are reasonable people of goodwill who do not share your fundamental convictions… All of us should be willing – even eager – to engage with anyone who is prepared to do business in the currency of truth-seeking discourse by offering reasons, marshaling evidence, and making arguments.”</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dirty="0">
                <a:latin typeface="National Book" panose="02000503000000020004" pitchFamily="2" charset="77"/>
                <a:ea typeface="National Book" panose="02000503000000020004" pitchFamily="2" charset="77"/>
              </a:rPr>
              <a:t>“Of course, the right to peacefully protest, including on campuses, is sacrosanct. But before exercising that right, each of us should ask: Might it not be better to listen respectfully and try to learn from a speaker with whom I disagree? Might it serve the cause of truth-seeking to engage the speaker in frank civil discussion?”</a:t>
            </a:r>
          </a:p>
        </p:txBody>
      </p:sp>
      <p:pic>
        <p:nvPicPr>
          <p:cNvPr id="7" name="Shape 337">
            <a:extLst>
              <a:ext uri="{FF2B5EF4-FFF2-40B4-BE49-F238E27FC236}">
                <a16:creationId xmlns:a16="http://schemas.microsoft.com/office/drawing/2014/main" id="{3CF91E79-74DC-1C4E-8A62-3C57151F8B86}"/>
              </a:ext>
            </a:extLst>
          </p:cNvPr>
          <p:cNvPicPr preferRelativeResize="0"/>
          <p:nvPr/>
        </p:nvPicPr>
        <p:blipFill rotWithShape="1">
          <a:blip r:embed="rId3">
            <a:alphaModFix/>
          </a:blip>
          <a:srcRect/>
          <a:stretch/>
        </p:blipFill>
        <p:spPr>
          <a:xfrm>
            <a:off x="3980400" y="611012"/>
            <a:ext cx="4231200" cy="2810100"/>
          </a:xfrm>
          <a:prstGeom prst="rect">
            <a:avLst/>
          </a:prstGeom>
          <a:noFill/>
          <a:ln>
            <a:noFill/>
          </a:ln>
        </p:spPr>
      </p:pic>
    </p:spTree>
    <p:extLst>
      <p:ext uri="{BB962C8B-B14F-4D97-AF65-F5344CB8AC3E}">
        <p14:creationId xmlns:p14="http://schemas.microsoft.com/office/powerpoint/2010/main" val="7443108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10;p4">
            <a:extLst>
              <a:ext uri="{FF2B5EF4-FFF2-40B4-BE49-F238E27FC236}">
                <a16:creationId xmlns:a16="http://schemas.microsoft.com/office/drawing/2014/main" id="{7CDC14C9-81AC-FC45-9972-EC2A94F543F3}"/>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63C714A7-CC3F-FE42-AD79-8E991BF0DDC6}"/>
              </a:ext>
            </a:extLst>
          </p:cNvPr>
          <p:cNvSpPr txBox="1"/>
          <p:nvPr/>
        </p:nvSpPr>
        <p:spPr>
          <a:xfrm>
            <a:off x="2841938" y="2617627"/>
            <a:ext cx="6508124" cy="1754326"/>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Professors Robert George and Cornel West wrote this statement seeking the signatures of college professors and students.</a:t>
            </a:r>
          </a:p>
          <a:p>
            <a:pPr lvl="0">
              <a:buClr>
                <a:schemeClr val="dk1"/>
              </a:buClr>
              <a:buSzPct val="25000"/>
            </a:pPr>
            <a:endParaRPr lang="en-US" sz="1800" dirty="0">
              <a:latin typeface="National Book" panose="02000503000000020004" pitchFamily="2" charset="77"/>
              <a:ea typeface="National Book" panose="02000503000000020004" pitchFamily="2" charset="77"/>
            </a:endParaRPr>
          </a:p>
          <a:p>
            <a:pPr lvl="0">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Would you sign this statement?</a:t>
            </a:r>
          </a:p>
          <a:p>
            <a:pPr lvl="0">
              <a:buClr>
                <a:schemeClr val="dk1"/>
              </a:buClr>
              <a:buSzPct val="25000"/>
            </a:pPr>
            <a:endParaRPr lang="en-US" sz="1800" b="1" dirty="0">
              <a:solidFill>
                <a:srgbClr val="3297C7"/>
              </a:solidFill>
              <a:latin typeface="National Semibold" panose="02000503000000020004" pitchFamily="2" charset="77"/>
              <a:ea typeface="National Semibold" panose="02000503000000020004" pitchFamily="2" charset="77"/>
            </a:endParaRPr>
          </a:p>
          <a:p>
            <a:pPr lvl="0">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Why or why not?</a:t>
            </a:r>
          </a:p>
        </p:txBody>
      </p:sp>
    </p:spTree>
    <p:extLst>
      <p:ext uri="{BB962C8B-B14F-4D97-AF65-F5344CB8AC3E}">
        <p14:creationId xmlns:p14="http://schemas.microsoft.com/office/powerpoint/2010/main" val="23429094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C9F2A-9689-E64D-B45B-F4CB8BFDC51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FA1E9B1-A4EA-0446-AFD7-B47E1DE5634A}"/>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A4723F3F-93A7-234E-9F0D-B9F2B805AF63}"/>
              </a:ext>
            </a:extLst>
          </p:cNvPr>
          <p:cNvPicPr preferRelativeResize="0"/>
          <p:nvPr/>
        </p:nvPicPr>
        <p:blipFill rotWithShape="1">
          <a:blip r:embed="rId2">
            <a:alphaModFix/>
          </a:blip>
          <a:srcRect/>
          <a:stretch/>
        </p:blipFill>
        <p:spPr>
          <a:xfrm>
            <a:off x="0" y="241300"/>
            <a:ext cx="12192000" cy="6858000"/>
          </a:xfrm>
          <a:prstGeom prst="rect">
            <a:avLst/>
          </a:prstGeom>
          <a:noFill/>
          <a:ln>
            <a:noFill/>
          </a:ln>
        </p:spPr>
      </p:pic>
      <p:sp>
        <p:nvSpPr>
          <p:cNvPr id="5" name="Rectangle 4">
            <a:extLst>
              <a:ext uri="{FF2B5EF4-FFF2-40B4-BE49-F238E27FC236}">
                <a16:creationId xmlns:a16="http://schemas.microsoft.com/office/drawing/2014/main" id="{8EFC0F6D-E9D6-9745-985B-748B7F4920CB}"/>
              </a:ext>
            </a:extLst>
          </p:cNvPr>
          <p:cNvSpPr/>
          <p:nvPr/>
        </p:nvSpPr>
        <p:spPr>
          <a:xfrm>
            <a:off x="0" y="861301"/>
            <a:ext cx="12192036" cy="700192"/>
          </a:xfrm>
          <a:prstGeom prst="rect">
            <a:avLst/>
          </a:prstGeom>
        </p:spPr>
        <p:txBody>
          <a:bodyPr wrap="square">
            <a:spAutoFit/>
          </a:bodyPr>
          <a:lstStyle/>
          <a:p>
            <a:pPr algn="ctr">
              <a:lnSpc>
                <a:spcPts val="4400"/>
              </a:lnSpc>
            </a:pPr>
            <a:r>
              <a:rPr lang="en-US" sz="4800" b="1" dirty="0">
                <a:solidFill>
                  <a:srgbClr val="F27B6C"/>
                </a:solidFill>
                <a:latin typeface="National Semibold" panose="02000503000000020004" pitchFamily="2" charset="77"/>
                <a:ea typeface="National Semibold" panose="02000503000000020004" pitchFamily="2" charset="77"/>
              </a:rPr>
              <a:t>VOCABULARY</a:t>
            </a:r>
          </a:p>
        </p:txBody>
      </p:sp>
      <p:sp>
        <p:nvSpPr>
          <p:cNvPr id="6" name="TextBox 5">
            <a:extLst>
              <a:ext uri="{FF2B5EF4-FFF2-40B4-BE49-F238E27FC236}">
                <a16:creationId xmlns:a16="http://schemas.microsoft.com/office/drawing/2014/main" id="{077158C6-B6FD-174D-AA2A-DB8680414BC5}"/>
              </a:ext>
            </a:extLst>
          </p:cNvPr>
          <p:cNvSpPr txBox="1"/>
          <p:nvPr/>
        </p:nvSpPr>
        <p:spPr>
          <a:xfrm>
            <a:off x="3717797" y="2257025"/>
            <a:ext cx="1574748" cy="2793072"/>
          </a:xfrm>
          <a:prstGeom prst="rect">
            <a:avLst/>
          </a:prstGeom>
          <a:noFill/>
        </p:spPr>
        <p:txBody>
          <a:bodyPr wrap="square" rtlCol="0">
            <a:spAutoFit/>
          </a:bodyPr>
          <a:lstStyle/>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censure</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censor</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pejorative</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derogatory</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preeminent</a:t>
            </a:r>
          </a:p>
        </p:txBody>
      </p:sp>
      <p:sp>
        <p:nvSpPr>
          <p:cNvPr id="7" name="TextBox 6">
            <a:extLst>
              <a:ext uri="{FF2B5EF4-FFF2-40B4-BE49-F238E27FC236}">
                <a16:creationId xmlns:a16="http://schemas.microsoft.com/office/drawing/2014/main" id="{B69E1941-74E6-9948-BF29-A2CCB0611216}"/>
              </a:ext>
            </a:extLst>
          </p:cNvPr>
          <p:cNvSpPr txBox="1"/>
          <p:nvPr/>
        </p:nvSpPr>
        <p:spPr>
          <a:xfrm>
            <a:off x="7233730" y="2257025"/>
            <a:ext cx="1574748" cy="2793072"/>
          </a:xfrm>
          <a:prstGeom prst="rect">
            <a:avLst/>
          </a:prstGeom>
          <a:noFill/>
        </p:spPr>
        <p:txBody>
          <a:bodyPr wrap="square" rtlCol="0">
            <a:spAutoFit/>
          </a:bodyPr>
          <a:lstStyle/>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rescind</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repercussions</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differentiate</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groupthink</a:t>
            </a:r>
          </a:p>
          <a:p>
            <a:pPr lvl="0">
              <a:lnSpc>
                <a:spcPct val="200000"/>
              </a:lnSpc>
              <a:buClr>
                <a:schemeClr val="dk1"/>
              </a:buClr>
              <a:buSzPct val="25000"/>
            </a:pPr>
            <a:r>
              <a:rPr lang="en-US" sz="1800" b="1" dirty="0">
                <a:solidFill>
                  <a:srgbClr val="3297C7"/>
                </a:solidFill>
                <a:latin typeface="National Semibold" panose="02000503000000020004" pitchFamily="2" charset="77"/>
                <a:ea typeface="National Semibold" panose="02000503000000020004" pitchFamily="2" charset="77"/>
              </a:rPr>
              <a:t>blind spot</a:t>
            </a:r>
          </a:p>
        </p:txBody>
      </p:sp>
    </p:spTree>
    <p:extLst>
      <p:ext uri="{BB962C8B-B14F-4D97-AF65-F5344CB8AC3E}">
        <p14:creationId xmlns:p14="http://schemas.microsoft.com/office/powerpoint/2010/main" val="18166384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DC5EC-13EE-A94B-959A-B463EB1AFA4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73C53FA-CFFD-124B-B869-EEE4B747BB6A}"/>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C83A0E03-F0B9-1148-A18C-60A902C94B5A}"/>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5" name="Shape 358">
            <a:extLst>
              <a:ext uri="{FF2B5EF4-FFF2-40B4-BE49-F238E27FC236}">
                <a16:creationId xmlns:a16="http://schemas.microsoft.com/office/drawing/2014/main" id="{97B215BD-BF26-D445-A7D8-54B2023C8C53}"/>
              </a:ext>
            </a:extLst>
          </p:cNvPr>
          <p:cNvPicPr preferRelativeResize="0"/>
          <p:nvPr/>
        </p:nvPicPr>
        <p:blipFill rotWithShape="1">
          <a:blip r:embed="rId3">
            <a:alphaModFix/>
          </a:blip>
          <a:srcRect l="-3" r="4"/>
          <a:stretch/>
        </p:blipFill>
        <p:spPr>
          <a:xfrm>
            <a:off x="0" y="-312"/>
            <a:ext cx="12192001" cy="6858624"/>
          </a:xfrm>
          <a:prstGeom prst="rect">
            <a:avLst/>
          </a:prstGeom>
          <a:noFill/>
          <a:ln>
            <a:noFill/>
          </a:ln>
        </p:spPr>
      </p:pic>
    </p:spTree>
    <p:extLst>
      <p:ext uri="{BB962C8B-B14F-4D97-AF65-F5344CB8AC3E}">
        <p14:creationId xmlns:p14="http://schemas.microsoft.com/office/powerpoint/2010/main" val="17697674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8-03-14 at 11.07.52 AM.png">
            <a:extLst>
              <a:ext uri="{FF2B5EF4-FFF2-40B4-BE49-F238E27FC236}">
                <a16:creationId xmlns:a16="http://schemas.microsoft.com/office/drawing/2014/main" id="{856EC32E-7B3A-7947-A7D0-235999A04640}"/>
              </a:ext>
            </a:extLst>
          </p:cNvPr>
          <p:cNvPicPr>
            <a:picLocks noChangeAspect="1"/>
          </p:cNvPicPr>
          <p:nvPr/>
        </p:nvPicPr>
        <p:blipFill rotWithShape="1">
          <a:blip r:embed="rId2">
            <a:extLst>
              <a:ext uri="{28A0092B-C50C-407E-A947-70E740481C1C}">
                <a14:useLocalDpi xmlns:a14="http://schemas.microsoft.com/office/drawing/2010/main" val="0"/>
              </a:ext>
            </a:extLst>
          </a:blip>
          <a:srcRect l="20790" t="31175" r="16222" b="30140"/>
          <a:stretch/>
        </p:blipFill>
        <p:spPr>
          <a:xfrm>
            <a:off x="3262647" y="1815922"/>
            <a:ext cx="5563673" cy="2653047"/>
          </a:xfrm>
          <a:prstGeom prst="rect">
            <a:avLst/>
          </a:prstGeom>
        </p:spPr>
      </p:pic>
    </p:spTree>
    <p:extLst>
      <p:ext uri="{BB962C8B-B14F-4D97-AF65-F5344CB8AC3E}">
        <p14:creationId xmlns:p14="http://schemas.microsoft.com/office/powerpoint/2010/main" val="1303820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5D7E1-7514-9B3E-BB83-EF2B7FE56B1A}"/>
              </a:ext>
            </a:extLst>
          </p:cNvPr>
          <p:cNvSpPr>
            <a:spLocks noGrp="1"/>
          </p:cNvSpPr>
          <p:nvPr>
            <p:ph type="title"/>
          </p:nvPr>
        </p:nvSpPr>
        <p:spPr/>
        <p:txBody>
          <a:bodyPr>
            <a:normAutofit fontScale="90000"/>
          </a:bodyPr>
          <a:lstStyle/>
          <a:p>
            <a:r>
              <a:rPr lang="en-US" b="1" dirty="0">
                <a:solidFill>
                  <a:srgbClr val="3297C7"/>
                </a:solidFill>
                <a:latin typeface="National Book Italic" panose="02000503000000020004" pitchFamily="2" charset="77"/>
                <a:ea typeface="National Book Italic" panose="02000503000000020004" pitchFamily="2" charset="77"/>
              </a:rPr>
              <a:t>VIDEO: Geoffrey Stone on Academic Freedom</a:t>
            </a:r>
            <a:br>
              <a:rPr lang="en-US" b="1" dirty="0">
                <a:solidFill>
                  <a:srgbClr val="3297C7"/>
                </a:solidFill>
                <a:latin typeface="National Book Italic" panose="02000503000000020004" pitchFamily="2" charset="77"/>
                <a:ea typeface="National Book Italic" panose="02000503000000020004" pitchFamily="2" charset="77"/>
              </a:rPr>
            </a:br>
            <a:endParaRPr lang="en-US" dirty="0"/>
          </a:p>
        </p:txBody>
      </p:sp>
      <p:sp>
        <p:nvSpPr>
          <p:cNvPr id="3" name="Text Placeholder 2">
            <a:extLst>
              <a:ext uri="{FF2B5EF4-FFF2-40B4-BE49-F238E27FC236}">
                <a16:creationId xmlns:a16="http://schemas.microsoft.com/office/drawing/2014/main" id="{DC4E427E-8C80-0FBA-4BDA-DDF15A6F6C3F}"/>
              </a:ext>
            </a:extLst>
          </p:cNvPr>
          <p:cNvSpPr>
            <a:spLocks noGrp="1"/>
          </p:cNvSpPr>
          <p:nvPr>
            <p:ph type="body" idx="1"/>
          </p:nvPr>
        </p:nvSpPr>
        <p:spPr/>
        <p:txBody>
          <a:bodyPr/>
          <a:lstStyle/>
          <a:p>
            <a:endParaRPr lang="en-US" dirty="0"/>
          </a:p>
        </p:txBody>
      </p:sp>
      <p:pic>
        <p:nvPicPr>
          <p:cNvPr id="4" name="Geoffrey Stone - Academic Freedom.mp4" descr="Geoffrey Stone - Academic Freedom.mp4">
            <a:hlinkClick r:id="" action="ppaction://media"/>
            <a:extLst>
              <a:ext uri="{FF2B5EF4-FFF2-40B4-BE49-F238E27FC236}">
                <a16:creationId xmlns:a16="http://schemas.microsoft.com/office/drawing/2014/main" id="{04EACC0B-8A58-9501-8394-0CFB964688B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53200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94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29"/>
          <p:cNvPicPr preferRelativeResize="0"/>
          <p:nvPr/>
        </p:nvPicPr>
        <p:blipFill rotWithShape="1">
          <a:blip r:embed="rId3">
            <a:alphaModFix/>
          </a:blip>
          <a:srcRect/>
          <a:stretch/>
        </p:blipFill>
        <p:spPr>
          <a:xfrm>
            <a:off x="1887" y="0"/>
            <a:ext cx="12192000" cy="6858000"/>
          </a:xfrm>
          <a:prstGeom prst="rect">
            <a:avLst/>
          </a:prstGeom>
          <a:noFill/>
          <a:ln>
            <a:noFill/>
          </a:ln>
        </p:spPr>
      </p:pic>
      <p:sp>
        <p:nvSpPr>
          <p:cNvPr id="338" name="Google Shape;338;p29"/>
          <p:cNvSpPr txBox="1">
            <a:spLocks noGrp="1"/>
          </p:cNvSpPr>
          <p:nvPr>
            <p:ph type="body" idx="1"/>
          </p:nvPr>
        </p:nvSpPr>
        <p:spPr>
          <a:xfrm>
            <a:off x="838200" y="1825625"/>
            <a:ext cx="10591800" cy="4667250"/>
          </a:xfrm>
          <a:prstGeom prst="rect">
            <a:avLst/>
          </a:prstGeom>
          <a:noFill/>
          <a:ln>
            <a:noFill/>
          </a:ln>
        </p:spPr>
        <p:txBody>
          <a:bodyPr spcFirstLastPara="1" wrap="square" lIns="91425" tIns="45700" rIns="91425" bIns="45700" anchor="t" anchorCtr="0">
            <a:normAutofit/>
          </a:bodyPr>
          <a:lstStyle/>
          <a:p>
            <a:pPr marL="347472" lvl="0" indent="-144272" algn="l" rtl="0">
              <a:lnSpc>
                <a:spcPct val="100000"/>
              </a:lnSpc>
              <a:spcBef>
                <a:spcPts val="0"/>
              </a:spcBef>
              <a:spcAft>
                <a:spcPts val="0"/>
              </a:spcAft>
              <a:buClr>
                <a:srgbClr val="DF6840"/>
              </a:buClr>
              <a:buSzPts val="3200"/>
              <a:buFont typeface="Arial"/>
              <a:buNone/>
            </a:pPr>
            <a:endParaRPr>
              <a:solidFill>
                <a:schemeClr val="dk1"/>
              </a:solidFill>
              <a:latin typeface="Calibri"/>
              <a:ea typeface="Calibri"/>
              <a:cs typeface="Calibri"/>
              <a:sym typeface="Calibri"/>
            </a:endParaRPr>
          </a:p>
          <a:p>
            <a:pPr marL="0" lvl="0" indent="0" algn="l" rtl="0">
              <a:lnSpc>
                <a:spcPct val="90000"/>
              </a:lnSpc>
              <a:spcBef>
                <a:spcPts val="1000"/>
              </a:spcBef>
              <a:spcAft>
                <a:spcPts val="0"/>
              </a:spcAft>
              <a:buClr>
                <a:schemeClr val="dk1"/>
              </a:buClr>
              <a:buSzPts val="2800"/>
              <a:buNone/>
            </a:pPr>
            <a:endParaRPr/>
          </a:p>
        </p:txBody>
      </p:sp>
      <p:pic>
        <p:nvPicPr>
          <p:cNvPr id="5" name="Picture 4">
            <a:extLst>
              <a:ext uri="{FF2B5EF4-FFF2-40B4-BE49-F238E27FC236}">
                <a16:creationId xmlns:a16="http://schemas.microsoft.com/office/drawing/2014/main" id="{55471565-931E-8243-B07E-71DCAF081D25}"/>
              </a:ext>
            </a:extLst>
          </p:cNvPr>
          <p:cNvPicPr>
            <a:picLocks noChangeAspect="1"/>
          </p:cNvPicPr>
          <p:nvPr/>
        </p:nvPicPr>
        <p:blipFill>
          <a:blip r:embed="rId4"/>
          <a:stretch>
            <a:fillRect/>
          </a:stretch>
        </p:blipFill>
        <p:spPr>
          <a:xfrm>
            <a:off x="0" y="0"/>
            <a:ext cx="12192000" cy="68580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ncartoons018877-514.jpg">
            <a:extLst>
              <a:ext uri="{FF2B5EF4-FFF2-40B4-BE49-F238E27FC236}">
                <a16:creationId xmlns:a16="http://schemas.microsoft.com/office/drawing/2014/main" id="{082F9D4F-06C1-8A4A-B7AA-1087F82E46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4242" y="816102"/>
            <a:ext cx="4572000" cy="5225796"/>
          </a:xfrm>
          <a:prstGeom prst="rect">
            <a:avLst/>
          </a:prstGeom>
        </p:spPr>
      </p:pic>
    </p:spTree>
    <p:extLst>
      <p:ext uri="{BB962C8B-B14F-4D97-AF65-F5344CB8AC3E}">
        <p14:creationId xmlns:p14="http://schemas.microsoft.com/office/powerpoint/2010/main" val="1092186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690DE-23A5-3D4D-A0CA-D669F387B58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1657D37-55D2-DD4D-A93A-3F76BAEA9E08}"/>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69C6BAEC-29B9-B744-86B9-D2F8F7C6AFD5}"/>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102">
            <a:extLst>
              <a:ext uri="{FF2B5EF4-FFF2-40B4-BE49-F238E27FC236}">
                <a16:creationId xmlns:a16="http://schemas.microsoft.com/office/drawing/2014/main" id="{DECA42C7-F793-234F-90EB-9CC7B4C64DD5}"/>
              </a:ext>
            </a:extLst>
          </p:cNvPr>
          <p:cNvPicPr preferRelativeResize="0"/>
          <p:nvPr/>
        </p:nvPicPr>
        <p:blipFill rotWithShape="1">
          <a:blip r:embed="rId4">
            <a:alphaModFix/>
          </a:blip>
          <a:srcRect/>
          <a:stretch/>
        </p:blipFill>
        <p:spPr>
          <a:xfrm>
            <a:off x="7649003" y="2383842"/>
            <a:ext cx="2391833" cy="2450349"/>
          </a:xfrm>
          <a:prstGeom prst="rect">
            <a:avLst/>
          </a:prstGeom>
          <a:noFill/>
          <a:ln>
            <a:noFill/>
          </a:ln>
        </p:spPr>
      </p:pic>
      <p:pic>
        <p:nvPicPr>
          <p:cNvPr id="6" name="Shape 103">
            <a:extLst>
              <a:ext uri="{FF2B5EF4-FFF2-40B4-BE49-F238E27FC236}">
                <a16:creationId xmlns:a16="http://schemas.microsoft.com/office/drawing/2014/main" id="{EF3A0E36-5C0B-E44E-911A-00C6FF5CC9FC}"/>
              </a:ext>
            </a:extLst>
          </p:cNvPr>
          <p:cNvPicPr preferRelativeResize="0"/>
          <p:nvPr/>
        </p:nvPicPr>
        <p:blipFill rotWithShape="1">
          <a:blip r:embed="rId5">
            <a:alphaModFix/>
          </a:blip>
          <a:srcRect/>
          <a:stretch/>
        </p:blipFill>
        <p:spPr>
          <a:xfrm>
            <a:off x="2076720" y="2378526"/>
            <a:ext cx="2391825" cy="2663181"/>
          </a:xfrm>
          <a:prstGeom prst="rect">
            <a:avLst/>
          </a:prstGeom>
          <a:noFill/>
          <a:ln>
            <a:noFill/>
          </a:ln>
        </p:spPr>
      </p:pic>
      <p:pic>
        <p:nvPicPr>
          <p:cNvPr id="7" name="Shape 104">
            <a:extLst>
              <a:ext uri="{FF2B5EF4-FFF2-40B4-BE49-F238E27FC236}">
                <a16:creationId xmlns:a16="http://schemas.microsoft.com/office/drawing/2014/main" id="{DF99C29B-3012-0E4C-ABB3-0B917E991209}"/>
              </a:ext>
            </a:extLst>
          </p:cNvPr>
          <p:cNvPicPr preferRelativeResize="0"/>
          <p:nvPr/>
        </p:nvPicPr>
        <p:blipFill rotWithShape="1">
          <a:blip r:embed="rId6">
            <a:alphaModFix/>
          </a:blip>
          <a:srcRect/>
          <a:stretch/>
        </p:blipFill>
        <p:spPr>
          <a:xfrm>
            <a:off x="4679029" y="3465033"/>
            <a:ext cx="2812675" cy="2940523"/>
          </a:xfrm>
          <a:prstGeom prst="rect">
            <a:avLst/>
          </a:prstGeom>
          <a:noFill/>
          <a:ln>
            <a:noFill/>
          </a:ln>
        </p:spPr>
      </p:pic>
      <p:sp>
        <p:nvSpPr>
          <p:cNvPr id="8" name="Rectangle 7">
            <a:extLst>
              <a:ext uri="{FF2B5EF4-FFF2-40B4-BE49-F238E27FC236}">
                <a16:creationId xmlns:a16="http://schemas.microsoft.com/office/drawing/2014/main" id="{C1FF44CE-F90F-1E42-B9D0-2C328B725FFA}"/>
              </a:ext>
            </a:extLst>
          </p:cNvPr>
          <p:cNvSpPr/>
          <p:nvPr/>
        </p:nvSpPr>
        <p:spPr>
          <a:xfrm>
            <a:off x="3218158" y="831452"/>
            <a:ext cx="5755722" cy="1145014"/>
          </a:xfrm>
          <a:prstGeom prst="rect">
            <a:avLst/>
          </a:prstGeom>
        </p:spPr>
        <p:txBody>
          <a:bodyPr wrap="square">
            <a:spAutoFit/>
          </a:bodyPr>
          <a:lstStyle/>
          <a:p>
            <a:pPr lvl="0" algn="ctr">
              <a:buClr>
                <a:srgbClr val="FF0000"/>
              </a:buClr>
              <a:buSzPct val="25000"/>
            </a:pPr>
            <a:r>
              <a:rPr lang="en-US" sz="1800" dirty="0">
                <a:solidFill>
                  <a:schemeClr val="tx1"/>
                </a:solidFill>
                <a:latin typeface="National Book" panose="02000503000000020004" pitchFamily="2" charset="77"/>
                <a:ea typeface="National Book" panose="02000503000000020004" pitchFamily="2" charset="77"/>
              </a:rPr>
              <a:t>Several famous colleges have made firm statements defending free speech on college campuses.</a:t>
            </a:r>
          </a:p>
        </p:txBody>
      </p:sp>
    </p:spTree>
    <p:extLst>
      <p:ext uri="{BB962C8B-B14F-4D97-AF65-F5344CB8AC3E}">
        <p14:creationId xmlns:p14="http://schemas.microsoft.com/office/powerpoint/2010/main" val="2557052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CB4BE-377C-1741-9A3F-C19458B4567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89AFB05-CDD8-F041-A235-6E39EE05542F}"/>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5C28E7E7-91B3-B946-8B2D-5A31F883FD54}"/>
              </a:ext>
            </a:extLst>
          </p:cNvPr>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5" name="Shape 112">
            <a:extLst>
              <a:ext uri="{FF2B5EF4-FFF2-40B4-BE49-F238E27FC236}">
                <a16:creationId xmlns:a16="http://schemas.microsoft.com/office/drawing/2014/main" id="{CF214EA2-B8EE-834F-AB69-5AA86A5B4C87}"/>
              </a:ext>
            </a:extLst>
          </p:cNvPr>
          <p:cNvPicPr preferRelativeResize="0"/>
          <p:nvPr/>
        </p:nvPicPr>
        <p:blipFill rotWithShape="1">
          <a:blip r:embed="rId4">
            <a:alphaModFix/>
          </a:blip>
          <a:srcRect/>
          <a:stretch/>
        </p:blipFill>
        <p:spPr>
          <a:xfrm>
            <a:off x="1903228" y="3067551"/>
            <a:ext cx="4788524" cy="2694648"/>
          </a:xfrm>
          <a:prstGeom prst="rect">
            <a:avLst/>
          </a:prstGeom>
          <a:noFill/>
          <a:ln>
            <a:noFill/>
          </a:ln>
        </p:spPr>
      </p:pic>
      <p:pic>
        <p:nvPicPr>
          <p:cNvPr id="6" name="Shape 113">
            <a:extLst>
              <a:ext uri="{FF2B5EF4-FFF2-40B4-BE49-F238E27FC236}">
                <a16:creationId xmlns:a16="http://schemas.microsoft.com/office/drawing/2014/main" id="{B2979DD3-50BE-C34E-A646-E1C92FEF72F0}"/>
              </a:ext>
            </a:extLst>
          </p:cNvPr>
          <p:cNvPicPr preferRelativeResize="0"/>
          <p:nvPr/>
        </p:nvPicPr>
        <p:blipFill rotWithShape="1">
          <a:blip r:embed="rId5">
            <a:alphaModFix/>
          </a:blip>
          <a:srcRect/>
          <a:stretch/>
        </p:blipFill>
        <p:spPr>
          <a:xfrm>
            <a:off x="6481833" y="3147987"/>
            <a:ext cx="3807649" cy="2533800"/>
          </a:xfrm>
          <a:prstGeom prst="rect">
            <a:avLst/>
          </a:prstGeom>
          <a:noFill/>
          <a:ln>
            <a:noFill/>
          </a:ln>
        </p:spPr>
      </p:pic>
      <p:sp>
        <p:nvSpPr>
          <p:cNvPr id="7" name="TextBox 6">
            <a:extLst>
              <a:ext uri="{FF2B5EF4-FFF2-40B4-BE49-F238E27FC236}">
                <a16:creationId xmlns:a16="http://schemas.microsoft.com/office/drawing/2014/main" id="{1676DBD9-4268-B84E-A36E-7C2726FDF0E1}"/>
              </a:ext>
            </a:extLst>
          </p:cNvPr>
          <p:cNvSpPr txBox="1"/>
          <p:nvPr/>
        </p:nvSpPr>
        <p:spPr>
          <a:xfrm>
            <a:off x="2804845" y="1807834"/>
            <a:ext cx="6582310" cy="923330"/>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After the unrest and demonstrations of the 1960s, Yale University issued a very famous report stating that the right to free speech should be preeminent on campus.</a:t>
            </a:r>
          </a:p>
        </p:txBody>
      </p:sp>
      <p:sp>
        <p:nvSpPr>
          <p:cNvPr id="8" name="Rectangle 7">
            <a:extLst>
              <a:ext uri="{FF2B5EF4-FFF2-40B4-BE49-F238E27FC236}">
                <a16:creationId xmlns:a16="http://schemas.microsoft.com/office/drawing/2014/main" id="{2702053B-A2C4-7E47-BACD-41AFF7E25BD6}"/>
              </a:ext>
            </a:extLst>
          </p:cNvPr>
          <p:cNvSpPr/>
          <p:nvPr/>
        </p:nvSpPr>
        <p:spPr>
          <a:xfrm>
            <a:off x="1749306" y="861301"/>
            <a:ext cx="8693405"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YALE FREE SPEECH REPORT, 1974</a:t>
            </a:r>
          </a:p>
        </p:txBody>
      </p:sp>
    </p:spTree>
    <p:extLst>
      <p:ext uri="{BB962C8B-B14F-4D97-AF65-F5344CB8AC3E}">
        <p14:creationId xmlns:p14="http://schemas.microsoft.com/office/powerpoint/2010/main" val="565682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F67D5-9BE5-AC4D-8930-99870AB2E42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A981C6D-37F3-CE4F-8633-AEC59671F30E}"/>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54059F8B-49CB-4945-AA89-E20858E1A104}"/>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70827B30-A8CF-7449-B923-5F4DAD7CECA5}"/>
              </a:ext>
            </a:extLst>
          </p:cNvPr>
          <p:cNvSpPr txBox="1"/>
          <p:nvPr/>
        </p:nvSpPr>
        <p:spPr>
          <a:xfrm>
            <a:off x="1749306" y="4494277"/>
            <a:ext cx="8693388" cy="1200329"/>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“The primary function of a university is to discover and disseminate knowledge by means of research and teaching. To fulfill this function a free interchange of ideas is necessary not only within its walls but with the world beyond as well. It follows that the university must do everything possible to ensure within it the fullest degree of intellectual freedom.”</a:t>
            </a:r>
          </a:p>
        </p:txBody>
      </p:sp>
      <p:sp>
        <p:nvSpPr>
          <p:cNvPr id="6" name="Rectangle 5">
            <a:extLst>
              <a:ext uri="{FF2B5EF4-FFF2-40B4-BE49-F238E27FC236}">
                <a16:creationId xmlns:a16="http://schemas.microsoft.com/office/drawing/2014/main" id="{EE5E2E94-398E-8443-A9E3-DDF198ED4D5B}"/>
              </a:ext>
            </a:extLst>
          </p:cNvPr>
          <p:cNvSpPr/>
          <p:nvPr/>
        </p:nvSpPr>
        <p:spPr>
          <a:xfrm>
            <a:off x="1749306" y="861301"/>
            <a:ext cx="8693405"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YALE FREE SPEECH REPORT, 1974</a:t>
            </a:r>
          </a:p>
        </p:txBody>
      </p:sp>
      <p:pic>
        <p:nvPicPr>
          <p:cNvPr id="7" name="Shape 121">
            <a:extLst>
              <a:ext uri="{FF2B5EF4-FFF2-40B4-BE49-F238E27FC236}">
                <a16:creationId xmlns:a16="http://schemas.microsoft.com/office/drawing/2014/main" id="{3301929A-9DCE-E242-A966-B9E1F609D4FC}"/>
              </a:ext>
            </a:extLst>
          </p:cNvPr>
          <p:cNvPicPr preferRelativeResize="0"/>
          <p:nvPr/>
        </p:nvPicPr>
        <p:blipFill rotWithShape="1">
          <a:blip r:embed="rId3">
            <a:alphaModFix/>
          </a:blip>
          <a:srcRect/>
          <a:stretch/>
        </p:blipFill>
        <p:spPr>
          <a:xfrm>
            <a:off x="4071937" y="1673291"/>
            <a:ext cx="4048125" cy="2686049"/>
          </a:xfrm>
          <a:prstGeom prst="rect">
            <a:avLst/>
          </a:prstGeom>
          <a:noFill/>
          <a:ln>
            <a:noFill/>
          </a:ln>
        </p:spPr>
      </p:pic>
    </p:spTree>
    <p:extLst>
      <p:ext uri="{BB962C8B-B14F-4D97-AF65-F5344CB8AC3E}">
        <p14:creationId xmlns:p14="http://schemas.microsoft.com/office/powerpoint/2010/main" val="1617094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791D4-2C95-6C41-954A-D7EAE97E1B9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F36D478C-AD3B-FC46-B7C4-89EB9B1E6C7C}"/>
              </a:ext>
            </a:extLst>
          </p:cNvPr>
          <p:cNvSpPr>
            <a:spLocks noGrp="1"/>
          </p:cNvSpPr>
          <p:nvPr>
            <p:ph type="body" idx="1"/>
          </p:nvPr>
        </p:nvSpPr>
        <p:spPr/>
        <p:txBody>
          <a:bodyPr/>
          <a:lstStyle/>
          <a:p>
            <a:endParaRPr lang="en-US"/>
          </a:p>
        </p:txBody>
      </p:sp>
      <p:pic>
        <p:nvPicPr>
          <p:cNvPr id="4" name="Google Shape;110;p4">
            <a:extLst>
              <a:ext uri="{FF2B5EF4-FFF2-40B4-BE49-F238E27FC236}">
                <a16:creationId xmlns:a16="http://schemas.microsoft.com/office/drawing/2014/main" id="{9F51DA0D-8084-4046-82DE-81FC75B1A21C}"/>
              </a:ext>
            </a:extLst>
          </p:cNvPr>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 name="TextBox 4">
            <a:extLst>
              <a:ext uri="{FF2B5EF4-FFF2-40B4-BE49-F238E27FC236}">
                <a16:creationId xmlns:a16="http://schemas.microsoft.com/office/drawing/2014/main" id="{D4FF2EDC-5541-0D4A-AC4A-09ABFF751FCA}"/>
              </a:ext>
            </a:extLst>
          </p:cNvPr>
          <p:cNvSpPr txBox="1"/>
          <p:nvPr/>
        </p:nvSpPr>
        <p:spPr>
          <a:xfrm>
            <a:off x="1749306" y="2523966"/>
            <a:ext cx="8693388" cy="1477328"/>
          </a:xfrm>
          <a:prstGeom prst="rect">
            <a:avLst/>
          </a:prstGeom>
          <a:noFill/>
        </p:spPr>
        <p:txBody>
          <a:bodyPr wrap="square" rtlCol="0">
            <a:spAutoFit/>
          </a:bodyPr>
          <a:lstStyle/>
          <a:p>
            <a:pPr lvl="0">
              <a:buClr>
                <a:schemeClr val="dk1"/>
              </a:buClr>
              <a:buSzPct val="25000"/>
            </a:pPr>
            <a:r>
              <a:rPr lang="en-US" sz="1800" dirty="0">
                <a:latin typeface="National Book" panose="02000503000000020004" pitchFamily="2" charset="77"/>
                <a:ea typeface="National Book" panose="02000503000000020004" pitchFamily="2" charset="77"/>
              </a:rPr>
              <a:t>“… The history of intellectual growth and discovery clearly demonstrates the need for unfettered freedom, the right to think the unthinkable, discuss the unmentionable, and challenge the unchallengeable. To curtail free expression strikes twice at intellectual freedom, for whoever deprives another of the right to state unpopular views necessarily also deprives others of the right to listen to those views…”</a:t>
            </a:r>
          </a:p>
        </p:txBody>
      </p:sp>
      <p:sp>
        <p:nvSpPr>
          <p:cNvPr id="6" name="Rectangle 5">
            <a:extLst>
              <a:ext uri="{FF2B5EF4-FFF2-40B4-BE49-F238E27FC236}">
                <a16:creationId xmlns:a16="http://schemas.microsoft.com/office/drawing/2014/main" id="{FE661273-E7B5-034E-A3B8-9623CD2F6C02}"/>
              </a:ext>
            </a:extLst>
          </p:cNvPr>
          <p:cNvSpPr/>
          <p:nvPr/>
        </p:nvSpPr>
        <p:spPr>
          <a:xfrm>
            <a:off x="1749306" y="861301"/>
            <a:ext cx="8693405" cy="830997"/>
          </a:xfrm>
          <a:prstGeom prst="rect">
            <a:avLst/>
          </a:prstGeom>
        </p:spPr>
        <p:txBody>
          <a:bodyPr wrap="none">
            <a:spAutoFit/>
          </a:bodyPr>
          <a:lstStyle/>
          <a:p>
            <a:pPr algn="ctr"/>
            <a:r>
              <a:rPr lang="en-US" sz="4800" b="1" dirty="0">
                <a:solidFill>
                  <a:srgbClr val="F27B6C"/>
                </a:solidFill>
                <a:latin typeface="National Semibold" panose="02000503000000020004" pitchFamily="2" charset="77"/>
                <a:ea typeface="National Semibold" panose="02000503000000020004" pitchFamily="2" charset="77"/>
              </a:rPr>
              <a:t>YALE FREE SPEECH REPORT, 1974</a:t>
            </a:r>
          </a:p>
        </p:txBody>
      </p:sp>
      <p:pic>
        <p:nvPicPr>
          <p:cNvPr id="7" name="Shape 129">
            <a:extLst>
              <a:ext uri="{FF2B5EF4-FFF2-40B4-BE49-F238E27FC236}">
                <a16:creationId xmlns:a16="http://schemas.microsoft.com/office/drawing/2014/main" id="{A1300870-1563-6049-A6A0-8FB7D24E4997}"/>
              </a:ext>
            </a:extLst>
          </p:cNvPr>
          <p:cNvPicPr preferRelativeResize="0"/>
          <p:nvPr/>
        </p:nvPicPr>
        <p:blipFill rotWithShape="1">
          <a:blip r:embed="rId3">
            <a:alphaModFix/>
          </a:blip>
          <a:srcRect/>
          <a:stretch/>
        </p:blipFill>
        <p:spPr>
          <a:xfrm>
            <a:off x="1818166" y="5286734"/>
            <a:ext cx="8615539" cy="916673"/>
          </a:xfrm>
          <a:prstGeom prst="rect">
            <a:avLst/>
          </a:prstGeom>
          <a:noFill/>
          <a:ln>
            <a:noFill/>
          </a:ln>
        </p:spPr>
      </p:pic>
    </p:spTree>
    <p:extLst>
      <p:ext uri="{BB962C8B-B14F-4D97-AF65-F5344CB8AC3E}">
        <p14:creationId xmlns:p14="http://schemas.microsoft.com/office/powerpoint/2010/main" val="3019018736"/>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13484</TotalTime>
  <Words>3289</Words>
  <Application>Microsoft Macintosh PowerPoint</Application>
  <PresentationFormat>Widescreen</PresentationFormat>
  <Paragraphs>233</Paragraphs>
  <Slides>51</Slides>
  <Notes>28</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Arial</vt:lpstr>
      <vt:lpstr>Calibri</vt:lpstr>
      <vt:lpstr>National Book</vt:lpstr>
      <vt:lpstr>National Book Italic</vt:lpstr>
      <vt:lpstr>National Semibold</vt:lpstr>
      <vt:lpstr>National Semibold Italic</vt:lpstr>
      <vt:lpstr>Times New Roman</vt:lpstr>
      <vt:lpstr>Office Theme</vt:lpstr>
      <vt:lpstr>PowerPoint Presentation</vt:lpstr>
      <vt:lpstr>PowerPoint Presentation</vt:lpstr>
      <vt:lpstr>PowerPoint Presentation</vt:lpstr>
      <vt:lpstr>PowerPoint Presentation</vt:lpstr>
      <vt:lpstr>VIDEO: Geoffrey Stone on Academic Freedom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Women’s History Month</dc:title>
  <dc:creator>Khalia Abner</dc:creator>
  <cp:lastModifiedBy>Microsoft Office User</cp:lastModifiedBy>
  <cp:revision>25</cp:revision>
  <dcterms:created xsi:type="dcterms:W3CDTF">2020-02-27T21:51:35Z</dcterms:created>
  <dcterms:modified xsi:type="dcterms:W3CDTF">2022-06-23T15:15:16Z</dcterms:modified>
</cp:coreProperties>
</file>