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88" r:id="rId4"/>
    <p:sldId id="289" r:id="rId5"/>
    <p:sldId id="290" r:id="rId6"/>
    <p:sldId id="291" r:id="rId7"/>
    <p:sldId id="292" r:id="rId8"/>
    <p:sldId id="259" r:id="rId9"/>
    <p:sldId id="293" r:id="rId10"/>
    <p:sldId id="286" r:id="rId11"/>
    <p:sldId id="294" r:id="rId12"/>
    <p:sldId id="295" r:id="rId13"/>
    <p:sldId id="296" r:id="rId14"/>
    <p:sldId id="297" r:id="rId15"/>
    <p:sldId id="298" r:id="rId16"/>
    <p:sldId id="299" r:id="rId17"/>
    <p:sldId id="284" r:id="rId1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4" roundtripDataSignature="AMtx7mjVON8QOQhc7sUPoOVDtUoEhQIt8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7B6C"/>
    <a:srgbClr val="3297C7"/>
    <a:srgbClr val="A3CA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80"/>
    <p:restoredTop sz="94643"/>
  </p:normalViewPr>
  <p:slideViewPr>
    <p:cSldViewPr snapToGrid="0" snapToObjects="1">
      <p:cViewPr>
        <p:scale>
          <a:sx n="75" d="100"/>
          <a:sy n="75" d="100"/>
        </p:scale>
        <p:origin x="536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34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53424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444463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02265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27452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725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777379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090178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06611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44292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381325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855456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19685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39952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3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3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3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3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 txBox="1">
            <a:spLocks noGrp="1"/>
          </p:cNvSpPr>
          <p:nvPr>
            <p:ph type="ctrTitle"/>
          </p:nvPr>
        </p:nvSpPr>
        <p:spPr>
          <a:xfrm>
            <a:off x="2255121" y="3074894"/>
            <a:ext cx="7681757" cy="708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lvl="0">
              <a:buSzPts val="4000"/>
            </a:pPr>
            <a:r>
              <a:rPr lang="en-US" sz="4000" dirty="0"/>
              <a:t>Civil Discourse</a:t>
            </a:r>
            <a:endParaRPr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4"/>
          <p:cNvSpPr txBox="1">
            <a:spLocks noGrp="1"/>
          </p:cNvSpPr>
          <p:nvPr>
            <p:ph type="body" idx="1"/>
          </p:nvPr>
        </p:nvSpPr>
        <p:spPr>
          <a:xfrm>
            <a:off x="1014951" y="934648"/>
            <a:ext cx="5184681" cy="54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  <a:buSzPts val="1100"/>
              <a:buNone/>
            </a:pPr>
            <a:r>
              <a:rPr lang="en-US" sz="2600" dirty="0">
                <a:solidFill>
                  <a:srgbClr val="000000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  <a:sym typeface="Verdana"/>
              </a:rPr>
              <a:t>Here are some disrespectful behaviors that are typically considered out of bounds: profanity, name-calling*, derogatory terms (stupid, ignorant…), shouting, insulting body language (such as eye-rolling), insulting tone of voice (baby talk, speaking “down” to a person), ridicule, open hostility, biting sarcasm, any other disrespectful acts or </a:t>
            </a:r>
            <a:r>
              <a:rPr lang="en-US" sz="2600" i="1" dirty="0">
                <a:solidFill>
                  <a:srgbClr val="000000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  <a:sym typeface="Verdana"/>
              </a:rPr>
              <a:t>ad hominem </a:t>
            </a:r>
            <a:r>
              <a:rPr lang="en-US" sz="2600" dirty="0">
                <a:solidFill>
                  <a:srgbClr val="000000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  <a:sym typeface="Verdana"/>
              </a:rPr>
              <a:t>attacks, threats, or any behavior that could get a person banned from a social media site. A central theme of disrespectful discourse is that it employs tactics designed to dismiss the other person, rather than engage with the other argument.</a:t>
            </a:r>
            <a:endParaRPr lang="en-US" sz="26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DF6840"/>
              </a:buClr>
              <a:buSzPts val="3200"/>
              <a:buNone/>
            </a:pPr>
            <a:endParaRPr lang="en-US" sz="91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10"/>
              <a:buNone/>
            </a:pPr>
            <a:endParaRPr sz="910" dirty="0"/>
          </a:p>
        </p:txBody>
      </p:sp>
      <p:pic>
        <p:nvPicPr>
          <p:cNvPr id="5" name="Google Shape;150;p10">
            <a:extLst>
              <a:ext uri="{FF2B5EF4-FFF2-40B4-BE49-F238E27FC236}">
                <a16:creationId xmlns:a16="http://schemas.microsoft.com/office/drawing/2014/main" id="{5CE7FF8C-2EFA-354D-A134-EBEE4257112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47961" y="1726746"/>
            <a:ext cx="4129088" cy="34045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9506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4"/>
          <p:cNvSpPr txBox="1">
            <a:spLocks noGrp="1"/>
          </p:cNvSpPr>
          <p:nvPr>
            <p:ph type="body" idx="1"/>
          </p:nvPr>
        </p:nvSpPr>
        <p:spPr>
          <a:xfrm>
            <a:off x="959585" y="1692074"/>
            <a:ext cx="4674649" cy="3129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/>
              <a:t>Ultimately, the people involved in a discussion get to decide what is “civil” and what is not; some people can insult one another quite happily and remain friends. It typically depends on how well you know the other person.</a:t>
            </a:r>
          </a:p>
          <a:p>
            <a:pPr marL="0" lvl="0" indent="0">
              <a:lnSpc>
                <a:spcPct val="8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endParaRPr lang="en-US" sz="910" dirty="0"/>
          </a:p>
          <a:p>
            <a:pPr marL="0" lvl="0" indent="0" algn="l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DF6840"/>
              </a:buClr>
              <a:buSzPts val="3200"/>
              <a:buNone/>
            </a:pPr>
            <a:endParaRPr lang="en-US" sz="91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10"/>
              <a:buNone/>
            </a:pPr>
            <a:endParaRPr sz="910" dirty="0"/>
          </a:p>
        </p:txBody>
      </p:sp>
      <p:pic>
        <p:nvPicPr>
          <p:cNvPr id="6" name="Google Shape;157;p11">
            <a:extLst>
              <a:ext uri="{FF2B5EF4-FFF2-40B4-BE49-F238E27FC236}">
                <a16:creationId xmlns:a16="http://schemas.microsoft.com/office/drawing/2014/main" id="{5A3F144C-E5ED-E74C-8DF8-B1F9CFBD65D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0" y="1692074"/>
            <a:ext cx="5136415" cy="34738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63509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4"/>
          <p:cNvSpPr txBox="1">
            <a:spLocks noGrp="1"/>
          </p:cNvSpPr>
          <p:nvPr>
            <p:ph type="body" idx="1"/>
          </p:nvPr>
        </p:nvSpPr>
        <p:spPr>
          <a:xfrm>
            <a:off x="911319" y="2255598"/>
            <a:ext cx="5184681" cy="2737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 lnSpcReduction="20000"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  <a:buSzPts val="1100"/>
              <a:buNone/>
            </a:pPr>
            <a:r>
              <a:rPr lang="en-US" sz="9600" dirty="0">
                <a:solidFill>
                  <a:srgbClr val="000000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  <a:sym typeface="Verdana"/>
              </a:rPr>
              <a:t>You can be a role model on how to engage in civil discourse for others. 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SzPts val="1100"/>
              <a:buNone/>
            </a:pPr>
            <a:endParaRPr lang="en-US" sz="9600" dirty="0">
              <a:solidFill>
                <a:srgbClr val="000000"/>
              </a:solidFill>
              <a:latin typeface="Calibri" panose="020F0502020204030204" pitchFamily="34" charset="0"/>
              <a:ea typeface="Verdana"/>
              <a:cs typeface="Calibri" panose="020F0502020204030204" pitchFamily="34" charset="0"/>
              <a:sym typeface="Verdana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SzPts val="1100"/>
              <a:buNone/>
            </a:pPr>
            <a:r>
              <a:rPr lang="en-US" sz="9600" dirty="0">
                <a:solidFill>
                  <a:srgbClr val="000000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  <a:sym typeface="Verdana"/>
              </a:rPr>
              <a:t>How you deal with an antagonist may have a profound effect on the other person. 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SzPts val="1100"/>
              <a:buNone/>
            </a:pPr>
            <a:endParaRPr lang="en-US" sz="9600" dirty="0">
              <a:solidFill>
                <a:srgbClr val="000000"/>
              </a:solidFill>
              <a:latin typeface="Calibri" panose="020F0502020204030204" pitchFamily="34" charset="0"/>
              <a:ea typeface="Verdana"/>
              <a:cs typeface="Calibri" panose="020F0502020204030204" pitchFamily="34" charset="0"/>
              <a:sym typeface="Verdana"/>
            </a:endParaRPr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>
              <a:sym typeface="Calibri"/>
            </a:endParaRPr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/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r>
              <a:rPr lang="en-US" sz="2400" dirty="0">
                <a:sym typeface="Calibri"/>
              </a:rPr>
              <a:t> </a:t>
            </a: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10"/>
              <a:buNone/>
            </a:pPr>
            <a:endParaRPr lang="en-US" sz="910" dirty="0"/>
          </a:p>
        </p:txBody>
      </p:sp>
      <p:pic>
        <p:nvPicPr>
          <p:cNvPr id="6" name="Google Shape;164;p12">
            <a:extLst>
              <a:ext uri="{FF2B5EF4-FFF2-40B4-BE49-F238E27FC236}">
                <a16:creationId xmlns:a16="http://schemas.microsoft.com/office/drawing/2014/main" id="{ABA14EBC-E435-8B49-9D4F-07FEFD80D6C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0" y="1670518"/>
            <a:ext cx="5347711" cy="35169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2107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"/>
          <p:cNvSpPr txBox="1">
            <a:spLocks noGrp="1"/>
          </p:cNvSpPr>
          <p:nvPr>
            <p:ph type="body" idx="1"/>
          </p:nvPr>
        </p:nvSpPr>
        <p:spPr>
          <a:xfrm>
            <a:off x="838200" y="777874"/>
            <a:ext cx="10515600" cy="1546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>
                <a:solidFill>
                  <a:srgbClr val="F27B6C"/>
                </a:solidFill>
              </a:rPr>
              <a:t>Remember: </a:t>
            </a:r>
          </a:p>
          <a:p>
            <a:pPr marL="0" lvl="0" indent="0" algn="ctr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/>
              <a:t>You can disagree and still remain friends.</a:t>
            </a:r>
          </a:p>
          <a:p>
            <a:pPr marL="0" lvl="0" indent="0" algn="ctr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endParaRPr lang="en-US" sz="2400" dirty="0"/>
          </a:p>
          <a:p>
            <a:pPr marL="0" lvl="0" indent="0" algn="ctr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endParaRPr lang="en-US" sz="2400" dirty="0"/>
          </a:p>
          <a:p>
            <a:pPr marL="0" lvl="0" indent="0" algn="ctr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endParaRPr lang="en-US" sz="2400" dirty="0"/>
          </a:p>
        </p:txBody>
      </p:sp>
      <p:pic>
        <p:nvPicPr>
          <p:cNvPr id="5" name="Google Shape;171;p13">
            <a:extLst>
              <a:ext uri="{FF2B5EF4-FFF2-40B4-BE49-F238E27FC236}">
                <a16:creationId xmlns:a16="http://schemas.microsoft.com/office/drawing/2014/main" id="{9D5A383C-2E58-7F46-996B-4774BBB2011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29805" y="2154766"/>
            <a:ext cx="5695397" cy="40651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86273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"/>
          <p:cNvSpPr txBox="1">
            <a:spLocks noGrp="1"/>
          </p:cNvSpPr>
          <p:nvPr>
            <p:ph type="body" idx="1"/>
          </p:nvPr>
        </p:nvSpPr>
        <p:spPr>
          <a:xfrm>
            <a:off x="838200" y="777874"/>
            <a:ext cx="10515600" cy="1546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>
                <a:solidFill>
                  <a:srgbClr val="F27B6C"/>
                </a:solidFill>
              </a:rPr>
              <a:t>Also, keep in mind “The Golden Rule”</a:t>
            </a:r>
          </a:p>
          <a:p>
            <a:pPr marL="0" indent="0" algn="ctr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>
                <a:solidFill>
                  <a:srgbClr val="000000"/>
                </a:solidFill>
              </a:rPr>
              <a:t>Treat others the way you want to be treated. </a:t>
            </a:r>
          </a:p>
          <a:p>
            <a:pPr marL="0" lvl="0" indent="0" algn="ctr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endParaRPr lang="en-US" sz="2400" dirty="0"/>
          </a:p>
          <a:p>
            <a:pPr marL="0" lvl="0" indent="0" algn="ctr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endParaRPr lang="en-US" sz="2400" dirty="0"/>
          </a:p>
          <a:p>
            <a:pPr marL="0" lvl="0" indent="0" algn="ctr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endParaRPr lang="en-US" sz="2400" dirty="0"/>
          </a:p>
        </p:txBody>
      </p:sp>
      <p:pic>
        <p:nvPicPr>
          <p:cNvPr id="6" name="Google Shape;179;p14">
            <a:extLst>
              <a:ext uri="{FF2B5EF4-FFF2-40B4-BE49-F238E27FC236}">
                <a16:creationId xmlns:a16="http://schemas.microsoft.com/office/drawing/2014/main" id="{B755B80D-F183-2945-A1A6-AF026231683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98111" y="2324100"/>
            <a:ext cx="5195778" cy="38963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1875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4"/>
          <p:cNvSpPr txBox="1">
            <a:spLocks noGrp="1"/>
          </p:cNvSpPr>
          <p:nvPr>
            <p:ph type="body" idx="1"/>
          </p:nvPr>
        </p:nvSpPr>
        <p:spPr>
          <a:xfrm>
            <a:off x="1014951" y="3176657"/>
            <a:ext cx="5184681" cy="5046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1400"/>
              <a:buNone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You’re</a:t>
            </a:r>
            <a:r>
              <a:rPr lang="en-US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aiming for this:</a:t>
            </a:r>
          </a:p>
          <a:p>
            <a:pPr marL="0" lvl="0" indent="0" algn="l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DF6840"/>
              </a:buClr>
              <a:buSzPts val="3200"/>
              <a:buNone/>
            </a:pPr>
            <a:endParaRPr lang="en-US" sz="91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10"/>
              <a:buNone/>
            </a:pPr>
            <a:endParaRPr sz="91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673D09-D7FE-3D46-99D1-6DF32D83FF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4583" y="768838"/>
            <a:ext cx="3479442" cy="577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2010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4"/>
          <p:cNvSpPr txBox="1">
            <a:spLocks noGrp="1"/>
          </p:cNvSpPr>
          <p:nvPr>
            <p:ph type="body" idx="1"/>
          </p:nvPr>
        </p:nvSpPr>
        <p:spPr>
          <a:xfrm>
            <a:off x="1014951" y="3176657"/>
            <a:ext cx="5184681" cy="5046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1400"/>
              <a:buNone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Not this: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1400"/>
              <a:buNone/>
            </a:pPr>
            <a:endParaRPr lang="en-US" sz="2400" dirty="0">
              <a:solidFill>
                <a:srgbClr val="000000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0" lvl="0" indent="0" algn="l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DF6840"/>
              </a:buClr>
              <a:buSzPts val="3200"/>
              <a:buNone/>
            </a:pPr>
            <a:endParaRPr lang="en-US" sz="91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10"/>
              <a:buNone/>
            </a:pPr>
            <a:endParaRPr sz="910" dirty="0"/>
          </a:p>
        </p:txBody>
      </p:sp>
      <p:pic>
        <p:nvPicPr>
          <p:cNvPr id="5" name="Google Shape;206;p18" descr="Screen Shot 2017-03-03 at 9.47.14 AM.png">
            <a:extLst>
              <a:ext uri="{FF2B5EF4-FFF2-40B4-BE49-F238E27FC236}">
                <a16:creationId xmlns:a16="http://schemas.microsoft.com/office/drawing/2014/main" id="{62604D62-1A00-AE48-ACA1-36FADD0066C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14583" y="1030540"/>
            <a:ext cx="3410532" cy="52471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10012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Google Shape;337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87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91800" cy="466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7472" lvl="0" indent="-1442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F6840"/>
              </a:buClr>
              <a:buSzPts val="3200"/>
              <a:buFont typeface="Arial"/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471565-931E-8243-B07E-71DCAF081D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"/>
          <p:cNvSpPr txBox="1">
            <a:spLocks noGrp="1"/>
          </p:cNvSpPr>
          <p:nvPr>
            <p:ph type="body" idx="1"/>
          </p:nvPr>
        </p:nvSpPr>
        <p:spPr>
          <a:xfrm>
            <a:off x="838200" y="777874"/>
            <a:ext cx="10515600" cy="1546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/>
              <a:t>A civil discourse is a conversation</a:t>
            </a:r>
          </a:p>
          <a:p>
            <a:pPr marL="0" lvl="0" indent="0" algn="ctr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/>
              <a:t>in which there is a mutual airing of views.</a:t>
            </a:r>
          </a:p>
          <a:p>
            <a:pPr marL="0" lvl="0" indent="0" algn="ctr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/>
              <a:t>It is not a contest.</a:t>
            </a:r>
            <a:endParaRPr sz="2400" dirty="0"/>
          </a:p>
        </p:txBody>
      </p:sp>
      <p:pic>
        <p:nvPicPr>
          <p:cNvPr id="4" name="Google Shape;92;p2">
            <a:extLst>
              <a:ext uri="{FF2B5EF4-FFF2-40B4-BE49-F238E27FC236}">
                <a16:creationId xmlns:a16="http://schemas.microsoft.com/office/drawing/2014/main" id="{C599E742-140F-0141-B5B6-93F8362B3FF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91297" y="2395540"/>
            <a:ext cx="6009406" cy="40242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"/>
          <p:cNvSpPr txBox="1">
            <a:spLocks noGrp="1"/>
          </p:cNvSpPr>
          <p:nvPr>
            <p:ph type="body" idx="1"/>
          </p:nvPr>
        </p:nvSpPr>
        <p:spPr>
          <a:xfrm>
            <a:off x="1014412" y="963709"/>
            <a:ext cx="10706100" cy="2346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/>
              <a:t>This does not mean that you have to behave like</a:t>
            </a:r>
          </a:p>
          <a:p>
            <a:pPr marL="0" lvl="0" indent="0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/>
              <a:t>Mr. or Ms. Manners, but it does mean that there are</a:t>
            </a:r>
          </a:p>
          <a:p>
            <a:pPr marL="0" lvl="0" indent="0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/>
              <a:t>certain behaviors that make everyone uncomfortable </a:t>
            </a:r>
          </a:p>
          <a:p>
            <a:pPr marL="0" lvl="0" indent="0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/>
              <a:t>and that indicate that a conversation has turned </a:t>
            </a:r>
          </a:p>
          <a:p>
            <a:pPr marL="0" lvl="0" indent="0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/>
              <a:t>hostile and unproductive.</a:t>
            </a:r>
          </a:p>
        </p:txBody>
      </p:sp>
      <p:pic>
        <p:nvPicPr>
          <p:cNvPr id="5" name="Google Shape;99;p3">
            <a:extLst>
              <a:ext uri="{FF2B5EF4-FFF2-40B4-BE49-F238E27FC236}">
                <a16:creationId xmlns:a16="http://schemas.microsoft.com/office/drawing/2014/main" id="{55917789-E4F6-AC4B-98C6-A57DC40F0AA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67462" y="3175433"/>
            <a:ext cx="4973145" cy="32700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7319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"/>
          <p:cNvSpPr txBox="1">
            <a:spLocks noGrp="1"/>
          </p:cNvSpPr>
          <p:nvPr>
            <p:ph type="body" idx="1"/>
          </p:nvPr>
        </p:nvSpPr>
        <p:spPr>
          <a:xfrm>
            <a:off x="997479" y="1425573"/>
            <a:ext cx="10706100" cy="2346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/>
              <a:t>There is really just one rule of Civil Discourse: </a:t>
            </a:r>
          </a:p>
          <a:p>
            <a:pPr marL="0" lvl="0" indent="0" algn="ctr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/>
              <a:t>Don’t make it personal.</a:t>
            </a:r>
          </a:p>
        </p:txBody>
      </p:sp>
      <p:pic>
        <p:nvPicPr>
          <p:cNvPr id="6" name="Google Shape;106;p4">
            <a:extLst>
              <a:ext uri="{FF2B5EF4-FFF2-40B4-BE49-F238E27FC236}">
                <a16:creationId xmlns:a16="http://schemas.microsoft.com/office/drawing/2014/main" id="{9A163C95-C0AC-A54A-9998-190B43344FE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01754" y="2560450"/>
            <a:ext cx="4297550" cy="4297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8234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96;p2">
            <a:extLst>
              <a:ext uri="{FF2B5EF4-FFF2-40B4-BE49-F238E27FC236}">
                <a16:creationId xmlns:a16="http://schemas.microsoft.com/office/drawing/2014/main" id="{14F5359B-BFA5-BF42-AC9D-936C1F5FA99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"/>
          <p:cNvSpPr txBox="1">
            <a:spLocks noGrp="1"/>
          </p:cNvSpPr>
          <p:nvPr>
            <p:ph type="body" idx="1"/>
          </p:nvPr>
        </p:nvSpPr>
        <p:spPr>
          <a:xfrm>
            <a:off x="1014412" y="963709"/>
            <a:ext cx="10706100" cy="2346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/>
              <a:t>“Don’t make it personal” means stick to the issues.</a:t>
            </a:r>
          </a:p>
          <a:p>
            <a:pPr marL="0" lvl="0" indent="0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endParaRPr lang="en-US" sz="2400" dirty="0"/>
          </a:p>
          <a:p>
            <a:pPr marL="0" lvl="0" indent="0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/>
              <a:t>In a civil discussion, you use logic, persuasion,</a:t>
            </a:r>
          </a:p>
          <a:p>
            <a:pPr marL="0" lvl="0" indent="0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/>
              <a:t>evidence, information and argumentation to make a</a:t>
            </a:r>
          </a:p>
          <a:p>
            <a:pPr marL="0" lvl="0" indent="0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/>
              <a:t>point or defend a position, but you would not attack</a:t>
            </a:r>
          </a:p>
          <a:p>
            <a:pPr marL="0" lvl="0" indent="0">
              <a:lnSpc>
                <a:spcPct val="100000"/>
              </a:lnSpc>
              <a:spcBef>
                <a:spcPts val="640"/>
              </a:spcBef>
              <a:buClr>
                <a:srgbClr val="DF6840"/>
              </a:buClr>
              <a:buSzPts val="3200"/>
              <a:buNone/>
            </a:pPr>
            <a:r>
              <a:rPr lang="en-US" sz="2400" dirty="0"/>
              <a:t>the other individual personally.</a:t>
            </a:r>
          </a:p>
        </p:txBody>
      </p:sp>
      <p:pic>
        <p:nvPicPr>
          <p:cNvPr id="6" name="Google Shape;113;p5">
            <a:extLst>
              <a:ext uri="{FF2B5EF4-FFF2-40B4-BE49-F238E27FC236}">
                <a16:creationId xmlns:a16="http://schemas.microsoft.com/office/drawing/2014/main" id="{2148FB21-044C-1E4F-92E9-AE35A8E23FA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0" y="3527233"/>
            <a:ext cx="5378203" cy="33984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7972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"/>
          <p:cNvSpPr txBox="1">
            <a:spLocks noGrp="1"/>
          </p:cNvSpPr>
          <p:nvPr>
            <p:ph type="body" idx="1"/>
          </p:nvPr>
        </p:nvSpPr>
        <p:spPr>
          <a:xfrm>
            <a:off x="1014412" y="963710"/>
            <a:ext cx="10706100" cy="6237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FF"/>
              </a:buClr>
              <a:buSzPts val="3200"/>
              <a:buNone/>
            </a:pPr>
            <a:r>
              <a:rPr lang="en-US" sz="2400" dirty="0">
                <a:solidFill>
                  <a:srgbClr val="000000"/>
                </a:solidFill>
              </a:rPr>
              <a:t>There are different “levels” of argument.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FF"/>
              </a:buClr>
              <a:buSzPts val="3200"/>
              <a:buNone/>
            </a:pPr>
            <a:r>
              <a:rPr lang="en-US" sz="2400" dirty="0">
                <a:solidFill>
                  <a:srgbClr val="000000"/>
                </a:solidFill>
              </a:rPr>
              <a:t>At the lowest level, you aren’t really arguing.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FF"/>
              </a:buClr>
              <a:buSzPts val="3200"/>
              <a:buNone/>
            </a:pPr>
            <a:r>
              <a:rPr lang="en-US" sz="2400" dirty="0">
                <a:solidFill>
                  <a:srgbClr val="000000"/>
                </a:solidFill>
              </a:rPr>
              <a:t>You’re just calling names.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FF"/>
              </a:buClr>
              <a:buSzPts val="3200"/>
              <a:buNone/>
            </a:pPr>
            <a:endParaRPr lang="en-US" sz="2400" dirty="0">
              <a:solidFill>
                <a:srgbClr val="00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FF"/>
              </a:buClr>
              <a:buSzPts val="3200"/>
              <a:buNone/>
            </a:pPr>
            <a:r>
              <a:rPr lang="en-US" sz="2400" dirty="0">
                <a:solidFill>
                  <a:srgbClr val="000000"/>
                </a:solidFill>
              </a:rPr>
              <a:t>At the highest level, you are sticking to the topic and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FF"/>
              </a:buClr>
              <a:buSzPts val="3200"/>
              <a:buNone/>
            </a:pPr>
            <a:r>
              <a:rPr lang="en-US" sz="2400" dirty="0">
                <a:solidFill>
                  <a:srgbClr val="000000"/>
                </a:solidFill>
              </a:rPr>
              <a:t>providing sound reasoning and evidence for your views.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FF"/>
              </a:buClr>
              <a:buSzPts val="3200"/>
              <a:buNone/>
            </a:pPr>
            <a:endParaRPr lang="en-US" sz="2400" dirty="0">
              <a:solidFill>
                <a:srgbClr val="000000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FF"/>
              </a:buClr>
              <a:buSzPts val="3200"/>
              <a:buNone/>
            </a:pPr>
            <a:r>
              <a:rPr lang="en-US" sz="2400" dirty="0">
                <a:solidFill>
                  <a:srgbClr val="000000"/>
                </a:solidFill>
              </a:rPr>
              <a:t> </a:t>
            </a:r>
          </a:p>
        </p:txBody>
      </p:sp>
      <p:pic>
        <p:nvPicPr>
          <p:cNvPr id="10" name="Google Shape;120;p6">
            <a:extLst>
              <a:ext uri="{FF2B5EF4-FFF2-40B4-BE49-F238E27FC236}">
                <a16:creationId xmlns:a16="http://schemas.microsoft.com/office/drawing/2014/main" id="{C396352F-22BE-7043-A675-D39780AA1CA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4412" y="3484938"/>
            <a:ext cx="6012921" cy="33730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8820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66C69A77-1673-BC4D-ADF5-31D69C93C8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3013" y="-16933"/>
            <a:ext cx="12333111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855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4"/>
          <p:cNvSpPr txBox="1">
            <a:spLocks noGrp="1"/>
          </p:cNvSpPr>
          <p:nvPr>
            <p:ph type="body" idx="1"/>
          </p:nvPr>
        </p:nvSpPr>
        <p:spPr>
          <a:xfrm>
            <a:off x="1068482" y="843901"/>
            <a:ext cx="5184681" cy="1372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 lnSpcReduction="20000"/>
          </a:bodyPr>
          <a:lstStyle/>
          <a:p>
            <a:pPr marL="0" lvl="0" indent="0">
              <a:lnSpc>
                <a:spcPct val="110000"/>
              </a:lnSpc>
              <a:spcBef>
                <a:spcPts val="0"/>
              </a:spcBef>
              <a:buSzPts val="2795"/>
              <a:buNone/>
            </a:pPr>
            <a:r>
              <a:rPr lang="af" sz="9600" dirty="0">
                <a:solidFill>
                  <a:srgbClr val="000000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  <a:sym typeface="Verdana"/>
              </a:rPr>
              <a:t>Civil discourse means being respectful of the other person and his or her views, even if you disagree with them</a:t>
            </a:r>
            <a:endParaRPr lang="en-US" sz="9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>
              <a:sym typeface="Calibri"/>
            </a:endParaRPr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/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r>
              <a:rPr lang="en-US" sz="2400" dirty="0">
                <a:sym typeface="Calibri"/>
              </a:rPr>
              <a:t> </a:t>
            </a: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10"/>
              <a:buNone/>
            </a:pPr>
            <a:endParaRPr lang="en-US" sz="910" dirty="0"/>
          </a:p>
        </p:txBody>
      </p:sp>
      <p:pic>
        <p:nvPicPr>
          <p:cNvPr id="6" name="Google Shape;135;p8">
            <a:extLst>
              <a:ext uri="{FF2B5EF4-FFF2-40B4-BE49-F238E27FC236}">
                <a16:creationId xmlns:a16="http://schemas.microsoft.com/office/drawing/2014/main" id="{13171B6F-7580-0341-8341-A1A1B723ADE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68482" y="2440236"/>
            <a:ext cx="6145118" cy="4041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4"/>
          <p:cNvSpPr txBox="1">
            <a:spLocks noGrp="1"/>
          </p:cNvSpPr>
          <p:nvPr>
            <p:ph type="body" idx="1"/>
          </p:nvPr>
        </p:nvSpPr>
        <p:spPr>
          <a:xfrm>
            <a:off x="1068482" y="691501"/>
            <a:ext cx="5184681" cy="1372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 lnSpcReduction="20000"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  <a:buSzPts val="1100"/>
              <a:buNone/>
            </a:pPr>
            <a:r>
              <a:rPr lang="en-US" sz="9600" dirty="0">
                <a:solidFill>
                  <a:srgbClr val="000000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  <a:sym typeface="Verdana"/>
              </a:rPr>
              <a:t>Each person in a civil discourse is entitled to his/her own opinions and to be treated with respect and dignity.</a:t>
            </a:r>
            <a:endParaRPr lang="en-US" sz="96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>
              <a:sym typeface="Calibri"/>
            </a:endParaRPr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endParaRPr lang="en-US" sz="2400" dirty="0"/>
          </a:p>
          <a:p>
            <a:pPr marL="0" lvl="0" indent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95"/>
              <a:buNone/>
            </a:pPr>
            <a:r>
              <a:rPr lang="en-US" sz="2400" dirty="0">
                <a:sym typeface="Calibri"/>
              </a:rPr>
              <a:t> </a:t>
            </a:r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10"/>
              <a:buNone/>
            </a:pPr>
            <a:endParaRPr lang="en-US" sz="910" dirty="0"/>
          </a:p>
        </p:txBody>
      </p:sp>
      <p:pic>
        <p:nvPicPr>
          <p:cNvPr id="5" name="Google Shape;142;p9">
            <a:extLst>
              <a:ext uri="{FF2B5EF4-FFF2-40B4-BE49-F238E27FC236}">
                <a16:creationId xmlns:a16="http://schemas.microsoft.com/office/drawing/2014/main" id="{C77A9AF0-C90D-6548-9D9D-429F878C8B3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68482" y="2250289"/>
            <a:ext cx="6882176" cy="41843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6234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2177</TotalTime>
  <Words>446</Words>
  <Application>Microsoft Macintosh PowerPoint</Application>
  <PresentationFormat>Widescreen</PresentationFormat>
  <Paragraphs>52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Civil Discourse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Women’s History Month</dc:title>
  <dc:creator>Khalia Abner</dc:creator>
  <cp:lastModifiedBy>Microsoft Office User</cp:lastModifiedBy>
  <cp:revision>36</cp:revision>
  <dcterms:created xsi:type="dcterms:W3CDTF">2020-02-27T21:51:35Z</dcterms:created>
  <dcterms:modified xsi:type="dcterms:W3CDTF">2020-06-23T20:55:11Z</dcterms:modified>
</cp:coreProperties>
</file>