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9144000" cy="6858000" type="screen4x3"/>
  <p:notesSz cx="6858000" cy="9144000"/>
  <p:embeddedFontLst>
    <p:embeddedFont>
      <p:font typeface="Calibri" panose="020F05020202040302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62"/>
  </p:normalViewPr>
  <p:slideViewPr>
    <p:cSldViewPr snapToGrid="0">
      <p:cViewPr varScale="1">
        <p:scale>
          <a:sx n="109" d="100"/>
          <a:sy n="109" d="100"/>
        </p:scale>
        <p:origin x="520" y="1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5081e7e697_0_6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5081e7e697_0_6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g5081e7e697_0_63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5081e7e697_0_1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5081e7e697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4" name="Google Shape;154;g5081e7e697_0_18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54e6801445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54e680144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g54e6801445_0_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5081e7e697_0_2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5081e7e697_0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 name="Google Shape;170;g5081e7e697_0_26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5081e7e697_0_27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5081e7e697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g5081e7e697_0_275: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081e7e697_0_2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5081e7e697_0_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g5081e7e697_0_26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5081e7e697_0_3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5081e7e697_0_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0" name="Google Shape;190;g5081e7e697_0_35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5081e7e697_0_3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5081e7e697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7" name="Google Shape;197;g5081e7e697_0_365: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5081e7e697_0_3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5081e7e697_0_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g5081e7e697_0_35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5081e7e697_0_3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5081e7e697_0_3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g5081e7e697_0_39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5068b81cf1_0_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5068b81cf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g5068b81cf1_0_1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54e6801445_0_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54e680144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g54e6801445_0_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54e6801445_0_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54e6801445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g54e6801445_0_1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54e6801445_1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54e680144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g54e6801445_1_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54e6801445_1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54e6801445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9" name="Google Shape;239;g54e6801445_1_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5068b81cf1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5068b81c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second version: hurl an insult instead of a spear. </a:t>
            </a:r>
            <a:r>
              <a:rPr lang="en-US" b="1"/>
              <a:t>sticks and stones...may break my bones, but names will never [hurt me] break my bones. </a:t>
            </a:r>
            <a:endParaRPr b="1"/>
          </a:p>
          <a:p>
            <a:pPr marL="0" lvl="0" indent="0" algn="l" rtl="0">
              <a:spcBef>
                <a:spcPts val="0"/>
              </a:spcBef>
              <a:spcAft>
                <a:spcPts val="0"/>
              </a:spcAft>
              <a:buNone/>
            </a:pPr>
            <a:endParaRPr b="1"/>
          </a:p>
          <a:p>
            <a:pPr marL="0" lvl="0" indent="0" algn="l" rtl="0">
              <a:spcBef>
                <a:spcPts val="0"/>
              </a:spcBef>
              <a:spcAft>
                <a:spcPts val="0"/>
              </a:spcAft>
              <a:buNone/>
            </a:pPr>
            <a:r>
              <a:rPr lang="en-US"/>
              <a:t>We settle our disputes with words, not violence. This is a cornerstone of civilization. </a:t>
            </a:r>
            <a:endParaRPr/>
          </a:p>
        </p:txBody>
      </p:sp>
      <p:sp>
        <p:nvSpPr>
          <p:cNvPr id="247" name="Google Shape;247;g5068b81cf1_0_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5081e7e697_0_4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5081e7e697_0_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“Why it’s a bad idea to tell students words are violence.” The Atlantic, July 18, 2017</a:t>
            </a:r>
            <a:endParaRPr/>
          </a:p>
        </p:txBody>
      </p:sp>
      <p:sp>
        <p:nvSpPr>
          <p:cNvPr id="255" name="Google Shape;255;g5081e7e697_0_40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5081e7e697_0_6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5081e7e697_0_6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fighting words and duels. </a:t>
            </a:r>
            <a:endParaRPr/>
          </a:p>
        </p:txBody>
      </p:sp>
      <p:sp>
        <p:nvSpPr>
          <p:cNvPr id="262" name="Google Shape;262;g5081e7e697_0_64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5081e7e697_0_4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5081e7e697_0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Megan mcardle: attention student protesters: use your words. Bloomberg. </a:t>
            </a:r>
            <a:endParaRPr/>
          </a:p>
        </p:txBody>
      </p:sp>
      <p:sp>
        <p:nvSpPr>
          <p:cNvPr id="269" name="Google Shape;269;g5081e7e697_0_478: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5081e7e697_0_6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5081e7e697_0_6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g5081e7e697_0_65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5068b81cf1_0_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5068b81cf1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2" name="Google Shape;282;g5068b81cf1_0_2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5081e7e697_0_6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5081e7e697_0_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9" name="Google Shape;99;g5081e7e697_0_63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5081e7e697_0_3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5081e7e697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g5081e7e697_0_37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5081e7e697_0_1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5081e7e697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6" name="Google Shape;296;g5081e7e697_0_17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5081e7e697_0_56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5081e7e697_0_5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3" name="Google Shape;303;g5081e7e697_0_56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5081e7e697_0_5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5081e7e697_0_5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0" name="Google Shape;310;g5081e7e697_0_568: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5081e7e697_0_5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5081e7e697_0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6" name="Google Shape;316;g5081e7e697_0_59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5081e7e697_0_6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5081e7e697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2" name="Google Shape;322;g5081e7e697_0_601: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5081e7e697_0_60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5081e7e697_0_6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0" name="Google Shape;330;g5081e7e697_0_608: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5081e7e697_0_6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5081e7e697_0_6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7" name="Google Shape;337;g5081e7e697_0_61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5081e7e697_0_5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5081e7e697_0_5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5" name="Google Shape;345;g5081e7e697_0_55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5081e7e697_0_3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5081e7e697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1" name="Google Shape;351;g5081e7e697_0_371: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5081e7e697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5081e7e69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This is the process of reason that drove the Enlightenment, from which came the founding of America. </a:t>
            </a:r>
            <a:endParaRPr/>
          </a:p>
        </p:txBody>
      </p:sp>
      <p:sp>
        <p:nvSpPr>
          <p:cNvPr id="105" name="Google Shape;105;g5081e7e697_0_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5081e7e697_0_57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5081e7e697_0_5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PowerPoint slide decks, standards and learning objectives, videos, activities, DBQs, reading resources, critical thinking, discussion, and assessment questions. </a:t>
            </a:r>
            <a:endParaRPr/>
          </a:p>
        </p:txBody>
      </p:sp>
      <p:sp>
        <p:nvSpPr>
          <p:cNvPr id="358" name="Google Shape;358;g5081e7e697_0_57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5081e7e697_0_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5081e7e697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g5081e7e697_0_91: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5081e7e69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5081e7e69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 name="Google Shape;119;g5081e7e697_0_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5081e7e697_0_6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5081e7e697_0_6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Proverbs</a:t>
            </a:r>
            <a:endParaRPr/>
          </a:p>
        </p:txBody>
      </p:sp>
      <p:sp>
        <p:nvSpPr>
          <p:cNvPr id="126" name="Google Shape;126;g5081e7e697_0_62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5081e7e697_0_1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5081e7e697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Proverbs 18:17</a:t>
            </a:r>
            <a:endParaRPr/>
          </a:p>
        </p:txBody>
      </p:sp>
      <p:sp>
        <p:nvSpPr>
          <p:cNvPr id="133" name="Google Shape;133;g5081e7e697_0_16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081e7e697_0_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5081e7e697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 name="Google Shape;140;g5081e7e697_0_85: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9" name="Google Shape;19;p2"/>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 name="Google Shape;26;p3"/>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27" name="Google Shape;27;p3"/>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9" name="Google Shape;39;p5"/>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355600" algn="l">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40" name="Google Shape;40;p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45" name="Google Shape;45;p6"/>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2" name="Google Shape;52;p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7" name="Google Shape;57;p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64" name="Google Shape;64;p9"/>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1" name="Google Shape;71;p1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7" name="Google Shape;77;p1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Sidebar.jpg"/>
          <p:cNvPicPr preferRelativeResize="0"/>
          <p:nvPr/>
        </p:nvPicPr>
        <p:blipFill rotWithShape="1">
          <a:blip r:embed="rId11">
            <a:alphaModFix/>
          </a:blip>
          <a:srcRect/>
          <a:stretch/>
        </p:blipFill>
        <p:spPr>
          <a:xfrm>
            <a:off x="0" y="-49164"/>
            <a:ext cx="550693" cy="69317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p14:dur="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33090" y="64716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a:solidFill>
                  <a:srgbClr val="8C004C"/>
                </a:solidFill>
                <a:latin typeface="Arial"/>
                <a:ea typeface="Arial"/>
                <a:cs typeface="Arial"/>
                <a:sym typeface="Arial"/>
              </a:rPr>
              <a:t>3 Reasons Free Speech is Important</a:t>
            </a:r>
            <a:endParaRPr sz="4000" b="1" i="0" u="none" strike="noStrike" cap="none">
              <a:solidFill>
                <a:srgbClr val="8C004C"/>
              </a:solidFill>
              <a:latin typeface="Arial"/>
              <a:ea typeface="Arial"/>
              <a:cs typeface="Arial"/>
              <a:sym typeface="Arial"/>
            </a:endParaRPr>
          </a:p>
        </p:txBody>
      </p:sp>
      <p:pic>
        <p:nvPicPr>
          <p:cNvPr id="86" name="Google Shape;86;p12"/>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87" name="Google Shape;87;p12" descr="Sidebar.jpg"/>
          <p:cNvPicPr preferRelativeResize="0"/>
          <p:nvPr/>
        </p:nvPicPr>
        <p:blipFill rotWithShape="1">
          <a:blip r:embed="rId4">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5">
            <a:alphaModFix/>
          </a:blip>
          <a:srcRect/>
          <a:stretch/>
        </p:blipFill>
        <p:spPr>
          <a:xfrm>
            <a:off x="4051300" y="2170060"/>
            <a:ext cx="1028700" cy="7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0" name="Google Shape;150;p21"/>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1100"/>
              <a:buFont typeface="Arial"/>
              <a:buNone/>
            </a:pPr>
            <a:r>
              <a:rPr lang="en-US" sz="3000"/>
              <a:t>You must understand the other side’s arguments, in their strongest form, before you know what is right or wrong. </a:t>
            </a:r>
            <a:endParaRPr sz="3000">
              <a:solidFill>
                <a:srgbClr val="001320"/>
              </a:solidFill>
              <a:highlight>
                <a:srgbClr val="FFFFFF"/>
              </a:highlight>
            </a:endParaRPr>
          </a:p>
          <a:p>
            <a:pPr marL="0" lvl="0" indent="0" algn="l" rtl="0">
              <a:spcBef>
                <a:spcPts val="640"/>
              </a:spcBef>
              <a:spcAft>
                <a:spcPts val="0"/>
              </a:spcAft>
              <a:buClr>
                <a:schemeClr val="dk1"/>
              </a:buClr>
              <a:buSzPts val="1100"/>
              <a:buFont typeface="Arial"/>
              <a:buNone/>
            </a:pPr>
            <a:endParaRPr sz="3000">
              <a:solidFill>
                <a:srgbClr val="001320"/>
              </a:solidFill>
              <a:highlight>
                <a:srgbClr val="FFFFFF"/>
              </a:highlight>
            </a:endParaRPr>
          </a:p>
          <a:p>
            <a:pPr marL="0" lvl="0" indent="0" algn="l" rtl="0">
              <a:spcBef>
                <a:spcPts val="640"/>
              </a:spcBef>
              <a:spcAft>
                <a:spcPts val="0"/>
              </a:spcAft>
              <a:buClr>
                <a:schemeClr val="dk1"/>
              </a:buClr>
              <a:buSzPts val="1100"/>
              <a:buFont typeface="Arial"/>
              <a:buNone/>
            </a:pPr>
            <a:r>
              <a:rPr lang="en-US" sz="3000">
                <a:solidFill>
                  <a:srgbClr val="001320"/>
                </a:solidFill>
                <a:highlight>
                  <a:srgbClr val="FFFFFF"/>
                </a:highlight>
              </a:rPr>
              <a:t>This is why it is useful to hear even from people you disagree with. </a:t>
            </a:r>
            <a:endParaRPr sz="3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US">
                <a:solidFill>
                  <a:srgbClr val="000000"/>
                </a:solidFill>
              </a:rPr>
              <a:t>John Stuart Mill “On Liberty”</a:t>
            </a:r>
            <a:endParaRPr>
              <a:solidFill>
                <a:srgbClr val="000000"/>
              </a:solidFill>
            </a:endParaRPr>
          </a:p>
          <a:p>
            <a:pPr marL="0" lvl="0" indent="0" algn="ctr" rtl="0">
              <a:spcBef>
                <a:spcPts val="0"/>
              </a:spcBef>
              <a:spcAft>
                <a:spcPts val="0"/>
              </a:spcAft>
              <a:buNone/>
            </a:pPr>
            <a:endParaRPr/>
          </a:p>
        </p:txBody>
      </p:sp>
      <p:sp>
        <p:nvSpPr>
          <p:cNvPr id="157" name="Google Shape;157;p22"/>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3200"/>
              <a:buFont typeface="Arial"/>
              <a:buNone/>
            </a:pPr>
            <a:r>
              <a:rPr lang="en-US" sz="3000">
                <a:solidFill>
                  <a:srgbClr val="181818"/>
                </a:solidFill>
              </a:rPr>
              <a:t>“He who knows only his own side of the case knows little of that.” </a:t>
            </a:r>
            <a:endParaRPr sz="3000">
              <a:solidFill>
                <a:srgbClr val="181818"/>
              </a:solidFill>
            </a:endParaRPr>
          </a:p>
          <a:p>
            <a:pPr marL="0" lvl="0" indent="0" algn="l" rtl="0">
              <a:spcBef>
                <a:spcPts val="640"/>
              </a:spcBef>
              <a:spcAft>
                <a:spcPts val="0"/>
              </a:spcAft>
              <a:buClr>
                <a:schemeClr val="dk1"/>
              </a:buClr>
              <a:buSzPts val="3200"/>
              <a:buFont typeface="Arial"/>
              <a:buNone/>
            </a:pPr>
            <a:endParaRPr/>
          </a:p>
          <a:p>
            <a:pPr marL="0" lvl="0" indent="0" algn="l" rtl="0">
              <a:spcBef>
                <a:spcPts val="640"/>
              </a:spcBef>
              <a:spcAft>
                <a:spcPts val="0"/>
              </a:spcAft>
              <a:buNone/>
            </a:pPr>
            <a:endParaRPr/>
          </a:p>
        </p:txBody>
      </p:sp>
      <p:pic>
        <p:nvPicPr>
          <p:cNvPr id="158" name="Google Shape;158;p22"/>
          <p:cNvPicPr preferRelativeResize="0"/>
          <p:nvPr/>
        </p:nvPicPr>
        <p:blipFill rotWithShape="1">
          <a:blip r:embed="rId3">
            <a:alphaModFix/>
          </a:blip>
          <a:srcRect/>
          <a:stretch/>
        </p:blipFill>
        <p:spPr>
          <a:xfrm>
            <a:off x="3314500" y="2804000"/>
            <a:ext cx="2346850" cy="2730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3"/>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US">
                <a:solidFill>
                  <a:srgbClr val="000000"/>
                </a:solidFill>
              </a:rPr>
              <a:t>John Stuart Mill “On Liberty”</a:t>
            </a:r>
            <a:endParaRPr>
              <a:solidFill>
                <a:srgbClr val="000000"/>
              </a:solidFill>
            </a:endParaRPr>
          </a:p>
          <a:p>
            <a:pPr marL="0" lvl="0" indent="0" algn="ctr" rtl="0">
              <a:spcBef>
                <a:spcPts val="0"/>
              </a:spcBef>
              <a:spcAft>
                <a:spcPts val="0"/>
              </a:spcAft>
              <a:buNone/>
            </a:pPr>
            <a:endParaRPr/>
          </a:p>
        </p:txBody>
      </p:sp>
      <p:sp>
        <p:nvSpPr>
          <p:cNvPr id="165" name="Google Shape;165;p23"/>
          <p:cNvSpPr txBox="1">
            <a:spLocks noGrp="1"/>
          </p:cNvSpPr>
          <p:nvPr>
            <p:ph type="body" idx="1"/>
          </p:nvPr>
        </p:nvSpPr>
        <p:spPr>
          <a:xfrm>
            <a:off x="1097934" y="994025"/>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3200"/>
              <a:buFont typeface="Arial"/>
              <a:buNone/>
            </a:pPr>
            <a:r>
              <a:rPr lang="en-US" sz="3000">
                <a:solidFill>
                  <a:srgbClr val="181818"/>
                </a:solidFill>
              </a:rPr>
              <a:t>“</a:t>
            </a:r>
            <a:r>
              <a:rPr lang="en-US" sz="3000">
                <a:solidFill>
                  <a:srgbClr val="181818"/>
                </a:solidFill>
                <a:highlight>
                  <a:srgbClr val="FFFFFF"/>
                </a:highlight>
              </a:rPr>
              <a:t>His reasons may be good, and no one may have been able to refute them. But if he is equally unable to refute the reasons on the opposite side, if he does not so much as know what they are, he has no ground for preferring either opinion...</a:t>
            </a:r>
            <a:r>
              <a:rPr lang="en-US" sz="3000">
                <a:solidFill>
                  <a:srgbClr val="181818"/>
                </a:solidFill>
              </a:rPr>
              <a:t>.” </a:t>
            </a:r>
            <a:endParaRPr sz="3000">
              <a:solidFill>
                <a:srgbClr val="181818"/>
              </a:solidFill>
            </a:endParaRPr>
          </a:p>
          <a:p>
            <a:pPr marL="0" lvl="0" indent="0" algn="l" rtl="0">
              <a:spcBef>
                <a:spcPts val="640"/>
              </a:spcBef>
              <a:spcAft>
                <a:spcPts val="0"/>
              </a:spcAft>
              <a:buClr>
                <a:schemeClr val="dk1"/>
              </a:buClr>
              <a:buSzPts val="3200"/>
              <a:buFont typeface="Arial"/>
              <a:buNone/>
            </a:pPr>
            <a:endParaRPr/>
          </a:p>
          <a:p>
            <a:pPr marL="0" lvl="0" indent="0" algn="l" rtl="0">
              <a:spcBef>
                <a:spcPts val="640"/>
              </a:spcBef>
              <a:spcAft>
                <a:spcPts val="0"/>
              </a:spcAft>
              <a:buNone/>
            </a:pPr>
            <a:endParaRPr/>
          </a:p>
        </p:txBody>
      </p:sp>
      <p:pic>
        <p:nvPicPr>
          <p:cNvPr id="166" name="Google Shape;166;p23"/>
          <p:cNvPicPr preferRelativeResize="0"/>
          <p:nvPr/>
        </p:nvPicPr>
        <p:blipFill rotWithShape="1">
          <a:blip r:embed="rId3">
            <a:alphaModFix/>
          </a:blip>
          <a:srcRect/>
          <a:stretch/>
        </p:blipFill>
        <p:spPr>
          <a:xfrm>
            <a:off x="3332600" y="3971125"/>
            <a:ext cx="2346850" cy="2730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body" idx="1"/>
          </p:nvPr>
        </p:nvSpPr>
        <p:spPr>
          <a:xfrm>
            <a:off x="1016925" y="250200"/>
            <a:ext cx="7840800" cy="452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US" sz="3000">
                <a:solidFill>
                  <a:srgbClr val="000000"/>
                </a:solidFill>
              </a:rPr>
              <a:t>Liberal Science contrasts with the Fundamentalist system that preceded it—in which kings, priests, and others with power decide what is true, and then enforce their orthodoxy using force (including violence.)</a:t>
            </a:r>
            <a:endParaRPr>
              <a:solidFill>
                <a:srgbClr val="000000"/>
              </a:solidFill>
            </a:endParaRPr>
          </a:p>
          <a:p>
            <a:pPr marL="0" lvl="0" indent="0" algn="l" rtl="0">
              <a:spcBef>
                <a:spcPts val="640"/>
              </a:spcBef>
              <a:spcAft>
                <a:spcPts val="0"/>
              </a:spcAft>
              <a:buNone/>
            </a:pPr>
            <a:endParaRPr/>
          </a:p>
        </p:txBody>
      </p:sp>
      <p:pic>
        <p:nvPicPr>
          <p:cNvPr id="173" name="Google Shape;173;p24"/>
          <p:cNvPicPr preferRelativeResize="0"/>
          <p:nvPr/>
        </p:nvPicPr>
        <p:blipFill rotWithShape="1">
          <a:blip r:embed="rId3">
            <a:alphaModFix/>
          </a:blip>
          <a:srcRect/>
          <a:stretch/>
        </p:blipFill>
        <p:spPr>
          <a:xfrm>
            <a:off x="3168352" y="3031775"/>
            <a:ext cx="2951625" cy="3585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5"/>
          <p:cNvSpPr txBox="1">
            <a:spLocks noGrp="1"/>
          </p:cNvSpPr>
          <p:nvPr>
            <p:ph type="body" idx="1"/>
          </p:nvPr>
        </p:nvSpPr>
        <p:spPr>
          <a:xfrm>
            <a:off x="1097925" y="1609200"/>
            <a:ext cx="7588800" cy="2737800"/>
          </a:xfrm>
          <a:prstGeom prst="rect">
            <a:avLst/>
          </a:prstGeom>
        </p:spPr>
        <p:txBody>
          <a:bodyPr spcFirstLastPara="1" wrap="square" lIns="91425" tIns="91425" rIns="91425" bIns="91425" anchor="t" anchorCtr="0">
            <a:noAutofit/>
          </a:bodyPr>
          <a:lstStyle/>
          <a:p>
            <a:pPr marL="203200" lvl="0" indent="0" algn="l" rtl="0">
              <a:spcBef>
                <a:spcPts val="0"/>
              </a:spcBef>
              <a:spcAft>
                <a:spcPts val="0"/>
              </a:spcAft>
              <a:buClr>
                <a:schemeClr val="dk1"/>
              </a:buClr>
              <a:buSzPts val="3200"/>
              <a:buFont typeface="Arial"/>
              <a:buNone/>
            </a:pPr>
            <a:r>
              <a:rPr lang="en-US"/>
              <a:t>“Orthodoxy” means a list of required beliefs.</a:t>
            </a:r>
            <a:endParaRPr/>
          </a:p>
          <a:p>
            <a:pPr marL="203200" lvl="0" indent="0" algn="l" rtl="0">
              <a:spcBef>
                <a:spcPts val="0"/>
              </a:spcBef>
              <a:spcAft>
                <a:spcPts val="0"/>
              </a:spcAft>
              <a:buClr>
                <a:schemeClr val="dk1"/>
              </a:buClr>
              <a:buSzPts val="3200"/>
              <a:buFont typeface="Arial"/>
              <a:buNone/>
            </a:pPr>
            <a:endParaRPr/>
          </a:p>
          <a:p>
            <a:pPr marL="203200" lvl="0" indent="0" algn="l" rtl="0">
              <a:spcBef>
                <a:spcPts val="0"/>
              </a:spcBef>
              <a:spcAft>
                <a:spcPts val="0"/>
              </a:spcAft>
              <a:buClr>
                <a:schemeClr val="dk1"/>
              </a:buClr>
              <a:buSzPts val="3200"/>
              <a:buFont typeface="Arial"/>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6"/>
          <p:cNvSpPr txBox="1"/>
          <p:nvPr/>
        </p:nvSpPr>
        <p:spPr>
          <a:xfrm>
            <a:off x="1005609" y="886700"/>
            <a:ext cx="7588800" cy="452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2400">
              <a:solidFill>
                <a:srgbClr val="000000"/>
              </a:solidFill>
              <a:latin typeface="Calibri"/>
              <a:ea typeface="Calibri"/>
              <a:cs typeface="Calibri"/>
              <a:sym typeface="Calibri"/>
            </a:endParaRPr>
          </a:p>
          <a:p>
            <a:pPr marL="457200" lvl="0" indent="0" algn="l" rtl="0">
              <a:lnSpc>
                <a:spcPct val="115000"/>
              </a:lnSpc>
              <a:spcBef>
                <a:spcPts val="0"/>
              </a:spcBef>
              <a:spcAft>
                <a:spcPts val="0"/>
              </a:spcAft>
              <a:buNone/>
            </a:pPr>
            <a:r>
              <a:rPr lang="en-US" sz="3000">
                <a:solidFill>
                  <a:srgbClr val="000000"/>
                </a:solidFill>
                <a:latin typeface="Calibri"/>
                <a:ea typeface="Calibri"/>
                <a:cs typeface="Calibri"/>
                <a:sym typeface="Calibri"/>
              </a:rPr>
              <a:t>In other words, Liberal Science means that: </a:t>
            </a:r>
            <a:endParaRPr sz="3000">
              <a:solidFill>
                <a:srgbClr val="000000"/>
              </a:solidFill>
              <a:latin typeface="Calibri"/>
              <a:ea typeface="Calibri"/>
              <a:cs typeface="Calibri"/>
              <a:sym typeface="Calibri"/>
            </a:endParaRPr>
          </a:p>
          <a:p>
            <a:pPr marL="457200" lvl="0" indent="457200" algn="l" rtl="0">
              <a:lnSpc>
                <a:spcPct val="115000"/>
              </a:lnSpc>
              <a:spcBef>
                <a:spcPts val="0"/>
              </a:spcBef>
              <a:spcAft>
                <a:spcPts val="0"/>
              </a:spcAft>
              <a:buNone/>
            </a:pPr>
            <a:r>
              <a:rPr lang="en-US" sz="3000" i="1">
                <a:solidFill>
                  <a:srgbClr val="000000"/>
                </a:solidFill>
                <a:latin typeface="Calibri"/>
                <a:ea typeface="Calibri"/>
                <a:cs typeface="Calibri"/>
                <a:sym typeface="Calibri"/>
              </a:rPr>
              <a:t>Might does not make Right. </a:t>
            </a:r>
            <a:endParaRPr sz="3000" i="1">
              <a:solidFill>
                <a:srgbClr val="000000"/>
              </a:solidFill>
              <a:latin typeface="Calibri"/>
              <a:ea typeface="Calibri"/>
              <a:cs typeface="Calibri"/>
              <a:sym typeface="Calibri"/>
            </a:endParaRPr>
          </a:p>
          <a:p>
            <a:pPr marL="457200" lvl="0" indent="457200" algn="l" rtl="0">
              <a:lnSpc>
                <a:spcPct val="115000"/>
              </a:lnSpc>
              <a:spcBef>
                <a:spcPts val="0"/>
              </a:spcBef>
              <a:spcAft>
                <a:spcPts val="0"/>
              </a:spcAft>
              <a:buNone/>
            </a:pPr>
            <a:endParaRPr sz="2400" i="1">
              <a:solidFill>
                <a:srgbClr val="000000"/>
              </a:solidFill>
              <a:latin typeface="Calibri"/>
              <a:ea typeface="Calibri"/>
              <a:cs typeface="Calibri"/>
              <a:sym typeface="Calibri"/>
            </a:endParaRPr>
          </a:p>
        </p:txBody>
      </p:sp>
      <p:pic>
        <p:nvPicPr>
          <p:cNvPr id="186" name="Google Shape;186;p26" descr="Screen Shot 2017-09-14 at 12.10.09 PM.png"/>
          <p:cNvPicPr preferRelativeResize="0"/>
          <p:nvPr/>
        </p:nvPicPr>
        <p:blipFill rotWithShape="1">
          <a:blip r:embed="rId3">
            <a:alphaModFix/>
          </a:blip>
          <a:srcRect/>
          <a:stretch/>
        </p:blipFill>
        <p:spPr>
          <a:xfrm>
            <a:off x="2341632" y="2632750"/>
            <a:ext cx="5277823" cy="379897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7"/>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3" name="Google Shape;193;p27"/>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342900" lvl="0" indent="-139700" algn="l" rtl="0">
              <a:spcBef>
                <a:spcPts val="0"/>
              </a:spcBef>
              <a:spcAft>
                <a:spcPts val="0"/>
              </a:spcAft>
              <a:buNone/>
            </a:pPr>
            <a:r>
              <a:rPr lang="en-US"/>
              <a:t>Truth unfolds according to evidence, not majority. We don’t vote on truth. </a:t>
            </a:r>
            <a:endParaRPr/>
          </a:p>
          <a:p>
            <a:pPr marL="342900" lvl="0" indent="-139700" algn="l" rtl="0">
              <a:spcBef>
                <a:spcPts val="0"/>
              </a:spcBef>
              <a:spcAft>
                <a:spcPts val="0"/>
              </a:spcAft>
              <a:buNone/>
            </a:pPr>
            <a:endParaRPr/>
          </a:p>
          <a:p>
            <a:pPr marL="342900" lvl="0" indent="-139700" algn="l" rtl="0">
              <a:spcBef>
                <a:spcPts val="0"/>
              </a:spcBef>
              <a:spcAft>
                <a:spcPts val="0"/>
              </a:spcAft>
              <a:buClr>
                <a:schemeClr val="dk1"/>
              </a:buClr>
              <a:buSzPts val="3200"/>
              <a:buFont typeface="Arial"/>
              <a:buNone/>
            </a:pPr>
            <a:r>
              <a:rPr lang="en-US"/>
              <a:t>99.9% of astronomers and theologians once agreed that the sun revolved around the earth. </a:t>
            </a:r>
            <a:endParaRPr/>
          </a:p>
          <a:p>
            <a:pPr marL="0" lvl="0" indent="0" algn="l" rtl="0">
              <a:spcBef>
                <a:spcPts val="64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8"/>
          <p:cNvSpPr txBox="1">
            <a:spLocks noGrp="1"/>
          </p:cNvSpPr>
          <p:nvPr>
            <p:ph type="body" idx="1"/>
          </p:nvPr>
        </p:nvSpPr>
        <p:spPr>
          <a:xfrm>
            <a:off x="1088884" y="706575"/>
            <a:ext cx="7588800" cy="4526100"/>
          </a:xfrm>
          <a:prstGeom prst="rect">
            <a:avLst/>
          </a:prstGeom>
        </p:spPr>
        <p:txBody>
          <a:bodyPr spcFirstLastPara="1" wrap="square" lIns="91425" tIns="91425" rIns="91425" bIns="91425" anchor="t" anchorCtr="0">
            <a:noAutofit/>
          </a:bodyPr>
          <a:lstStyle/>
          <a:p>
            <a:pPr marL="203200" lvl="0" indent="0" algn="l" rtl="0">
              <a:spcBef>
                <a:spcPts val="0"/>
              </a:spcBef>
              <a:spcAft>
                <a:spcPts val="0"/>
              </a:spcAft>
              <a:buNone/>
            </a:pPr>
            <a:r>
              <a:rPr lang="en-US"/>
              <a:t>But then, of course, Galileo came along with evidence that proved without a doubt that they were all wrong. </a:t>
            </a:r>
            <a:endParaRPr/>
          </a:p>
          <a:p>
            <a:pPr marL="203200" lvl="0" indent="0" algn="l" rtl="0">
              <a:spcBef>
                <a:spcPts val="0"/>
              </a:spcBef>
              <a:spcAft>
                <a:spcPts val="0"/>
              </a:spcAft>
              <a:buNone/>
            </a:pPr>
            <a:endParaRPr/>
          </a:p>
          <a:p>
            <a:pPr marL="203200" lvl="0" indent="0" algn="l" rtl="0">
              <a:spcBef>
                <a:spcPts val="0"/>
              </a:spcBef>
              <a:spcAft>
                <a:spcPts val="0"/>
              </a:spcAft>
              <a:buClr>
                <a:schemeClr val="dk1"/>
              </a:buClr>
              <a:buSzPts val="1100"/>
              <a:buFont typeface="Arial"/>
              <a:buNone/>
            </a:pPr>
            <a:endParaRPr/>
          </a:p>
        </p:txBody>
      </p:sp>
      <p:pic>
        <p:nvPicPr>
          <p:cNvPr id="200" name="Google Shape;200;p28" descr="Screen Shot 2017-09-14 at 12.12.31 PM.png"/>
          <p:cNvPicPr preferRelativeResize="0"/>
          <p:nvPr/>
        </p:nvPicPr>
        <p:blipFill rotWithShape="1">
          <a:blip r:embed="rId3">
            <a:alphaModFix/>
          </a:blip>
          <a:srcRect/>
          <a:stretch/>
        </p:blipFill>
        <p:spPr>
          <a:xfrm>
            <a:off x="1634042" y="2415471"/>
            <a:ext cx="5750965" cy="36293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9"/>
          <p:cNvSpPr txBox="1">
            <a:spLocks noGrp="1"/>
          </p:cNvSpPr>
          <p:nvPr>
            <p:ph type="body" idx="1"/>
          </p:nvPr>
        </p:nvSpPr>
        <p:spPr>
          <a:xfrm>
            <a:off x="1106934" y="116595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Strong ideas will survive attempts at disproving them. </a:t>
            </a:r>
            <a:endParaRPr/>
          </a:p>
          <a:p>
            <a:pPr marL="0" lvl="0" indent="0" algn="l" rtl="0">
              <a:spcBef>
                <a:spcPts val="640"/>
              </a:spcBef>
              <a:spcAft>
                <a:spcPts val="0"/>
              </a:spcAft>
              <a:buNone/>
            </a:pPr>
            <a:endParaRPr/>
          </a:p>
          <a:p>
            <a:pPr marL="342900" lvl="0" indent="63500" algn="l" rtl="0">
              <a:spcBef>
                <a:spcPts val="640"/>
              </a:spcBef>
              <a:spcAft>
                <a:spcPts val="0"/>
              </a:spcAft>
              <a:buClr>
                <a:schemeClr val="dk1"/>
              </a:buClr>
              <a:buSzPts val="3200"/>
              <a:buFont typeface="Arial"/>
              <a:buNone/>
            </a:pPr>
            <a:r>
              <a:rPr lang="en-US"/>
              <a:t>Intellectual advancement has traditionally progressed through disagreement and dissent,  as competing views ensure that ideas survive because they are </a:t>
            </a:r>
            <a:r>
              <a:rPr lang="en-US" u="sng"/>
              <a:t>correct</a:t>
            </a:r>
            <a:r>
              <a:rPr lang="en-US"/>
              <a:t>, not because they are popular. </a:t>
            </a:r>
            <a:endParaRPr/>
          </a:p>
          <a:p>
            <a:pPr marL="0" lvl="0" indent="0" algn="l" rtl="0">
              <a:spcBef>
                <a:spcPts val="640"/>
              </a:spcBef>
              <a:spcAft>
                <a:spcPts val="0"/>
              </a:spcAft>
              <a:buNone/>
            </a:pPr>
            <a:endParaRPr/>
          </a:p>
          <a:p>
            <a:pPr marL="0" lvl="0" indent="0" algn="l" rtl="0">
              <a:spcBef>
                <a:spcPts val="640"/>
              </a:spcBef>
              <a:spcAft>
                <a:spcPts val="0"/>
              </a:spcAft>
              <a:buNone/>
            </a:pPr>
            <a:endParaRPr/>
          </a:p>
          <a:p>
            <a:pPr marL="0" lvl="0" indent="0" algn="l" rtl="0">
              <a:spcBef>
                <a:spcPts val="64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0"/>
          <p:cNvSpPr txBox="1">
            <a:spLocks noGrp="1"/>
          </p:cNvSpPr>
          <p:nvPr>
            <p:ph type="title"/>
          </p:nvPr>
        </p:nvSpPr>
        <p:spPr>
          <a:xfrm>
            <a:off x="702225" y="616625"/>
            <a:ext cx="79845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US">
                <a:solidFill>
                  <a:srgbClr val="000000"/>
                </a:solidFill>
              </a:rPr>
              <a:t>2 Crucial Attitudes that accompany Liberal Science</a:t>
            </a:r>
            <a:endParaRPr>
              <a:solidFill>
                <a:srgbClr val="000000"/>
              </a:solidFill>
            </a:endParaRPr>
          </a:p>
          <a:p>
            <a:pPr marL="0" lvl="0" indent="0" algn="ctr" rtl="0">
              <a:spcBef>
                <a:spcPts val="0"/>
              </a:spcBef>
              <a:spcAft>
                <a:spcPts val="0"/>
              </a:spcAft>
              <a:buNone/>
            </a:pPr>
            <a:endParaRPr/>
          </a:p>
        </p:txBody>
      </p:sp>
      <p:sp>
        <p:nvSpPr>
          <p:cNvPr id="213" name="Google Shape;213;p30"/>
          <p:cNvSpPr txBox="1">
            <a:spLocks noGrp="1"/>
          </p:cNvSpPr>
          <p:nvPr>
            <p:ph type="body" idx="1"/>
          </p:nvPr>
        </p:nvSpPr>
        <p:spPr>
          <a:xfrm>
            <a:off x="1097934" y="2032200"/>
            <a:ext cx="7588800" cy="4526100"/>
          </a:xfrm>
          <a:prstGeom prst="rect">
            <a:avLst/>
          </a:prstGeom>
        </p:spPr>
        <p:txBody>
          <a:bodyPr spcFirstLastPara="1" wrap="square" lIns="91425" tIns="91425" rIns="91425" bIns="91425" anchor="t" anchorCtr="0">
            <a:noAutofit/>
          </a:bodyPr>
          <a:lstStyle/>
          <a:p>
            <a:pPr marL="342900" lvl="0" indent="-139700" algn="l" rtl="0">
              <a:spcBef>
                <a:spcPts val="0"/>
              </a:spcBef>
              <a:spcAft>
                <a:spcPts val="0"/>
              </a:spcAft>
              <a:buClr>
                <a:schemeClr val="dk1"/>
              </a:buClr>
              <a:buSzPts val="3200"/>
              <a:buFont typeface="Arial"/>
              <a:buNone/>
            </a:pPr>
            <a:r>
              <a:rPr lang="en-US" sz="3000"/>
              <a:t>Humility (you might be wrong), and</a:t>
            </a:r>
            <a:endParaRPr/>
          </a:p>
          <a:p>
            <a:pPr marL="342900" lvl="0" indent="-139700" algn="l" rtl="0">
              <a:spcBef>
                <a:spcPts val="0"/>
              </a:spcBef>
              <a:spcAft>
                <a:spcPts val="0"/>
              </a:spcAft>
              <a:buClr>
                <a:schemeClr val="dk1"/>
              </a:buClr>
              <a:buSzPts val="3200"/>
              <a:buFont typeface="Arial"/>
              <a:buNone/>
            </a:pPr>
            <a:r>
              <a:rPr lang="en-US" sz="3000"/>
              <a:t>Tolerance (the other person might be right.)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3"/>
          <p:cNvSpPr txBox="1">
            <a:spLocks noGrp="1"/>
          </p:cNvSpPr>
          <p:nvPr>
            <p:ph type="title"/>
          </p:nvPr>
        </p:nvSpPr>
        <p:spPr>
          <a:xfrm>
            <a:off x="1097925" y="274620"/>
            <a:ext cx="7588800" cy="1611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4400"/>
              <a:buFont typeface="Calibri"/>
              <a:buNone/>
            </a:pPr>
            <a:r>
              <a:rPr lang="en-US" sz="4000" b="1">
                <a:solidFill>
                  <a:srgbClr val="8C004C"/>
                </a:solidFill>
                <a:latin typeface="Arial"/>
                <a:ea typeface="Arial"/>
                <a:cs typeface="Arial"/>
                <a:sym typeface="Arial"/>
              </a:rPr>
              <a:t>#1: Free Speech Helps Us Sort Truth From Falsehood</a:t>
            </a:r>
            <a:endParaRPr sz="4000" b="1">
              <a:solidFill>
                <a:srgbClr val="8C004C"/>
              </a:solidFill>
              <a:latin typeface="Arial"/>
              <a:ea typeface="Arial"/>
              <a:cs typeface="Arial"/>
              <a:sym typeface="Arial"/>
            </a:endParaRPr>
          </a:p>
          <a:p>
            <a:pPr marL="0" lvl="0" indent="0" algn="ctr" rtl="0">
              <a:spcBef>
                <a:spcPts val="0"/>
              </a:spcBef>
              <a:spcAft>
                <a:spcPts val="0"/>
              </a:spcAft>
              <a:buNone/>
            </a:pPr>
            <a:endParaRPr/>
          </a:p>
        </p:txBody>
      </p:sp>
      <p:sp>
        <p:nvSpPr>
          <p:cNvPr id="95" name="Google Shape;95;p13"/>
          <p:cNvSpPr txBox="1">
            <a:spLocks noGrp="1"/>
          </p:cNvSpPr>
          <p:nvPr>
            <p:ph type="body" idx="1"/>
          </p:nvPr>
        </p:nvSpPr>
        <p:spPr>
          <a:xfrm>
            <a:off x="1097925" y="1828100"/>
            <a:ext cx="7588800" cy="4298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1100"/>
              <a:buFont typeface="Arial"/>
              <a:buNone/>
            </a:pPr>
            <a:r>
              <a:rPr lang="en-US" sz="3000">
                <a:solidFill>
                  <a:srgbClr val="222222"/>
                </a:solidFill>
              </a:rPr>
              <a:t>Everyone can make errors. </a:t>
            </a:r>
            <a:endParaRPr sz="3000">
              <a:solidFill>
                <a:srgbClr val="222222"/>
              </a:solidFill>
            </a:endParaRPr>
          </a:p>
          <a:p>
            <a:pPr marL="0" lvl="0" indent="0" algn="l" rtl="0">
              <a:spcBef>
                <a:spcPts val="640"/>
              </a:spcBef>
              <a:spcAft>
                <a:spcPts val="0"/>
              </a:spcAft>
              <a:buClr>
                <a:schemeClr val="dk1"/>
              </a:buClr>
              <a:buSzPts val="1100"/>
              <a:buFont typeface="Arial"/>
              <a:buNone/>
            </a:pPr>
            <a:endParaRPr sz="3000">
              <a:solidFill>
                <a:srgbClr val="222222"/>
              </a:solidFill>
            </a:endParaRPr>
          </a:p>
          <a:p>
            <a:pPr marL="0" lvl="0" indent="0" algn="l" rtl="0">
              <a:spcBef>
                <a:spcPts val="640"/>
              </a:spcBef>
              <a:spcAft>
                <a:spcPts val="0"/>
              </a:spcAft>
              <a:buClr>
                <a:schemeClr val="dk1"/>
              </a:buClr>
              <a:buSzPts val="1100"/>
              <a:buFont typeface="Arial"/>
              <a:buNone/>
            </a:pPr>
            <a:r>
              <a:rPr lang="en-US" sz="3000">
                <a:solidFill>
                  <a:srgbClr val="222222"/>
                </a:solidFill>
              </a:rPr>
              <a:t>Any belief may be wrong and can be subjected to analysis and criticism. </a:t>
            </a:r>
            <a:endParaRPr sz="3000">
              <a:solidFill>
                <a:srgbClr val="222222"/>
              </a:solidFill>
            </a:endParaRPr>
          </a:p>
          <a:p>
            <a:pPr marL="0" lvl="0" indent="0" algn="l" rtl="0">
              <a:spcBef>
                <a:spcPts val="640"/>
              </a:spcBef>
              <a:spcAft>
                <a:spcPts val="0"/>
              </a:spcAft>
              <a:buClr>
                <a:schemeClr val="dk1"/>
              </a:buClr>
              <a:buSzPts val="1100"/>
              <a:buFont typeface="Arial"/>
              <a:buNone/>
            </a:pPr>
            <a:endParaRPr sz="2400">
              <a:solidFill>
                <a:srgbClr val="222222"/>
              </a:solidFill>
            </a:endParaRPr>
          </a:p>
          <a:p>
            <a:pPr marL="0" lvl="0" indent="0" algn="l" rtl="0">
              <a:spcBef>
                <a:spcPts val="640"/>
              </a:spcBef>
              <a:spcAft>
                <a:spcPts val="0"/>
              </a:spcAft>
              <a:buClr>
                <a:schemeClr val="dk1"/>
              </a:buClr>
              <a:buSzPts val="1100"/>
              <a:buFont typeface="Arial"/>
              <a:buNone/>
            </a:pPr>
            <a:endParaRPr sz="2400">
              <a:solidFill>
                <a:srgbClr val="222222"/>
              </a:solidFill>
            </a:endParaRPr>
          </a:p>
          <a:p>
            <a:pPr marL="0" lvl="0" indent="0" algn="l" rtl="0">
              <a:spcBef>
                <a:spcPts val="640"/>
              </a:spcBef>
              <a:spcAft>
                <a:spcPts val="0"/>
              </a:spcAft>
              <a:buClr>
                <a:schemeClr val="dk1"/>
              </a:buClr>
              <a:buSzPts val="1100"/>
              <a:buFont typeface="Arial"/>
              <a:buNone/>
            </a:pPr>
            <a:r>
              <a:rPr lang="en-US" sz="2400">
                <a:solidFill>
                  <a:srgbClr val="222222"/>
                </a:solidFill>
                <a:latin typeface="Arial"/>
                <a:ea typeface="Arial"/>
                <a:cs typeface="Arial"/>
                <a:sym typeface="Arial"/>
              </a:rPr>
              <a:t> </a:t>
            </a:r>
            <a:endParaRPr sz="2400">
              <a:solidFill>
                <a:srgbClr val="222222"/>
              </a:solidFill>
              <a:latin typeface="Arial"/>
              <a:ea typeface="Arial"/>
              <a:cs typeface="Arial"/>
              <a:sym typeface="Arial"/>
            </a:endParaRPr>
          </a:p>
          <a:p>
            <a:pPr marL="0" lvl="0" indent="0" algn="l" rtl="0">
              <a:spcBef>
                <a:spcPts val="640"/>
              </a:spcBef>
              <a:spcAft>
                <a:spcPts val="0"/>
              </a:spcAft>
              <a:buClr>
                <a:srgbClr val="000000"/>
              </a:buClr>
              <a:buSzPts val="1100"/>
              <a:buFont typeface="Arial"/>
              <a:buNone/>
            </a:pPr>
            <a:endParaRPr/>
          </a:p>
          <a:p>
            <a:pPr marL="0" lvl="0" indent="0" algn="l" rtl="0">
              <a:spcBef>
                <a:spcPts val="64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
                                            <p:txEl>
                                              <p:pRg st="0" end="0"/>
                                            </p:txEl>
                                          </p:spTgt>
                                        </p:tgtEl>
                                        <p:attrNameLst>
                                          <p:attrName>style.visibility</p:attrName>
                                        </p:attrNameLst>
                                      </p:cBhvr>
                                      <p:to>
                                        <p:strVal val="visible"/>
                                      </p:to>
                                    </p:set>
                                    <p:animEffect transition="in" filter="fade">
                                      <p:cBhvr>
                                        <p:cTn id="7" dur="1000"/>
                                        <p:tgtEl>
                                          <p:spTgt spid="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5">
                                            <p:txEl>
                                              <p:pRg st="1" end="1"/>
                                            </p:txEl>
                                          </p:spTgt>
                                        </p:tgtEl>
                                        <p:attrNameLst>
                                          <p:attrName>style.visibility</p:attrName>
                                        </p:attrNameLst>
                                      </p:cBhvr>
                                      <p:to>
                                        <p:strVal val="visible"/>
                                      </p:to>
                                    </p:set>
                                    <p:animEffect transition="in" filter="fade">
                                      <p:cBhvr>
                                        <p:cTn id="12" dur="1000"/>
                                        <p:tgtEl>
                                          <p:spTgt spid="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5">
                                            <p:txEl>
                                              <p:pRg st="2" end="2"/>
                                            </p:txEl>
                                          </p:spTgt>
                                        </p:tgtEl>
                                        <p:attrNameLst>
                                          <p:attrName>style.visibility</p:attrName>
                                        </p:attrNameLst>
                                      </p:cBhvr>
                                      <p:to>
                                        <p:strVal val="visible"/>
                                      </p:to>
                                    </p:set>
                                    <p:animEffect transition="in" filter="fade">
                                      <p:cBhvr>
                                        <p:cTn id="17" dur="1000"/>
                                        <p:tgtEl>
                                          <p:spTgt spid="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5">
                                            <p:txEl>
                                              <p:pRg st="3" end="3"/>
                                            </p:txEl>
                                          </p:spTgt>
                                        </p:tgtEl>
                                        <p:attrNameLst>
                                          <p:attrName>style.visibility</p:attrName>
                                        </p:attrNameLst>
                                      </p:cBhvr>
                                      <p:to>
                                        <p:strVal val="visible"/>
                                      </p:to>
                                    </p:set>
                                    <p:animEffect transition="in" filter="fade">
                                      <p:cBhvr>
                                        <p:cTn id="22" dur="1000"/>
                                        <p:tgtEl>
                                          <p:spTgt spid="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5">
                                            <p:txEl>
                                              <p:pRg st="4" end="4"/>
                                            </p:txEl>
                                          </p:spTgt>
                                        </p:tgtEl>
                                        <p:attrNameLst>
                                          <p:attrName>style.visibility</p:attrName>
                                        </p:attrNameLst>
                                      </p:cBhvr>
                                      <p:to>
                                        <p:strVal val="visible"/>
                                      </p:to>
                                    </p:set>
                                    <p:animEffect transition="in" filter="fade">
                                      <p:cBhvr>
                                        <p:cTn id="27" dur="1000"/>
                                        <p:tgtEl>
                                          <p:spTgt spid="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5">
                                            <p:txEl>
                                              <p:pRg st="5" end="5"/>
                                            </p:txEl>
                                          </p:spTgt>
                                        </p:tgtEl>
                                        <p:attrNameLst>
                                          <p:attrName>style.visibility</p:attrName>
                                        </p:attrNameLst>
                                      </p:cBhvr>
                                      <p:to>
                                        <p:strVal val="visible"/>
                                      </p:to>
                                    </p:set>
                                    <p:animEffect transition="in" filter="fade">
                                      <p:cBhvr>
                                        <p:cTn id="32" dur="1000"/>
                                        <p:tgtEl>
                                          <p:spTgt spid="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5">
                                            <p:txEl>
                                              <p:pRg st="6" end="6"/>
                                            </p:txEl>
                                          </p:spTgt>
                                        </p:tgtEl>
                                        <p:attrNameLst>
                                          <p:attrName>style.visibility</p:attrName>
                                        </p:attrNameLst>
                                      </p:cBhvr>
                                      <p:to>
                                        <p:strVal val="visible"/>
                                      </p:to>
                                    </p:set>
                                    <p:animEffect transition="in" filter="fade">
                                      <p:cBhvr>
                                        <p:cTn id="37" dur="1000"/>
                                        <p:tgtEl>
                                          <p:spTgt spid="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95">
                                            <p:txEl>
                                              <p:pRg st="7" end="7"/>
                                            </p:txEl>
                                          </p:spTgt>
                                        </p:tgtEl>
                                        <p:attrNameLst>
                                          <p:attrName>style.visibility</p:attrName>
                                        </p:attrNameLst>
                                      </p:cBhvr>
                                      <p:to>
                                        <p:strVal val="visible"/>
                                      </p:to>
                                    </p:set>
                                    <p:animEffect transition="in" filter="fade">
                                      <p:cBhvr>
                                        <p:cTn id="42" dur="1000"/>
                                        <p:tgtEl>
                                          <p:spTgt spid="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0" name="Google Shape;220;p31"/>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Truth has nothing to fear from allowing error to be spoken. </a:t>
            </a:r>
            <a:endParaRPr/>
          </a:p>
          <a:p>
            <a:pPr marL="0" lvl="0" indent="0" algn="l" rtl="0">
              <a:spcBef>
                <a:spcPts val="640"/>
              </a:spcBef>
              <a:spcAft>
                <a:spcPts val="0"/>
              </a:spcAft>
              <a:buNone/>
            </a:pPr>
            <a:endParaRPr/>
          </a:p>
          <a:p>
            <a:pPr marL="0" lvl="0" indent="0" algn="l" rtl="0">
              <a:spcBef>
                <a:spcPts val="640"/>
              </a:spcBef>
              <a:spcAft>
                <a:spcPts val="0"/>
              </a:spcAft>
              <a:buNone/>
            </a:pPr>
            <a:r>
              <a:rPr lang="en-US"/>
              <a:t>This becomes an opportunity to articulate the superiority of truth. </a:t>
            </a:r>
            <a:endParaRPr/>
          </a:p>
          <a:p>
            <a:pPr marL="0" lvl="0" indent="0" algn="l" rtl="0">
              <a:spcBef>
                <a:spcPts val="640"/>
              </a:spcBef>
              <a:spcAft>
                <a:spcPts val="0"/>
              </a:spcAft>
              <a:buNone/>
            </a:pPr>
            <a:endParaRPr/>
          </a:p>
          <a:p>
            <a:pPr marL="0" lvl="0" indent="0" algn="l" rtl="0">
              <a:spcBef>
                <a:spcPts val="64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2"/>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Famous quotes on truth</a:t>
            </a:r>
            <a:endParaRPr/>
          </a:p>
        </p:txBody>
      </p:sp>
      <p:sp>
        <p:nvSpPr>
          <p:cNvPr id="227" name="Google Shape;227;p32"/>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t>“Though all the winds of doctrine were let loose to play upon the earth, so Truth be in the field, we do injuriously, by licensing and prohibiting, to misdoubt her strength." —John Milton</a:t>
            </a:r>
            <a:endParaRPr sz="1800" dirty="0"/>
          </a:p>
          <a:p>
            <a:pPr marL="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None/>
            </a:pPr>
            <a:r>
              <a:rPr lang="en-US" sz="1800" dirty="0"/>
              <a:t>“Here we are not afraid to follow the truth wherever it may lead, nor to tolerate any error, so long as reason is left free to combat it.”  —Thomas Jefferson, on the founding of the University of Virginia </a:t>
            </a:r>
            <a:endParaRPr sz="1800" dirty="0"/>
          </a:p>
          <a:p>
            <a:pPr marL="0" lvl="0" indent="0" algn="l" rtl="0">
              <a:lnSpc>
                <a:spcPct val="115000"/>
              </a:lnSpc>
              <a:spcBef>
                <a:spcPts val="0"/>
              </a:spcBef>
              <a:spcAft>
                <a:spcPts val="0"/>
              </a:spcAft>
              <a:buNone/>
            </a:pPr>
            <a:endParaRPr sz="1800" dirty="0"/>
          </a:p>
          <a:p>
            <a:pPr marL="0" lvl="0" indent="0" algn="l" rtl="0">
              <a:lnSpc>
                <a:spcPct val="115000"/>
              </a:lnSpc>
              <a:spcBef>
                <a:spcPts val="0"/>
              </a:spcBef>
              <a:spcAft>
                <a:spcPts val="0"/>
              </a:spcAft>
              <a:buNone/>
            </a:pPr>
            <a:r>
              <a:rPr lang="en-US" sz="1800" b="1" dirty="0">
                <a:solidFill>
                  <a:srgbClr val="FF00FF"/>
                </a:solidFill>
              </a:rPr>
              <a:t>QUOTES FROM DREW FAUST LESSON 5 PPT. </a:t>
            </a:r>
            <a:endParaRPr sz="1800" b="1" dirty="0">
              <a:solidFill>
                <a:srgbClr val="FF00FF"/>
              </a:solidFill>
            </a:endParaRPr>
          </a:p>
          <a:p>
            <a:pPr marL="0" lvl="0" indent="0" algn="l" rtl="0">
              <a:lnSpc>
                <a:spcPct val="115000"/>
              </a:lnSpc>
              <a:spcBef>
                <a:spcPts val="0"/>
              </a:spcBef>
              <a:spcAft>
                <a:spcPts val="0"/>
              </a:spcAft>
              <a:buNone/>
            </a:pPr>
            <a:endParaRPr sz="1100" dirty="0">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3"/>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34" name="Google Shape;234;p33"/>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endParaRPr/>
          </a:p>
        </p:txBody>
      </p:sp>
      <p:pic>
        <p:nvPicPr>
          <p:cNvPr id="235" name="Google Shape;235;p33"/>
          <p:cNvPicPr preferRelativeResize="0"/>
          <p:nvPr/>
        </p:nvPicPr>
        <p:blipFill>
          <a:blip r:embed="rId3">
            <a:alphaModFix/>
          </a:blip>
          <a:stretch>
            <a:fillRect/>
          </a:stretch>
        </p:blipFill>
        <p:spPr>
          <a:xfrm>
            <a:off x="1477107" y="1794127"/>
            <a:ext cx="6568959" cy="451473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4"/>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2" name="Google Shape;242;p34"/>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endParaRPr/>
          </a:p>
        </p:txBody>
      </p:sp>
      <p:pic>
        <p:nvPicPr>
          <p:cNvPr id="243" name="Google Shape;243;p34"/>
          <p:cNvPicPr preferRelativeResize="0"/>
          <p:nvPr/>
        </p:nvPicPr>
        <p:blipFill>
          <a:blip r:embed="rId3">
            <a:alphaModFix/>
          </a:blip>
          <a:stretch>
            <a:fillRect/>
          </a:stretch>
        </p:blipFill>
        <p:spPr>
          <a:xfrm>
            <a:off x="2286000" y="1714500"/>
            <a:ext cx="4572000" cy="3429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body" idx="1"/>
          </p:nvPr>
        </p:nvSpPr>
        <p:spPr>
          <a:xfrm>
            <a:off x="1282900" y="1123775"/>
            <a:ext cx="7588800" cy="39069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endParaRPr sz="1100">
              <a:solidFill>
                <a:srgbClr val="222222"/>
              </a:solidFill>
              <a:highlight>
                <a:srgbClr val="FFFFFF"/>
              </a:highlight>
              <a:latin typeface="Arial"/>
              <a:ea typeface="Arial"/>
              <a:cs typeface="Arial"/>
              <a:sym typeface="Arial"/>
            </a:endParaRPr>
          </a:p>
          <a:p>
            <a:pPr marL="0" lvl="0" indent="0" algn="l" rtl="0">
              <a:spcBef>
                <a:spcPts val="640"/>
              </a:spcBef>
              <a:spcAft>
                <a:spcPts val="0"/>
              </a:spcAft>
              <a:buNone/>
            </a:pPr>
            <a:endParaRPr sz="1100">
              <a:solidFill>
                <a:srgbClr val="222222"/>
              </a:solidFill>
              <a:highlight>
                <a:srgbClr val="FFFFFF"/>
              </a:highlight>
              <a:latin typeface="Arial"/>
              <a:ea typeface="Arial"/>
              <a:cs typeface="Arial"/>
              <a:sym typeface="Arial"/>
            </a:endParaRPr>
          </a:p>
          <a:p>
            <a:pPr marL="0" lvl="0" indent="0" algn="l" rtl="0">
              <a:spcBef>
                <a:spcPts val="640"/>
              </a:spcBef>
              <a:spcAft>
                <a:spcPts val="0"/>
              </a:spcAft>
              <a:buNone/>
            </a:pPr>
            <a:r>
              <a:rPr lang="en-US" sz="2400">
                <a:solidFill>
                  <a:srgbClr val="222222"/>
                </a:solidFill>
                <a:highlight>
                  <a:srgbClr val="FFFFFF"/>
                </a:highlight>
              </a:rPr>
              <a:t>“The first person to throw an angry word instead of a rock founded civilization.” —Sigmund Freud</a:t>
            </a:r>
            <a:endParaRPr sz="2400">
              <a:solidFill>
                <a:srgbClr val="222222"/>
              </a:solidFill>
              <a:highlight>
                <a:srgbClr val="FFFFFF"/>
              </a:highlight>
            </a:endParaRPr>
          </a:p>
          <a:p>
            <a:pPr marL="0" lvl="0" indent="0" algn="l" rtl="0">
              <a:spcBef>
                <a:spcPts val="640"/>
              </a:spcBef>
              <a:spcAft>
                <a:spcPts val="0"/>
              </a:spcAft>
              <a:buNone/>
            </a:pPr>
            <a:endParaRPr sz="2400">
              <a:solidFill>
                <a:srgbClr val="222222"/>
              </a:solidFill>
              <a:highlight>
                <a:srgbClr val="FFFFFF"/>
              </a:highlight>
              <a:latin typeface="Arial"/>
              <a:ea typeface="Arial"/>
              <a:cs typeface="Arial"/>
              <a:sym typeface="Arial"/>
            </a:endParaRPr>
          </a:p>
          <a:p>
            <a:pPr marL="0" lvl="0" indent="0" algn="l" rtl="0">
              <a:spcBef>
                <a:spcPts val="640"/>
              </a:spcBef>
              <a:spcAft>
                <a:spcPts val="0"/>
              </a:spcAft>
              <a:buClr>
                <a:schemeClr val="dk1"/>
              </a:buClr>
              <a:buSzPts val="1100"/>
              <a:buFont typeface="Arial"/>
              <a:buNone/>
            </a:pPr>
            <a:r>
              <a:rPr lang="en-US" sz="1100">
                <a:solidFill>
                  <a:srgbClr val="222222"/>
                </a:solidFill>
                <a:highlight>
                  <a:srgbClr val="FFFFFF"/>
                </a:highlight>
                <a:latin typeface="Arial"/>
                <a:ea typeface="Arial"/>
                <a:cs typeface="Arial"/>
                <a:sym typeface="Arial"/>
              </a:rPr>
              <a:t> </a:t>
            </a:r>
            <a:endParaRPr sz="1100">
              <a:solidFill>
                <a:srgbClr val="222222"/>
              </a:solidFill>
              <a:highlight>
                <a:srgbClr val="FFFFFF"/>
              </a:highlight>
              <a:latin typeface="Arial"/>
              <a:ea typeface="Arial"/>
              <a:cs typeface="Arial"/>
              <a:sym typeface="Arial"/>
            </a:endParaRPr>
          </a:p>
          <a:p>
            <a:pPr marL="0" lvl="0" indent="0" algn="l" rtl="0">
              <a:spcBef>
                <a:spcPts val="640"/>
              </a:spcBef>
              <a:spcAft>
                <a:spcPts val="0"/>
              </a:spcAft>
              <a:buClr>
                <a:schemeClr val="dk1"/>
              </a:buClr>
              <a:buSzPts val="1100"/>
              <a:buFont typeface="Arial"/>
              <a:buNone/>
            </a:pPr>
            <a:endParaRPr sz="1100">
              <a:solidFill>
                <a:srgbClr val="222222"/>
              </a:solidFill>
              <a:latin typeface="Arial"/>
              <a:ea typeface="Arial"/>
              <a:cs typeface="Arial"/>
              <a:sym typeface="Arial"/>
            </a:endParaRPr>
          </a:p>
          <a:p>
            <a:pPr marL="0" lvl="0" indent="0" algn="l" rtl="0">
              <a:spcBef>
                <a:spcPts val="640"/>
              </a:spcBef>
              <a:spcAft>
                <a:spcPts val="0"/>
              </a:spcAft>
              <a:buNone/>
            </a:pPr>
            <a:endParaRPr/>
          </a:p>
        </p:txBody>
      </p:sp>
      <p:pic>
        <p:nvPicPr>
          <p:cNvPr id="250" name="Google Shape;250;p35"/>
          <p:cNvPicPr preferRelativeResize="0"/>
          <p:nvPr/>
        </p:nvPicPr>
        <p:blipFill>
          <a:blip r:embed="rId3">
            <a:alphaModFix/>
          </a:blip>
          <a:stretch>
            <a:fillRect/>
          </a:stretch>
        </p:blipFill>
        <p:spPr>
          <a:xfrm>
            <a:off x="1978150" y="2579973"/>
            <a:ext cx="5495450" cy="3769950"/>
          </a:xfrm>
          <a:prstGeom prst="rect">
            <a:avLst/>
          </a:prstGeom>
          <a:noFill/>
          <a:ln>
            <a:noFill/>
          </a:ln>
        </p:spPr>
      </p:pic>
      <p:sp>
        <p:nvSpPr>
          <p:cNvPr id="251" name="Google Shape;251;p35"/>
          <p:cNvSpPr txBox="1">
            <a:spLocks noGrp="1"/>
          </p:cNvSpPr>
          <p:nvPr>
            <p:ph type="title"/>
          </p:nvPr>
        </p:nvSpPr>
        <p:spPr>
          <a:xfrm>
            <a:off x="616025" y="431400"/>
            <a:ext cx="83946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3600" b="1">
                <a:solidFill>
                  <a:srgbClr val="8C004C"/>
                </a:solidFill>
                <a:latin typeface="Arial"/>
                <a:ea typeface="Arial"/>
                <a:cs typeface="Arial"/>
                <a:sym typeface="Arial"/>
              </a:rPr>
              <a:t>#2: Free Speech Allows us to </a:t>
            </a:r>
            <a:endParaRPr sz="3600" b="1">
              <a:solidFill>
                <a:srgbClr val="8C00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4400"/>
              <a:buFont typeface="Calibri"/>
              <a:buNone/>
            </a:pPr>
            <a:r>
              <a:rPr lang="en-US" sz="3600" b="1">
                <a:solidFill>
                  <a:srgbClr val="8C004C"/>
                </a:solidFill>
                <a:latin typeface="Arial"/>
                <a:ea typeface="Arial"/>
                <a:cs typeface="Arial"/>
                <a:sym typeface="Arial"/>
              </a:rPr>
              <a:t>Settle Disputes Peacefully</a:t>
            </a:r>
            <a:endParaRPr sz="3600" b="1">
              <a:solidFill>
                <a:srgbClr val="8C004C"/>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Separating speech from action</a:t>
            </a:r>
            <a:endParaRPr/>
          </a:p>
        </p:txBody>
      </p:sp>
      <p:sp>
        <p:nvSpPr>
          <p:cNvPr id="258" name="Google Shape;258;p36"/>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3200"/>
              <a:buFont typeface="Arial"/>
              <a:buNone/>
            </a:pPr>
            <a:r>
              <a:rPr lang="en-US" sz="2400"/>
              <a:t>“Freedom of speech is the eternally radical idea that individuals will try to settle their differences through debate and discussion, through evidence and attempts at persuasion, rather than through the coercive power of administrative authorities—or violence.”</a:t>
            </a:r>
            <a:endParaRPr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5" name="Google Shape;265;p37"/>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3200"/>
              <a:buFont typeface="Arial"/>
              <a:buNone/>
            </a:pPr>
            <a:r>
              <a:rPr lang="en-US" sz="3000"/>
              <a:t>“Free speech, properly understood, is not violence. It is a cure for violence. </a:t>
            </a:r>
            <a:r>
              <a:rPr lang="en-US" sz="3000">
                <a:highlight>
                  <a:schemeClr val="lt1"/>
                </a:highlight>
              </a:rPr>
              <a:t>The conflation of words with violence is not a new idea invented on college campuses in the last two years. It is an ancient and regressive idea.” </a:t>
            </a:r>
            <a:endParaRPr sz="3000"/>
          </a:p>
          <a:p>
            <a:pPr marL="0" lvl="0" indent="0" algn="l" rtl="0">
              <a:spcBef>
                <a:spcPts val="64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8"/>
          <p:cNvSpPr txBox="1">
            <a:spLocks noGrp="1"/>
          </p:cNvSpPr>
          <p:nvPr>
            <p:ph type="body" idx="1"/>
          </p:nvPr>
        </p:nvSpPr>
        <p:spPr>
          <a:xfrm>
            <a:off x="1033559" y="475200"/>
            <a:ext cx="7588800" cy="4526100"/>
          </a:xfrm>
          <a:prstGeom prst="rect">
            <a:avLst/>
          </a:prstGeom>
        </p:spPr>
        <p:txBody>
          <a:bodyPr spcFirstLastPara="1" wrap="square" lIns="91425" tIns="91425" rIns="91425" bIns="91425" anchor="t" anchorCtr="0">
            <a:noAutofit/>
          </a:bodyPr>
          <a:lstStyle/>
          <a:p>
            <a:pPr marL="342900" lvl="0" indent="-139700" algn="l" rtl="0">
              <a:spcBef>
                <a:spcPts val="0"/>
              </a:spcBef>
              <a:spcAft>
                <a:spcPts val="0"/>
              </a:spcAft>
              <a:buClr>
                <a:schemeClr val="dk1"/>
              </a:buClr>
              <a:buSzPts val="3200"/>
              <a:buFont typeface="Arial"/>
              <a:buNone/>
            </a:pPr>
            <a:r>
              <a:rPr lang="en-US" sz="2400">
                <a:solidFill>
                  <a:srgbClr val="000000"/>
                </a:solidFill>
              </a:rPr>
              <a:t>“The majority of Americans want to live in a liberal order, where disputes are settled with words -- sometimes angry words, wrong words, mean words, but still just words, allowing everyone to walk away with their bones intact.” </a:t>
            </a:r>
            <a:endParaRPr sz="2400">
              <a:solidFill>
                <a:srgbClr val="000000"/>
              </a:solidFill>
            </a:endParaRPr>
          </a:p>
          <a:p>
            <a:pPr marL="342900" lvl="0" indent="-139700" algn="l" rtl="0">
              <a:spcBef>
                <a:spcPts val="0"/>
              </a:spcBef>
              <a:spcAft>
                <a:spcPts val="0"/>
              </a:spcAft>
              <a:buClr>
                <a:schemeClr val="dk1"/>
              </a:buClr>
              <a:buSzPts val="3200"/>
              <a:buFont typeface="Arial"/>
              <a:buNone/>
            </a:pPr>
            <a:endParaRPr sz="2400">
              <a:solidFill>
                <a:srgbClr val="000000"/>
              </a:solidFill>
            </a:endParaRPr>
          </a:p>
        </p:txBody>
      </p:sp>
      <p:pic>
        <p:nvPicPr>
          <p:cNvPr id="272" name="Google Shape;272;p38"/>
          <p:cNvPicPr preferRelativeResize="0"/>
          <p:nvPr/>
        </p:nvPicPr>
        <p:blipFill>
          <a:blip r:embed="rId3">
            <a:alphaModFix/>
          </a:blip>
          <a:stretch>
            <a:fillRect/>
          </a:stretch>
        </p:blipFill>
        <p:spPr>
          <a:xfrm>
            <a:off x="1440350" y="2522275"/>
            <a:ext cx="6694201" cy="42457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American law draws a very clear distinction between words and violence.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0"/>
          <p:cNvSpPr txBox="1">
            <a:spLocks noGrp="1"/>
          </p:cNvSpPr>
          <p:nvPr>
            <p:ph type="title"/>
          </p:nvPr>
        </p:nvSpPr>
        <p:spPr>
          <a:xfrm>
            <a:off x="1097925" y="398150"/>
            <a:ext cx="7588800" cy="148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000" b="1">
                <a:solidFill>
                  <a:srgbClr val="8C004C"/>
                </a:solidFill>
                <a:latin typeface="Arial"/>
                <a:ea typeface="Arial"/>
                <a:cs typeface="Arial"/>
                <a:sym typeface="Arial"/>
              </a:rPr>
              <a:t>#3: Free Speech Protects those with Less Power</a:t>
            </a:r>
            <a:endParaRPr sz="4000" b="1">
              <a:solidFill>
                <a:srgbClr val="8C004C"/>
              </a:solidFill>
              <a:latin typeface="Arial"/>
              <a:ea typeface="Arial"/>
              <a:cs typeface="Arial"/>
              <a:sym typeface="Arial"/>
            </a:endParaRPr>
          </a:p>
          <a:p>
            <a:pPr marL="0" lvl="0" indent="0" algn="ctr" rtl="0">
              <a:spcBef>
                <a:spcPts val="0"/>
              </a:spcBef>
              <a:spcAft>
                <a:spcPts val="0"/>
              </a:spcAft>
              <a:buNone/>
            </a:pPr>
            <a:endParaRPr/>
          </a:p>
        </p:txBody>
      </p:sp>
      <p:sp>
        <p:nvSpPr>
          <p:cNvPr id="285" name="Google Shape;285;p40"/>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sz="2400">
                <a:solidFill>
                  <a:srgbClr val="222222"/>
                </a:solidFill>
              </a:rPr>
              <a:t>When people have power, they often use it to silence others with views they don’t like. </a:t>
            </a:r>
            <a:endParaRPr sz="2400">
              <a:solidFill>
                <a:srgbClr val="222222"/>
              </a:solidFill>
            </a:endParaRPr>
          </a:p>
          <a:p>
            <a:pPr marL="0" lvl="0" indent="0" algn="l" rtl="0">
              <a:spcBef>
                <a:spcPts val="640"/>
              </a:spcBef>
              <a:spcAft>
                <a:spcPts val="0"/>
              </a:spcAft>
              <a:buNone/>
            </a:pPr>
            <a:endParaRPr sz="2400">
              <a:solidFill>
                <a:srgbClr val="222222"/>
              </a:solidFill>
            </a:endParaRPr>
          </a:p>
          <a:p>
            <a:pPr marL="0" lvl="0" indent="0" algn="l" rtl="0">
              <a:spcBef>
                <a:spcPts val="640"/>
              </a:spcBef>
              <a:spcAft>
                <a:spcPts val="0"/>
              </a:spcAft>
              <a:buNone/>
            </a:pPr>
            <a:r>
              <a:rPr lang="en-US" sz="2400">
                <a:solidFill>
                  <a:srgbClr val="222222"/>
                </a:solidFill>
              </a:rPr>
              <a:t>Free speech protects us all from that misuse of power.</a:t>
            </a:r>
            <a:endParaRPr sz="2400">
              <a:solidFill>
                <a:srgbClr val="222222"/>
              </a:solidFill>
            </a:endParaRPr>
          </a:p>
          <a:p>
            <a:pPr marL="0" lvl="0" indent="0" algn="l" rtl="0">
              <a:spcBef>
                <a:spcPts val="640"/>
              </a:spcBef>
              <a:spcAft>
                <a:spcPts val="0"/>
              </a:spcAft>
              <a:buNone/>
            </a:pPr>
            <a:endParaRPr sz="2400">
              <a:solidFill>
                <a:srgbClr val="222222"/>
              </a:solidFill>
            </a:endParaRPr>
          </a:p>
          <a:p>
            <a:pPr marL="0" lvl="0" indent="0" algn="l" rtl="0">
              <a:spcBef>
                <a:spcPts val="640"/>
              </a:spcBef>
              <a:spcAft>
                <a:spcPts val="0"/>
              </a:spcAft>
              <a:buNone/>
            </a:pPr>
            <a:r>
              <a:rPr lang="en-US" sz="2400">
                <a:solidFill>
                  <a:srgbClr val="222222"/>
                </a:solidFill>
              </a:rPr>
              <a:t>Sometimes, people have had to fight to ensure that their free speech rights were upheld. </a:t>
            </a:r>
            <a:endParaRPr sz="2400">
              <a:solidFill>
                <a:srgbClr val="222222"/>
              </a:solidFill>
            </a:endParaRPr>
          </a:p>
          <a:p>
            <a:pPr marL="0" lvl="0" indent="0" algn="l" rtl="0">
              <a:spcBef>
                <a:spcPts val="640"/>
              </a:spcBef>
              <a:spcAft>
                <a:spcPts val="0"/>
              </a:spcAft>
              <a:buNone/>
            </a:pPr>
            <a:endParaRPr sz="1800">
              <a:solidFill>
                <a:srgbClr val="222222"/>
              </a:solidFill>
              <a:latin typeface="Arial"/>
              <a:ea typeface="Arial"/>
              <a:cs typeface="Arial"/>
              <a:sym typeface="Arial"/>
            </a:endParaRPr>
          </a:p>
          <a:p>
            <a:pPr marL="0" lvl="0" indent="0" algn="l" rtl="0">
              <a:spcBef>
                <a:spcPts val="640"/>
              </a:spcBef>
              <a:spcAft>
                <a:spcPts val="0"/>
              </a:spcAft>
              <a:buNone/>
            </a:pPr>
            <a:endParaRPr sz="1800">
              <a:solidFill>
                <a:srgbClr val="222222"/>
              </a:solidFill>
              <a:latin typeface="Arial"/>
              <a:ea typeface="Arial"/>
              <a:cs typeface="Arial"/>
              <a:sym typeface="Arial"/>
            </a:endParaRPr>
          </a:p>
          <a:p>
            <a:pPr marL="0" lvl="0" indent="0" algn="l" rtl="0">
              <a:spcBef>
                <a:spcPts val="640"/>
              </a:spcBef>
              <a:spcAft>
                <a:spcPts val="0"/>
              </a:spcAft>
              <a:buNone/>
            </a:pPr>
            <a:endParaRPr/>
          </a:p>
          <a:p>
            <a:pPr marL="0" lvl="0" indent="0" algn="l" rtl="0">
              <a:spcBef>
                <a:spcPts val="64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4"/>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1100"/>
              <a:buFont typeface="Arial"/>
              <a:buNone/>
            </a:pPr>
            <a:r>
              <a:rPr lang="en-US" sz="3000">
                <a:solidFill>
                  <a:srgbClr val="222222"/>
                </a:solidFill>
              </a:rPr>
              <a:t>If we only limit speech to what we already think or believe, we won’t be corrected if we are wrong and will not discover new truths if our knowledge is incomplete. </a:t>
            </a:r>
            <a:endParaRPr sz="30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2" name="Google Shape;292;p41"/>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Throughout history, free speech has helped oppressed, disenfranchised groups. </a:t>
            </a:r>
            <a:endParaRPr/>
          </a:p>
          <a:p>
            <a:pPr marL="0" lvl="0" indent="0" algn="l" rtl="0">
              <a:spcBef>
                <a:spcPts val="640"/>
              </a:spcBef>
              <a:spcAft>
                <a:spcPts val="0"/>
              </a:spcAft>
              <a:buNone/>
            </a:pPr>
            <a:r>
              <a:rPr lang="en-US"/>
              <a:t>	Abolition</a:t>
            </a:r>
            <a:endParaRPr/>
          </a:p>
          <a:p>
            <a:pPr marL="0" lvl="0" indent="0" algn="l" rtl="0">
              <a:spcBef>
                <a:spcPts val="640"/>
              </a:spcBef>
              <a:spcAft>
                <a:spcPts val="0"/>
              </a:spcAft>
              <a:buNone/>
            </a:pPr>
            <a:r>
              <a:rPr lang="en-US"/>
              <a:t>	Women’s suffrage</a:t>
            </a:r>
            <a:endParaRPr/>
          </a:p>
          <a:p>
            <a:pPr marL="0" lvl="0" indent="0" algn="l" rtl="0">
              <a:spcBef>
                <a:spcPts val="640"/>
              </a:spcBef>
              <a:spcAft>
                <a:spcPts val="0"/>
              </a:spcAft>
              <a:buNone/>
            </a:pPr>
            <a:r>
              <a:rPr lang="en-US"/>
              <a:t>	Civil Rights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2"/>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9" name="Google Shape;299;p42"/>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Before the civil war, censors tried to limit discussions of abolishing slavery. </a:t>
            </a:r>
            <a:endParaRPr/>
          </a:p>
          <a:p>
            <a:pPr marL="0" lvl="0" indent="0" algn="l" rtl="0">
              <a:spcBef>
                <a:spcPts val="640"/>
              </a:spcBef>
              <a:spcAft>
                <a:spcPts val="0"/>
              </a:spcAft>
              <a:buNone/>
            </a:pPr>
            <a:endParaRPr/>
          </a:p>
          <a:p>
            <a:pPr marL="0" lvl="0" indent="0" algn="l" rtl="0">
              <a:spcBef>
                <a:spcPts val="640"/>
              </a:spcBef>
              <a:spcAft>
                <a:spcPts val="0"/>
              </a:spcAft>
              <a:buNone/>
            </a:pPr>
            <a:r>
              <a:rPr lang="en-US"/>
              <a:t>Censors argued that anti-slavery speech was dangerous because it could produce slave revolts, threatened the Union, and even inflicted “emotional injury” on slave owners.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3"/>
          <p:cNvSpPr txBox="1">
            <a:spLocks noGrp="1"/>
          </p:cNvSpPr>
          <p:nvPr>
            <p:ph type="body" idx="1"/>
          </p:nvPr>
        </p:nvSpPr>
        <p:spPr>
          <a:xfrm>
            <a:off x="1052934" y="538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Printing presses were destroyed, angry mobs disrupted abolitionist meetings, and some abolitionists were attacked and killed. </a:t>
            </a:r>
            <a:endParaRPr/>
          </a:p>
          <a:p>
            <a:pPr marL="0" lvl="0" indent="0" algn="l" rtl="0">
              <a:spcBef>
                <a:spcPts val="640"/>
              </a:spcBef>
              <a:spcAft>
                <a:spcPts val="0"/>
              </a:spcAft>
              <a:buNone/>
            </a:pPr>
            <a:endParaRPr/>
          </a:p>
          <a:p>
            <a:pPr marL="0" lvl="0" indent="0" algn="l" rtl="0">
              <a:spcBef>
                <a:spcPts val="640"/>
              </a:spcBef>
              <a:spcAft>
                <a:spcPts val="0"/>
              </a:spcAft>
              <a:buNone/>
            </a:pPr>
            <a:endParaRPr/>
          </a:p>
        </p:txBody>
      </p:sp>
      <p:pic>
        <p:nvPicPr>
          <p:cNvPr id="306" name="Google Shape;306;p43"/>
          <p:cNvPicPr preferRelativeResize="0"/>
          <p:nvPr/>
        </p:nvPicPr>
        <p:blipFill>
          <a:blip r:embed="rId3">
            <a:alphaModFix/>
          </a:blip>
          <a:stretch>
            <a:fillRect/>
          </a:stretch>
        </p:blipFill>
        <p:spPr>
          <a:xfrm>
            <a:off x="2078999" y="2399599"/>
            <a:ext cx="5256000" cy="41342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44"/>
          <p:cNvSpPr txBox="1">
            <a:spLocks noGrp="1"/>
          </p:cNvSpPr>
          <p:nvPr>
            <p:ph type="body" idx="1"/>
          </p:nvPr>
        </p:nvSpPr>
        <p:spPr>
          <a:xfrm>
            <a:off x="1043934" y="718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In response to such attacks, former slave Frederick Douglass wrote an eloquent and passionate defense of free speech: </a:t>
            </a:r>
            <a:endParaRPr/>
          </a:p>
          <a:p>
            <a:pPr marL="0" lvl="0" indent="0" algn="l" rtl="0">
              <a:spcBef>
                <a:spcPts val="640"/>
              </a:spcBef>
              <a:spcAft>
                <a:spcPts val="0"/>
              </a:spcAft>
              <a:buNone/>
            </a:pPr>
            <a:endParaRPr/>
          </a:p>
          <a:p>
            <a:pPr marL="0" lvl="0" indent="0" algn="l" rtl="0">
              <a:spcBef>
                <a:spcPts val="640"/>
              </a:spcBef>
              <a:spcAft>
                <a:spcPts val="0"/>
              </a:spcAft>
              <a:buNone/>
            </a:pPr>
            <a:r>
              <a:rPr lang="en-US"/>
              <a:t>“Slavery cannot tolerate free speech. Five years of its exercise would banish the auction block and break every chain in the South.” —A Plea for Free Speech in Boston, 1860</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45"/>
          <p:cNvPicPr preferRelativeResize="0"/>
          <p:nvPr/>
        </p:nvPicPr>
        <p:blipFill>
          <a:blip r:embed="rId3">
            <a:alphaModFix/>
          </a:blip>
          <a:stretch>
            <a:fillRect/>
          </a:stretch>
        </p:blipFill>
        <p:spPr>
          <a:xfrm>
            <a:off x="2150400" y="152400"/>
            <a:ext cx="4557163" cy="65532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6"/>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Suffragists Fought to Overcome Censorship</a:t>
            </a:r>
            <a:endParaRPr/>
          </a:p>
        </p:txBody>
      </p:sp>
      <p:sp>
        <p:nvSpPr>
          <p:cNvPr id="325" name="Google Shape;325;p46"/>
          <p:cNvSpPr txBox="1">
            <a:spLocks noGrp="1"/>
          </p:cNvSpPr>
          <p:nvPr>
            <p:ph type="body" idx="1"/>
          </p:nvPr>
        </p:nvSpPr>
        <p:spPr>
          <a:xfrm>
            <a:off x="1097929" y="1600200"/>
            <a:ext cx="45633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Several women suffragists were jailed for protesting in favor of votes for women, but their free speech rights eventually persuaded enough people that the 19th Amendment was passed. </a:t>
            </a:r>
            <a:endParaRPr/>
          </a:p>
        </p:txBody>
      </p:sp>
      <p:pic>
        <p:nvPicPr>
          <p:cNvPr id="326" name="Google Shape;326;p46"/>
          <p:cNvPicPr preferRelativeResize="0"/>
          <p:nvPr/>
        </p:nvPicPr>
        <p:blipFill>
          <a:blip r:embed="rId3">
            <a:alphaModFix/>
          </a:blip>
          <a:stretch>
            <a:fillRect/>
          </a:stretch>
        </p:blipFill>
        <p:spPr>
          <a:xfrm>
            <a:off x="5715350" y="1810650"/>
            <a:ext cx="3116850" cy="470644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7"/>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Civil Rights Speech Suppression</a:t>
            </a:r>
            <a:endParaRPr/>
          </a:p>
        </p:txBody>
      </p:sp>
      <p:sp>
        <p:nvSpPr>
          <p:cNvPr id="333" name="Google Shape;333;p47"/>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The NAACP faced many attempts to censor their calls for civil rights, and filed many lawsuits to ensure their rights to free speech and assembly.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8"/>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40" name="Google Shape;340;p48"/>
          <p:cNvSpPr txBox="1">
            <a:spLocks noGrp="1"/>
          </p:cNvSpPr>
          <p:nvPr>
            <p:ph type="body" idx="1"/>
          </p:nvPr>
        </p:nvSpPr>
        <p:spPr>
          <a:xfrm>
            <a:off x="1097930" y="1600200"/>
            <a:ext cx="34740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Civil rights activists like Martin Luther King endured many attempts to suppress their free speech, but persisted and prevailed. </a:t>
            </a:r>
            <a:endParaRPr/>
          </a:p>
        </p:txBody>
      </p:sp>
      <p:pic>
        <p:nvPicPr>
          <p:cNvPr id="341" name="Google Shape;341;p48"/>
          <p:cNvPicPr preferRelativeResize="0"/>
          <p:nvPr/>
        </p:nvPicPr>
        <p:blipFill>
          <a:blip r:embed="rId3">
            <a:alphaModFix/>
          </a:blip>
          <a:stretch>
            <a:fillRect/>
          </a:stretch>
        </p:blipFill>
        <p:spPr>
          <a:xfrm>
            <a:off x="4572005" y="1885037"/>
            <a:ext cx="4267269" cy="323956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49"/>
          <p:cNvSpPr txBox="1">
            <a:spLocks noGrp="1"/>
          </p:cNvSpPr>
          <p:nvPr>
            <p:ph type="body" idx="1"/>
          </p:nvPr>
        </p:nvSpPr>
        <p:spPr>
          <a:xfrm>
            <a:off x="1070934" y="1096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sz="3000">
                <a:solidFill>
                  <a:srgbClr val="222222"/>
                </a:solidFill>
              </a:rPr>
              <a:t>Most people do not appreciate the value of free speech until someone censors </a:t>
            </a:r>
            <a:r>
              <a:rPr lang="en-US" sz="3000" u="sng">
                <a:solidFill>
                  <a:srgbClr val="222222"/>
                </a:solidFill>
              </a:rPr>
              <a:t>them</a:t>
            </a:r>
            <a:r>
              <a:rPr lang="en-US" sz="3000">
                <a:solidFill>
                  <a:srgbClr val="222222"/>
                </a:solidFill>
              </a:rPr>
              <a:t>. </a:t>
            </a:r>
            <a:endParaRPr sz="3000">
              <a:solidFill>
                <a:srgbClr val="222222"/>
              </a:solidFill>
            </a:endParaRPr>
          </a:p>
          <a:p>
            <a:pPr marL="0" lvl="0" indent="0" algn="l" rtl="0">
              <a:spcBef>
                <a:spcPts val="640"/>
              </a:spcBef>
              <a:spcAft>
                <a:spcPts val="0"/>
              </a:spcAft>
              <a:buNone/>
            </a:pPr>
            <a:endParaRPr sz="3000">
              <a:solidFill>
                <a:srgbClr val="222222"/>
              </a:solidFill>
            </a:endParaRPr>
          </a:p>
          <a:p>
            <a:pPr marL="0" lvl="0" indent="0" algn="l" rtl="0">
              <a:spcBef>
                <a:spcPts val="640"/>
              </a:spcBef>
              <a:spcAft>
                <a:spcPts val="0"/>
              </a:spcAft>
              <a:buClr>
                <a:schemeClr val="dk1"/>
              </a:buClr>
              <a:buSzPts val="1100"/>
              <a:buFont typeface="Arial"/>
              <a:buNone/>
            </a:pPr>
            <a:r>
              <a:rPr lang="en-US" sz="3000">
                <a:solidFill>
                  <a:srgbClr val="222222"/>
                </a:solidFill>
              </a:rPr>
              <a:t>Censorship does not seem so bad when we imagine ourselves, or someone like us, with the power to censor speech we don’t like.  </a:t>
            </a:r>
            <a:endParaRPr sz="3000">
              <a:solidFill>
                <a:srgbClr val="222222"/>
              </a:solidFill>
            </a:endParaRPr>
          </a:p>
          <a:p>
            <a:pPr marL="0" lvl="0" indent="0" algn="l" rtl="0">
              <a:spcBef>
                <a:spcPts val="640"/>
              </a:spcBef>
              <a:spcAft>
                <a:spcPts val="0"/>
              </a:spcAft>
              <a:buClr>
                <a:schemeClr val="dk1"/>
              </a:buClr>
              <a:buSzPts val="1100"/>
              <a:buFont typeface="Arial"/>
              <a:buNone/>
            </a:pP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0"/>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54" name="Google Shape;354;p50"/>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Now imagine your worst enemy with the power to censor you!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txBox="1">
            <a:spLocks noGrp="1"/>
          </p:cNvSpPr>
          <p:nvPr>
            <p:ph type="body" idx="1"/>
          </p:nvPr>
        </p:nvSpPr>
        <p:spPr>
          <a:xfrm>
            <a:off x="1025929" y="952050"/>
            <a:ext cx="38802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200"/>
              <a:buFont typeface="Arial"/>
              <a:buNone/>
            </a:pPr>
            <a:endParaRPr/>
          </a:p>
          <a:p>
            <a:pPr marL="0" lvl="0" indent="0" algn="l" rtl="0">
              <a:spcBef>
                <a:spcPts val="0"/>
              </a:spcBef>
              <a:spcAft>
                <a:spcPts val="0"/>
              </a:spcAft>
              <a:buClr>
                <a:schemeClr val="dk1"/>
              </a:buClr>
              <a:buSzPts val="3200"/>
              <a:buFont typeface="Arial"/>
              <a:buNone/>
            </a:pPr>
            <a:endParaRPr/>
          </a:p>
          <a:p>
            <a:pPr marL="0" lvl="0" indent="0" algn="l" rtl="0">
              <a:spcBef>
                <a:spcPts val="0"/>
              </a:spcBef>
              <a:spcAft>
                <a:spcPts val="0"/>
              </a:spcAft>
              <a:buClr>
                <a:schemeClr val="dk1"/>
              </a:buClr>
              <a:buSzPts val="3200"/>
              <a:buFont typeface="Arial"/>
              <a:buNone/>
            </a:pPr>
            <a:r>
              <a:rPr lang="en-US"/>
              <a:t>Jonathan Rauch, in the book </a:t>
            </a:r>
            <a:r>
              <a:rPr lang="en-US" i="1"/>
              <a:t>Kindly Inquisitors</a:t>
            </a:r>
            <a:r>
              <a:rPr lang="en-US"/>
              <a:t>, suggests calling this process of truth-seeking “Liberal Science.”</a:t>
            </a:r>
            <a:endParaRPr/>
          </a:p>
        </p:txBody>
      </p:sp>
      <p:pic>
        <p:nvPicPr>
          <p:cNvPr id="108" name="Google Shape;108;p15"/>
          <p:cNvPicPr preferRelativeResize="0"/>
          <p:nvPr/>
        </p:nvPicPr>
        <p:blipFill rotWithShape="1">
          <a:blip r:embed="rId3">
            <a:alphaModFix/>
          </a:blip>
          <a:srcRect/>
          <a:stretch/>
        </p:blipFill>
        <p:spPr>
          <a:xfrm>
            <a:off x="5315774" y="807901"/>
            <a:ext cx="3242399" cy="531839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thefire.org/curriculum</a:t>
            </a:r>
            <a:endParaRPr/>
          </a:p>
        </p:txBody>
      </p:sp>
      <p:sp>
        <p:nvSpPr>
          <p:cNvPr id="361" name="Google Shape;361;p51"/>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History, Philosophy, Law of Free Speech</a:t>
            </a:r>
            <a:endParaRPr/>
          </a:p>
        </p:txBody>
      </p:sp>
      <p:pic>
        <p:nvPicPr>
          <p:cNvPr id="362" name="Google Shape;362;p51"/>
          <p:cNvPicPr preferRelativeResize="0"/>
          <p:nvPr/>
        </p:nvPicPr>
        <p:blipFill>
          <a:blip r:embed="rId3">
            <a:alphaModFix/>
          </a:blip>
          <a:stretch>
            <a:fillRect/>
          </a:stretch>
        </p:blipFill>
        <p:spPr>
          <a:xfrm>
            <a:off x="2606600" y="3023525"/>
            <a:ext cx="4381500" cy="2343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6"/>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a:t>2 Rules of “Liberal Science”</a:t>
            </a:r>
            <a:endParaRPr/>
          </a:p>
        </p:txBody>
      </p:sp>
      <p:sp>
        <p:nvSpPr>
          <p:cNvPr id="115" name="Google Shape;115;p16"/>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457200" lvl="0" indent="-419100" algn="l" rtl="0">
              <a:spcBef>
                <a:spcPts val="0"/>
              </a:spcBef>
              <a:spcAft>
                <a:spcPts val="0"/>
              </a:spcAft>
              <a:buSzPts val="3000"/>
              <a:buFont typeface="Calibri"/>
              <a:buAutoNum type="arabicPeriod"/>
            </a:pPr>
            <a:r>
              <a:rPr lang="en-US" sz="3000" b="1"/>
              <a:t>No one is completely immune from error. </a:t>
            </a:r>
            <a:endParaRPr/>
          </a:p>
          <a:p>
            <a:pPr marL="457200" lvl="0" indent="0" algn="l" rtl="0">
              <a:spcBef>
                <a:spcPts val="0"/>
              </a:spcBef>
              <a:spcAft>
                <a:spcPts val="0"/>
              </a:spcAft>
              <a:buClr>
                <a:schemeClr val="dk1"/>
              </a:buClr>
              <a:buSzPts val="3200"/>
              <a:buFont typeface="Arial"/>
              <a:buNone/>
            </a:pPr>
            <a:r>
              <a:rPr lang="en-US" sz="3000"/>
              <a:t>No person or belief is above possible correction. No one and no belief, therefore, is above criticism.</a:t>
            </a:r>
            <a:endParaRPr sz="3000"/>
          </a:p>
          <a:p>
            <a:pPr marL="457200" lvl="0" indent="-419100" algn="l" rtl="0">
              <a:spcBef>
                <a:spcPts val="0"/>
              </a:spcBef>
              <a:spcAft>
                <a:spcPts val="0"/>
              </a:spcAft>
              <a:buSzPts val="3000"/>
              <a:buFont typeface="Calibri"/>
              <a:buAutoNum type="arabicPeriod"/>
            </a:pPr>
            <a:r>
              <a:rPr lang="en-US" sz="3000" b="1"/>
              <a:t>Any belief may be wrong; hence, no one can legitimately claim to have ended any discussion—ever. </a:t>
            </a:r>
            <a:r>
              <a:rPr lang="en-US" sz="3000"/>
              <a:t>In other words, no one gets the final say or gets to be the final authority on a subject.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2" name="Google Shape;122;p17"/>
          <p:cNvSpPr txBox="1">
            <a:spLocks noGrp="1"/>
          </p:cNvSpPr>
          <p:nvPr>
            <p:ph type="body" idx="1"/>
          </p:nvPr>
        </p:nvSpPr>
        <p:spPr>
          <a:xfrm>
            <a:off x="936350" y="1600200"/>
            <a:ext cx="78570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a:t>In science, we call this process “disconfirmation.” All good scientists must look for evidence that they might be wrong. </a:t>
            </a:r>
            <a:endParaRPr/>
          </a:p>
          <a:p>
            <a:pPr marL="0" lvl="0" indent="0" algn="l" rtl="0">
              <a:spcBef>
                <a:spcPts val="640"/>
              </a:spcBef>
              <a:spcAft>
                <a:spcPts val="0"/>
              </a:spcAft>
              <a:buNone/>
            </a:pPr>
            <a:endParaRPr/>
          </a:p>
          <a:p>
            <a:pPr marL="0" lvl="0" indent="0" algn="l" rtl="0">
              <a:spcBef>
                <a:spcPts val="640"/>
              </a:spcBef>
              <a:spcAft>
                <a:spcPts val="0"/>
              </a:spcAft>
              <a:buNone/>
            </a:pPr>
            <a:r>
              <a:rPr lang="en-US"/>
              <a:t>In the courtroom, we call this process: “cross-examination.” </a:t>
            </a:r>
            <a:endParaRPr/>
          </a:p>
          <a:p>
            <a:pPr marL="0" lvl="0" indent="0" algn="l" rtl="0">
              <a:spcBef>
                <a:spcPts val="640"/>
              </a:spcBef>
              <a:spcAft>
                <a:spcPts val="0"/>
              </a:spcAft>
              <a:buClr>
                <a:schemeClr val="dk1"/>
              </a:buClr>
              <a:buSzPts val="1100"/>
              <a:buFont typeface="Arial"/>
              <a:buNone/>
            </a:pP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8"/>
          <p:cNvSpPr txBox="1">
            <a:spLocks noGrp="1"/>
          </p:cNvSpPr>
          <p:nvPr>
            <p:ph type="body" idx="1"/>
          </p:nvPr>
        </p:nvSpPr>
        <p:spPr>
          <a:xfrm>
            <a:off x="1052934" y="889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1100"/>
              <a:buFont typeface="Arial"/>
              <a:buNone/>
            </a:pPr>
            <a:r>
              <a:rPr lang="en-US" sz="3000">
                <a:solidFill>
                  <a:srgbClr val="001320"/>
                </a:solidFill>
                <a:highlight>
                  <a:srgbClr val="FFFFFF"/>
                </a:highlight>
              </a:rPr>
              <a:t>In a lawsuit the first to speak seems right, until someone comes forward and cross-examines.</a:t>
            </a:r>
            <a:endParaRPr sz="3000"/>
          </a:p>
        </p:txBody>
      </p:sp>
      <p:pic>
        <p:nvPicPr>
          <p:cNvPr id="129" name="Google Shape;129;p18"/>
          <p:cNvPicPr preferRelativeResize="0"/>
          <p:nvPr/>
        </p:nvPicPr>
        <p:blipFill>
          <a:blip r:embed="rId3">
            <a:alphaModFix/>
          </a:blip>
          <a:stretch>
            <a:fillRect/>
          </a:stretch>
        </p:blipFill>
        <p:spPr>
          <a:xfrm>
            <a:off x="1642823" y="2386825"/>
            <a:ext cx="6123925" cy="3440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6" name="Google Shape;136;p19"/>
          <p:cNvSpPr txBox="1">
            <a:spLocks noGrp="1"/>
          </p:cNvSpPr>
          <p:nvPr>
            <p:ph type="body" idx="1"/>
          </p:nvPr>
        </p:nvSpPr>
        <p:spPr>
          <a:xfrm>
            <a:off x="1142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None/>
            </a:pPr>
            <a:r>
              <a:rPr lang="en-US" sz="3000">
                <a:solidFill>
                  <a:srgbClr val="001320"/>
                </a:solidFill>
                <a:highlight>
                  <a:srgbClr val="FFFFFF"/>
                </a:highlight>
              </a:rPr>
              <a:t>Good lawyers will prepare both sides of a case, so that they can anticipate any questions or arguments the opposing party might use. They know they must be prepared to answer them.</a:t>
            </a:r>
            <a:r>
              <a:rPr lang="en-US" sz="2400">
                <a:solidFill>
                  <a:srgbClr val="001320"/>
                </a:solidFill>
                <a:highlight>
                  <a:srgbClr val="FFFFFF"/>
                </a:highlight>
              </a:rPr>
              <a:t> </a:t>
            </a:r>
            <a:endParaRPr sz="2400">
              <a:solidFill>
                <a:srgbClr val="001320"/>
              </a:solidFill>
              <a:highlight>
                <a:srgbClr val="FFFFFF"/>
              </a:highlight>
            </a:endParaRPr>
          </a:p>
          <a:p>
            <a:pPr marL="0" lvl="0" indent="0" algn="l" rtl="0">
              <a:spcBef>
                <a:spcPts val="640"/>
              </a:spcBef>
              <a:spcAft>
                <a:spcPts val="0"/>
              </a:spcAft>
              <a:buNone/>
            </a:pPr>
            <a:endParaRPr sz="2400">
              <a:solidFill>
                <a:srgbClr val="001320"/>
              </a:solidFill>
              <a:highlight>
                <a:srgbClr val="FFFFFF"/>
              </a:highlight>
              <a:latin typeface="Roboto"/>
              <a:ea typeface="Roboto"/>
              <a:cs typeface="Roboto"/>
              <a:sym typeface="Roboto"/>
            </a:endParaRPr>
          </a:p>
          <a:p>
            <a:pPr marL="0" lvl="0" indent="0" algn="l" rtl="0">
              <a:spcBef>
                <a:spcPts val="640"/>
              </a:spcBef>
              <a:spcAft>
                <a:spcPts val="0"/>
              </a:spcAft>
              <a:buNone/>
            </a:pPr>
            <a:endParaRPr sz="2400">
              <a:solidFill>
                <a:srgbClr val="001320"/>
              </a:solidFill>
              <a:highlight>
                <a:srgbClr val="FFFFFF"/>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3" name="Google Shape;143;p20"/>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3200"/>
              <a:buFont typeface="Arial"/>
              <a:buNone/>
            </a:pPr>
            <a:r>
              <a:rPr lang="en-US" sz="3000"/>
              <a:t>Central to Liberal Science is the role of evidence, debate, and discussion. </a:t>
            </a:r>
            <a:endParaRPr sz="3000"/>
          </a:p>
          <a:p>
            <a:pPr marL="0" lvl="0" indent="0" algn="l" rtl="0">
              <a:lnSpc>
                <a:spcPct val="115000"/>
              </a:lnSpc>
              <a:spcBef>
                <a:spcPts val="0"/>
              </a:spcBef>
              <a:spcAft>
                <a:spcPts val="0"/>
              </a:spcAft>
              <a:buClr>
                <a:schemeClr val="dk1"/>
              </a:buClr>
              <a:buSzPts val="3200"/>
              <a:buFont typeface="Arial"/>
              <a:buNone/>
            </a:pPr>
            <a:endParaRPr sz="3000"/>
          </a:p>
          <a:p>
            <a:pPr marL="0" lvl="0" indent="0" algn="l" rtl="0">
              <a:lnSpc>
                <a:spcPct val="115000"/>
              </a:lnSpc>
              <a:spcBef>
                <a:spcPts val="0"/>
              </a:spcBef>
              <a:spcAft>
                <a:spcPts val="0"/>
              </a:spcAft>
              <a:buClr>
                <a:schemeClr val="dk1"/>
              </a:buClr>
              <a:buSzPts val="3200"/>
              <a:buFont typeface="Arial"/>
              <a:buNone/>
            </a:pPr>
            <a:r>
              <a:rPr lang="en-US" sz="3000"/>
              <a:t>We convince others using persuasion, not coercion. </a:t>
            </a:r>
            <a:endParaRPr sz="3000"/>
          </a:p>
          <a:p>
            <a:pPr marL="0" lvl="0" indent="0" algn="l" rtl="0">
              <a:spcBef>
                <a:spcPts val="64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1396</Words>
  <Application>Microsoft Macintosh PowerPoint</Application>
  <PresentationFormat>On-screen Show (4:3)</PresentationFormat>
  <Paragraphs>147</Paragraphs>
  <Slides>40</Slides>
  <Notes>40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Roboto</vt:lpstr>
      <vt:lpstr>Calibri</vt:lpstr>
      <vt:lpstr>Arial</vt:lpstr>
      <vt:lpstr>Office Theme</vt:lpstr>
      <vt:lpstr>3 Reasons Free Speech is Important</vt:lpstr>
      <vt:lpstr>#1: Free Speech Helps Us Sort Truth From Falsehood </vt:lpstr>
      <vt:lpstr>PowerPoint Presentation</vt:lpstr>
      <vt:lpstr>PowerPoint Presentation</vt:lpstr>
      <vt:lpstr>2 Rules of “Liberal Science”</vt:lpstr>
      <vt:lpstr>PowerPoint Presentation</vt:lpstr>
      <vt:lpstr>PowerPoint Presentation</vt:lpstr>
      <vt:lpstr>PowerPoint Presentation</vt:lpstr>
      <vt:lpstr>PowerPoint Presentation</vt:lpstr>
      <vt:lpstr>PowerPoint Presentation</vt:lpstr>
      <vt:lpstr>John Stuart Mill “On Liberty” </vt:lpstr>
      <vt:lpstr>John Stuart Mill “On Liberty” </vt:lpstr>
      <vt:lpstr>PowerPoint Presentation</vt:lpstr>
      <vt:lpstr>PowerPoint Presentation</vt:lpstr>
      <vt:lpstr>PowerPoint Presentation</vt:lpstr>
      <vt:lpstr>PowerPoint Presentation</vt:lpstr>
      <vt:lpstr>PowerPoint Presentation</vt:lpstr>
      <vt:lpstr>PowerPoint Presentation</vt:lpstr>
      <vt:lpstr>2 Crucial Attitudes that accompany Liberal Science </vt:lpstr>
      <vt:lpstr>PowerPoint Presentation</vt:lpstr>
      <vt:lpstr>Famous quotes on truth</vt:lpstr>
      <vt:lpstr>PowerPoint Presentation</vt:lpstr>
      <vt:lpstr>PowerPoint Presentation</vt:lpstr>
      <vt:lpstr>#2: Free Speech Allows us to  Settle Disputes Peacefully</vt:lpstr>
      <vt:lpstr>Separating speech from action</vt:lpstr>
      <vt:lpstr>PowerPoint Presentation</vt:lpstr>
      <vt:lpstr>PowerPoint Presentation</vt:lpstr>
      <vt:lpstr>PowerPoint Presentation</vt:lpstr>
      <vt:lpstr>#3: Free Speech Protects those with Less Power </vt:lpstr>
      <vt:lpstr>PowerPoint Presentation</vt:lpstr>
      <vt:lpstr>PowerPoint Presentation</vt:lpstr>
      <vt:lpstr>PowerPoint Presentation</vt:lpstr>
      <vt:lpstr>PowerPoint Presentation</vt:lpstr>
      <vt:lpstr>PowerPoint Presentation</vt:lpstr>
      <vt:lpstr>Suffragists Fought to Overcome Censorship</vt:lpstr>
      <vt:lpstr>Civil Rights Speech Suppression</vt:lpstr>
      <vt:lpstr>PowerPoint Presentation</vt:lpstr>
      <vt:lpstr>PowerPoint Presentation</vt:lpstr>
      <vt:lpstr>PowerPoint Presentation</vt:lpstr>
      <vt:lpstr>thefire.org/curriculum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Reasons Free Speech is Important</dc:title>
  <cp:lastModifiedBy>Microsoft Office User</cp:lastModifiedBy>
  <cp:revision>2</cp:revision>
  <dcterms:modified xsi:type="dcterms:W3CDTF">2022-06-11T19:01:40Z</dcterms:modified>
</cp:coreProperties>
</file>