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8" r:id="rId1"/>
  </p:sldMasterIdLst>
  <p:notesMasterIdLst>
    <p:notesMasterId r:id="rId38"/>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7" r:id="rId24"/>
    <p:sldId id="288" r:id="rId25"/>
    <p:sldId id="289" r:id="rId26"/>
    <p:sldId id="290" r:id="rId27"/>
    <p:sldId id="294" r:id="rId28"/>
    <p:sldId id="295" r:id="rId29"/>
    <p:sldId id="296" r:id="rId30"/>
    <p:sldId id="297" r:id="rId31"/>
    <p:sldId id="279" r:id="rId32"/>
    <p:sldId id="280" r:id="rId33"/>
    <p:sldId id="281" r:id="rId34"/>
    <p:sldId id="282" r:id="rId35"/>
    <p:sldId id="283" r:id="rId36"/>
    <p:sldId id="284" r:id="rId3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3" clrIdx="0"/>
  <p:cmAuthor id="1" name="Bonnie Snyder" initial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F6840"/>
    <a:srgbClr val="F2F1F0"/>
    <a:srgbClr val="D3332D"/>
    <a:srgbClr val="8C004C"/>
    <a:srgbClr val="55002F"/>
    <a:srgbClr val="2300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6" autoAdjust="0"/>
    <p:restoredTop sz="87123" autoAdjust="0"/>
  </p:normalViewPr>
  <p:slideViewPr>
    <p:cSldViewPr snapToGrid="0" snapToObjects="1">
      <p:cViewPr varScale="1">
        <p:scale>
          <a:sx n="99" d="100"/>
          <a:sy n="99" d="100"/>
        </p:scale>
        <p:origin x="800" y="184"/>
      </p:cViewPr>
      <p:guideLst>
        <p:guide orient="horz" pos="2160"/>
        <p:guide pos="2880"/>
      </p:guideLst>
    </p:cSldViewPr>
  </p:slideViewPr>
  <p:outlineViewPr>
    <p:cViewPr>
      <p:scale>
        <a:sx n="33" d="100"/>
        <a:sy n="33" d="100"/>
      </p:scale>
      <p:origin x="112" y="0"/>
    </p:cViewPr>
  </p:outlineViewPr>
  <p:notesTextViewPr>
    <p:cViewPr>
      <p:scale>
        <a:sx n="100" d="100"/>
        <a:sy n="100" d="100"/>
      </p:scale>
      <p:origin x="0" y="0"/>
    </p:cViewPr>
  </p:notesTextViewPr>
  <p:sorterViewPr>
    <p:cViewPr>
      <p:scale>
        <a:sx n="66" d="100"/>
        <a:sy n="66" d="100"/>
      </p:scale>
      <p:origin x="0" y="17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92449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dirty="0">
              <a:solidFill>
                <a:schemeClr val="dk1"/>
              </a:solidFill>
              <a:latin typeface="Calibri"/>
              <a:ea typeface="Calibri"/>
              <a:cs typeface="Calibri"/>
              <a:sym typeface="Calibri"/>
            </a:endParaRPr>
          </a:p>
        </p:txBody>
      </p:sp>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2" name="Shape 152"/>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64" name="Shape 1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70" name="Shape 1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Shape 176"/>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Educators wishing to study this issue further may be interested in some of the following books:</a:t>
            </a:r>
            <a:endParaRPr dirty="0"/>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Richard Beeman, </a:t>
            </a:r>
            <a:r>
              <a:rPr lang="en-US" sz="1200" b="0" i="1" u="none" strike="noStrike" cap="none" dirty="0">
                <a:solidFill>
                  <a:schemeClr val="dk1"/>
                </a:solidFill>
                <a:latin typeface="Calibri"/>
                <a:ea typeface="Calibri"/>
                <a:cs typeface="Calibri"/>
                <a:sym typeface="Calibri"/>
              </a:rPr>
              <a:t>Plain, Honest Men: The Making of the American Constitution</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Pauline Maier: </a:t>
            </a:r>
            <a:r>
              <a:rPr lang="en-US" sz="1200" b="0" i="1" u="none" strike="noStrike" cap="none" dirty="0">
                <a:solidFill>
                  <a:schemeClr val="dk1"/>
                </a:solidFill>
                <a:latin typeface="Calibri"/>
                <a:ea typeface="Calibri"/>
                <a:cs typeface="Calibri"/>
                <a:sym typeface="Calibri"/>
              </a:rPr>
              <a:t>Ratification: The States Debate the Constitution, 1787-1788</a:t>
            </a:r>
            <a:endParaRPr sz="1200" b="0" i="0" u="none" strike="noStrike" cap="none" dirty="0">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300"/>
              <a:buFont typeface="Calibri"/>
              <a:buChar char="●"/>
            </a:pPr>
            <a:r>
              <a:rPr lang="en-US" sz="1200" b="0" i="0" u="none" strike="noStrike" cap="none" dirty="0">
                <a:solidFill>
                  <a:schemeClr val="dk1"/>
                </a:solidFill>
                <a:latin typeface="Calibri"/>
                <a:ea typeface="Calibri"/>
                <a:cs typeface="Calibri"/>
                <a:sym typeface="Calibri"/>
              </a:rPr>
              <a:t>Woody Holton: </a:t>
            </a:r>
            <a:r>
              <a:rPr lang="en-US" sz="1200" b="0" i="1" u="none" strike="noStrike" cap="none" dirty="0">
                <a:solidFill>
                  <a:schemeClr val="dk1"/>
                </a:solidFill>
                <a:latin typeface="Calibri"/>
                <a:ea typeface="Calibri"/>
                <a:cs typeface="Calibri"/>
                <a:sym typeface="Calibri"/>
              </a:rPr>
              <a:t>Unruly Americans and the Origins of the Constitution</a:t>
            </a:r>
            <a:endParaRPr sz="1200" b="0" i="0" u="none" strike="noStrike" cap="none" dirty="0">
              <a:solidFill>
                <a:schemeClr val="dk1"/>
              </a:solidFill>
              <a:latin typeface="Calibri"/>
              <a:ea typeface="Calibri"/>
              <a:cs typeface="Calibri"/>
              <a:sym typeface="Calibri"/>
            </a:endParaRPr>
          </a:p>
        </p:txBody>
      </p:sp>
      <p:sp>
        <p:nvSpPr>
          <p:cNvPr id="184" name="Shape 1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Shape 20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09" name="Shape 2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Shape 21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Originally, the Bill of Rights limited only the federal government, and did not limit the power of states to violate the rights of individuals.  However, the Supreme Court would later rule that the 14th Amendment (adopted after the Civil War) means that states must obey almost every right that is listed in the Bill of Rights,</a:t>
            </a:r>
            <a:r>
              <a:rPr lang="en-US" sz="1200" b="0" i="0" u="none" strike="noStrike" cap="none" baseline="0" dirty="0">
                <a:solidFill>
                  <a:schemeClr val="dk1"/>
                </a:solidFill>
                <a:latin typeface="Calibri"/>
                <a:ea typeface="Calibri"/>
                <a:cs typeface="Calibri"/>
                <a:sym typeface="Calibri"/>
              </a:rPr>
              <a:t> including the First Amendment.</a:t>
            </a:r>
            <a:endParaRPr dirty="0"/>
          </a:p>
        </p:txBody>
      </p:sp>
      <p:sp>
        <p:nvSpPr>
          <p:cNvPr id="216" name="Shape 216"/>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50"/>
              <a:buFont typeface="Calibri"/>
              <a:buNone/>
            </a:pPr>
            <a:fld id="{00000000-1234-1234-1234-123412341234}" type="slidenum">
              <a:rPr lang="en-US" sz="1400" b="0" i="0" u="none" strike="noStrike" cap="none">
                <a:solidFill>
                  <a:srgbClr val="000000"/>
                </a:solidFill>
                <a:latin typeface="Arial"/>
                <a:ea typeface="Arial"/>
                <a:cs typeface="Arial"/>
                <a:sym typeface="Arial"/>
              </a:rPr>
              <a:t>20</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28" name="Shape 22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84" name="Shape 2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91" name="Shape 2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03" name="Shape 3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29" name="Shape 3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0" name="Shape 3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11" name="Shape 31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7" name="Shape 31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18" name="Shape 318"/>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 name="Shape 3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24" name="Shape 324"/>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Shape 240"/>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These words seem pretty obvious, but it’s still helpful to review the full meaning. </a:t>
            </a:r>
            <a:endParaRPr dirty="0"/>
          </a:p>
        </p:txBody>
      </p:sp>
      <p:sp>
        <p:nvSpPr>
          <p:cNvPr id="241" name="Shape 241"/>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32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There are some limits to freedom of speech, as determined by our courts in the past century. These include true threats, harassment, obscenity, incitement to immediate violence, and defamation (slander and libel.) These have high thresholds for prosecution in the United States,</a:t>
            </a:r>
            <a:r>
              <a:rPr lang="en-US" baseline="0" dirty="0"/>
              <a:t> and are further discussed in separate units, as well as in FIRE’s </a:t>
            </a:r>
            <a:r>
              <a:rPr lang="en-US" i="1" baseline="0" dirty="0"/>
              <a:t>Guide to Free Speech on Campus</a:t>
            </a:r>
            <a:endParaRPr dirty="0"/>
          </a:p>
        </p:txBody>
      </p:sp>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Shape 10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7620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7" name="Shape 10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r>
              <a:rPr lang="en-US" sz="1200" b="0" i="0" u="none" strike="noStrike" cap="none" dirty="0">
                <a:solidFill>
                  <a:schemeClr val="dk1"/>
                </a:solidFill>
                <a:latin typeface="Calibri"/>
                <a:ea typeface="Calibri"/>
                <a:cs typeface="Calibri"/>
                <a:sym typeface="Calibri"/>
              </a:rPr>
              <a:t>Various formatted versions of </a:t>
            </a:r>
            <a:r>
              <a:rPr lang="en-US" sz="1200" b="0" i="1" u="none" strike="noStrike" cap="none" dirty="0">
                <a:solidFill>
                  <a:schemeClr val="dk1"/>
                </a:solidFill>
                <a:latin typeface="Calibri"/>
                <a:ea typeface="Calibri"/>
                <a:cs typeface="Calibri"/>
                <a:sym typeface="Calibri"/>
              </a:rPr>
              <a:t>Areopagitica</a:t>
            </a:r>
            <a:r>
              <a:rPr lang="en-US" sz="1200" b="0" i="0" u="none" strike="noStrike" cap="none" dirty="0">
                <a:solidFill>
                  <a:schemeClr val="dk1"/>
                </a:solidFill>
                <a:latin typeface="Calibri"/>
                <a:ea typeface="Calibri"/>
                <a:cs typeface="Calibri"/>
                <a:sym typeface="Calibri"/>
              </a:rPr>
              <a:t> can be downloaded at http://www.gutenberg.org/ebooks/608</a:t>
            </a:r>
            <a:endParaRPr sz="1200" b="0" i="0" u="none" strike="noStrike" cap="none" dirty="0">
              <a:solidFill>
                <a:schemeClr val="dk1"/>
              </a:solidFill>
              <a:latin typeface="Calibri"/>
              <a:ea typeface="Calibri"/>
              <a:cs typeface="Calibri"/>
              <a:sym typeface="Calibri"/>
            </a:endParaRPr>
          </a:p>
        </p:txBody>
      </p:sp>
      <p:sp>
        <p:nvSpPr>
          <p:cNvPr id="125" name="Shape 1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200"/>
              <a:buFont typeface="Calibri"/>
              <a:buNone/>
            </a:pPr>
            <a:r>
              <a:rPr lang="en-US" sz="1200" b="0" i="0" u="none" strike="noStrike" cap="none" dirty="0">
                <a:solidFill>
                  <a:srgbClr val="FF0000"/>
                </a:solidFill>
                <a:latin typeface="Calibri"/>
                <a:ea typeface="Calibri"/>
                <a:cs typeface="Calibri"/>
                <a:sym typeface="Calibri"/>
              </a:rPr>
              <a:t>Teachers: See our handout on John Milton’s </a:t>
            </a:r>
            <a:r>
              <a:rPr lang="en-US" sz="1200" b="0" i="1" u="none" strike="noStrike" cap="none" dirty="0" err="1">
                <a:solidFill>
                  <a:srgbClr val="FF0000"/>
                </a:solidFill>
                <a:latin typeface="Calibri"/>
                <a:ea typeface="Calibri"/>
                <a:cs typeface="Calibri"/>
                <a:sym typeface="Calibri"/>
              </a:rPr>
              <a:t>Areopagitica</a:t>
            </a:r>
            <a:r>
              <a:rPr lang="en-US" sz="1200" b="0" i="0" u="none" strike="noStrike" cap="none" dirty="0">
                <a:solidFill>
                  <a:srgbClr val="FF0000"/>
                </a:solidFill>
                <a:latin typeface="Calibri"/>
                <a:ea typeface="Calibri"/>
                <a:cs typeface="Calibri"/>
                <a:sym typeface="Calibri"/>
              </a:rPr>
              <a:t>, included</a:t>
            </a:r>
            <a:r>
              <a:rPr lang="en-US" sz="1200" b="0" i="0" u="none" strike="noStrike" cap="none" baseline="0" dirty="0">
                <a:solidFill>
                  <a:srgbClr val="FF0000"/>
                </a:solidFill>
                <a:latin typeface="Calibri"/>
                <a:ea typeface="Calibri"/>
                <a:cs typeface="Calibri"/>
                <a:sym typeface="Calibri"/>
              </a:rPr>
              <a:t> with the materials for this unit. </a:t>
            </a:r>
            <a:endParaRPr sz="1200" b="0" i="0" u="none" strike="noStrike" cap="none" dirty="0">
              <a:solidFill>
                <a:srgbClr val="FF0000"/>
              </a:solidFill>
              <a:latin typeface="Calibri"/>
              <a:ea typeface="Calibri"/>
              <a:cs typeface="Calibri"/>
              <a:sym typeface="Calibri"/>
            </a:endParaRPr>
          </a:p>
        </p:txBody>
      </p:sp>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6" name="Shape 76"/>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userDrawn="1">
  <p:cSld name="OBJECT">
    <p:spTree>
      <p:nvGrpSpPr>
        <p:cNvPr id="1" name="Shape 21"/>
        <p:cNvGrpSpPr/>
        <p:nvPr/>
      </p:nvGrpSpPr>
      <p:grpSpPr>
        <a:xfrm>
          <a:off x="0" y="0"/>
          <a:ext cx="0" cy="0"/>
          <a:chOff x="0" y="0"/>
          <a:chExt cx="0" cy="0"/>
        </a:xfrm>
      </p:grpSpPr>
      <p:sp>
        <p:nvSpPr>
          <p:cNvPr id="24" name="Shape 2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7"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8" name="Shape 11"/>
          <p:cNvSpPr txBox="1">
            <a:spLocks noGrp="1"/>
          </p:cNvSpPr>
          <p:nvPr>
            <p:ph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userDrawn="1">
  <p:cSld name="TWO_OBJECTS_WITH_TEX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29" name="Shape 29"/>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dirty="0"/>
          </a:p>
        </p:txBody>
      </p:sp>
      <p:sp>
        <p:nvSpPr>
          <p:cNvPr id="30" name="Shape 30"/>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dirty="0"/>
          </a:p>
        </p:txBody>
      </p:sp>
      <p:sp>
        <p:nvSpPr>
          <p:cNvPr id="31" name="Shape 31"/>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endParaRPr dirty="0"/>
          </a:p>
        </p:txBody>
      </p:sp>
      <p:sp>
        <p:nvSpPr>
          <p:cNvPr id="33" name="Shape 3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34" name="Shape 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38" name="Shape 38"/>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355600" algn="l" rtl="0">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rtl="0">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rtl="0">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44" name="Shape 4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1" name="Shape 5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56" name="Shape 56"/>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a:p>
        </p:txBody>
      </p:sp>
      <p:sp>
        <p:nvSpPr>
          <p:cNvPr id="70" name="Shape 7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1" name="Shape 1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dirty="0"/>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 name="Picture 1" descr="Sidebar.jpg"/>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49164"/>
            <a:ext cx="550693" cy="6931742"/>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1.jpg"/><Relationship Id="rId11" Type="http://schemas.openxmlformats.org/officeDocument/2006/relationships/image" Target="../media/image1.jpg"/><Relationship Id="rId5" Type="http://schemas.openxmlformats.org/officeDocument/2006/relationships/image" Target="../media/image10.pn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ctrTitle"/>
          </p:nvPr>
        </p:nvSpPr>
        <p:spPr>
          <a:xfrm>
            <a:off x="1333090" y="647166"/>
            <a:ext cx="6516329" cy="1470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The Philosophy of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Free Speech</a:t>
            </a:r>
            <a:endParaRPr sz="4000" b="1" i="0" u="none" strike="noStrike" cap="none" dirty="0">
              <a:solidFill>
                <a:srgbClr val="8C004C"/>
              </a:solidFill>
              <a:latin typeface="Arial"/>
              <a:ea typeface="Arial"/>
              <a:cs typeface="Arial"/>
              <a:sym typeface="Arial"/>
            </a:endParaRPr>
          </a:p>
        </p:txBody>
      </p:sp>
      <p:pic>
        <p:nvPicPr>
          <p:cNvPr id="85" name="Shape 85"/>
          <p:cNvPicPr preferRelativeResize="0"/>
          <p:nvPr/>
        </p:nvPicPr>
        <p:blipFill rotWithShape="1">
          <a:blip r:embed="rId3">
            <a:alphaModFix/>
          </a:blip>
          <a:srcRect/>
          <a:stretch/>
        </p:blipFill>
        <p:spPr>
          <a:xfrm>
            <a:off x="2040091" y="2623548"/>
            <a:ext cx="5228761" cy="3489947"/>
          </a:xfrm>
          <a:prstGeom prst="rect">
            <a:avLst/>
          </a:prstGeom>
          <a:noFill/>
          <a:ln>
            <a:noFill/>
          </a:ln>
        </p:spPr>
      </p:pic>
      <p:pic>
        <p:nvPicPr>
          <p:cNvPr id="2" name="Picture 1"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pic>
        <p:nvPicPr>
          <p:cNvPr id="4" name="Picture 3" descr="Underlin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1300" y="2170060"/>
            <a:ext cx="1028700" cy="7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Locke’s Ideas</a:t>
            </a:r>
            <a:endParaRPr sz="4000" b="1" dirty="0">
              <a:solidFill>
                <a:srgbClr val="8C004C"/>
              </a:solidFill>
            </a:endParaRPr>
          </a:p>
        </p:txBody>
      </p:sp>
      <p:sp>
        <p:nvSpPr>
          <p:cNvPr id="148" name="Shape 148"/>
          <p:cNvSpPr txBox="1">
            <a:spLocks noGrp="1"/>
          </p:cNvSpPr>
          <p:nvPr>
            <p:ph type="body" idx="4294967295"/>
          </p:nvPr>
        </p:nvSpPr>
        <p:spPr>
          <a:xfrm>
            <a:off x="1097934" y="1547813"/>
            <a:ext cx="75888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2763"/>
              <a:buFont typeface="Arial"/>
              <a:buChar char="•"/>
            </a:pPr>
            <a:r>
              <a:rPr lang="en-US" sz="2800" b="0" i="0" u="none" strike="noStrike" cap="none" dirty="0">
                <a:solidFill>
                  <a:schemeClr val="dk1"/>
                </a:solidFill>
                <a:latin typeface="Arial"/>
                <a:ea typeface="Arial"/>
                <a:cs typeface="Arial"/>
                <a:sym typeface="Arial"/>
              </a:rPr>
              <a:t>Political leaders are in </a:t>
            </a:r>
            <a:r>
              <a:rPr lang="en-US" sz="2800" b="0" i="0" u="none" strike="noStrike" cap="none" dirty="0">
                <a:solidFill>
                  <a:srgbClr val="D3332D"/>
                </a:solidFill>
                <a:latin typeface="Arial"/>
                <a:ea typeface="Arial"/>
                <a:cs typeface="Arial"/>
                <a:sym typeface="Arial"/>
              </a:rPr>
              <a:t>no better position to determine “truth” than other men are</a:t>
            </a:r>
            <a:r>
              <a:rPr lang="en-US" sz="2800" b="0" i="0" u="none" strike="noStrike" cap="none" dirty="0">
                <a:solidFill>
                  <a:schemeClr val="dk1"/>
                </a:solidFill>
                <a:latin typeface="Arial"/>
                <a:ea typeface="Arial"/>
                <a:cs typeface="Arial"/>
                <a:sym typeface="Arial"/>
              </a:rPr>
              <a:t>, and thus have no right to attempt to force their opinions on others.</a:t>
            </a:r>
            <a:endParaRPr sz="2800" dirty="0"/>
          </a:p>
          <a:p>
            <a:pPr marL="342900" marR="0" lvl="0" indent="-342900" algn="l" rtl="0">
              <a:lnSpc>
                <a:spcPct val="90000"/>
              </a:lnSpc>
              <a:spcBef>
                <a:spcPts val="592"/>
              </a:spcBef>
              <a:spcAft>
                <a:spcPts val="0"/>
              </a:spcAft>
              <a:buClr>
                <a:srgbClr val="DF6840"/>
              </a:buClr>
              <a:buSzPts val="2763"/>
              <a:buFont typeface="Arial"/>
              <a:buChar char="•"/>
            </a:pPr>
            <a:r>
              <a:rPr lang="en-US" sz="2800" b="0" i="0" u="none" strike="noStrike" cap="none" dirty="0">
                <a:solidFill>
                  <a:schemeClr val="dk1"/>
                </a:solidFill>
                <a:latin typeface="Arial"/>
                <a:ea typeface="Arial"/>
                <a:cs typeface="Arial"/>
                <a:sym typeface="Arial"/>
              </a:rPr>
              <a:t>People must deal with one another through the use of </a:t>
            </a:r>
            <a:r>
              <a:rPr lang="en-US" sz="2800" b="0" i="0" u="none" strike="noStrike" cap="none" dirty="0">
                <a:solidFill>
                  <a:srgbClr val="D3332D"/>
                </a:solidFill>
                <a:latin typeface="Arial"/>
                <a:ea typeface="Arial"/>
                <a:cs typeface="Arial"/>
                <a:sym typeface="Arial"/>
              </a:rPr>
              <a:t>persuasion and reason rather than coercion </a:t>
            </a:r>
            <a:r>
              <a:rPr lang="en-US" sz="2800" b="0" i="0" u="none" strike="noStrike" cap="none" dirty="0">
                <a:solidFill>
                  <a:schemeClr val="dk1"/>
                </a:solidFill>
                <a:latin typeface="Arial"/>
                <a:ea typeface="Arial"/>
                <a:cs typeface="Arial"/>
                <a:sym typeface="Arial"/>
              </a:rPr>
              <a:t>(force.) </a:t>
            </a:r>
            <a:br>
              <a:rPr lang="en-US" sz="2800" b="0" i="0" u="none" strike="noStrike" cap="none" dirty="0">
                <a:solidFill>
                  <a:schemeClr val="dk1"/>
                </a:solidFill>
                <a:latin typeface="Arial"/>
                <a:ea typeface="Arial"/>
                <a:cs typeface="Arial"/>
                <a:sym typeface="Arial"/>
              </a:rPr>
            </a:b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rgbClr val="8C004C"/>
                </a:solidFill>
                <a:latin typeface="Arial"/>
                <a:cs typeface="Arial"/>
              </a:rPr>
              <a:t>Connecting Past and Present</a:t>
            </a:r>
          </a:p>
        </p:txBody>
      </p:sp>
      <p:sp>
        <p:nvSpPr>
          <p:cNvPr id="155" name="Shape 155"/>
          <p:cNvSpPr txBox="1">
            <a:spLocks noGrp="1"/>
          </p:cNvSpPr>
          <p:nvPr>
            <p:ph type="body" idx="4294967295"/>
          </p:nvPr>
        </p:nvSpPr>
        <p:spPr>
          <a:xfrm>
            <a:off x="1097934" y="1886975"/>
            <a:ext cx="7131666" cy="4525963"/>
          </a:xfrm>
          <a:prstGeom prst="rect">
            <a:avLst/>
          </a:prstGeom>
        </p:spPr>
        <p:txBody>
          <a:bodyPr spcFirstLastPara="1" wrap="square" lIns="91425" tIns="91425" rIns="91425" bIns="91425" anchor="t" anchorCtr="0">
            <a:noAutofit/>
          </a:bodyPr>
          <a:lstStyle/>
          <a:p>
            <a:pPr marL="0" lvl="0" indent="0" algn="ctr" rtl="0">
              <a:lnSpc>
                <a:spcPct val="90000"/>
              </a:lnSpc>
              <a:spcBef>
                <a:spcPts val="592"/>
              </a:spcBef>
              <a:spcAft>
                <a:spcPts val="0"/>
              </a:spcAft>
              <a:buClr>
                <a:schemeClr val="dk1"/>
              </a:buClr>
              <a:buSzPts val="2763"/>
              <a:buFont typeface="Arial"/>
              <a:buNone/>
            </a:pPr>
            <a:r>
              <a:rPr lang="en-US" i="1" dirty="0">
                <a:solidFill>
                  <a:srgbClr val="D3332D"/>
                </a:solidFill>
                <a:latin typeface="Arial"/>
                <a:ea typeface="Arial"/>
                <a:cs typeface="Arial"/>
                <a:sym typeface="Arial"/>
              </a:rPr>
              <a:t>What connection do you see between Locke’s ideas on free speech and the “battlefield of ideas” Barack Obama references in his commencement address?</a:t>
            </a:r>
            <a:endParaRPr i="1" dirty="0">
              <a:solidFill>
                <a:srgbClr val="D3332D"/>
              </a:solidFill>
              <a:latin typeface="Arial"/>
              <a:ea typeface="Arial"/>
              <a:cs typeface="Arial"/>
              <a:sym typeface="Arial"/>
            </a:endParaRPr>
          </a:p>
          <a:p>
            <a:pPr marL="0" lvl="0" indent="0">
              <a:spcBef>
                <a:spcPts val="640"/>
              </a:spcBef>
              <a:spcAft>
                <a:spcPts val="0"/>
              </a:spcAft>
              <a:buNone/>
            </a:pPr>
            <a:endParaRPr dirty="0"/>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Calibri"/>
                <a:cs typeface="Arial"/>
                <a:sym typeface="Calibri"/>
              </a:rPr>
              <a:t>John Locke On Government</a:t>
            </a:r>
            <a:endParaRPr sz="4000" b="1" i="0" u="none" strike="noStrike" cap="none" dirty="0">
              <a:solidFill>
                <a:srgbClr val="8C004C"/>
              </a:solidFill>
              <a:latin typeface="Arial"/>
              <a:ea typeface="Calibri"/>
              <a:cs typeface="Arial"/>
              <a:sym typeface="Calibri"/>
            </a:endParaRPr>
          </a:p>
        </p:txBody>
      </p:sp>
      <p:sp>
        <p:nvSpPr>
          <p:cNvPr id="161" name="Shape 161"/>
          <p:cNvSpPr txBox="1">
            <a:spLocks noGrp="1"/>
          </p:cNvSpPr>
          <p:nvPr>
            <p:ph type="body" idx="4294967295"/>
          </p:nvPr>
        </p:nvSpPr>
        <p:spPr>
          <a:xfrm>
            <a:off x="1097934" y="1328738"/>
            <a:ext cx="7588866" cy="470852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cs typeface="Arial"/>
                <a:sym typeface="Calibri"/>
              </a:rPr>
              <a:t>The basis of equality, independence and freedom among people is the mutual possession of the ability to reason. </a:t>
            </a:r>
            <a:endParaRPr sz="2800" dirty="0">
              <a:latin typeface="Arial"/>
              <a:cs typeface="Arial"/>
            </a:endParaRPr>
          </a:p>
          <a:p>
            <a:pPr marL="742950" marR="0" lvl="1" indent="-349250" algn="l" rtl="0">
              <a:lnSpc>
                <a:spcPct val="100000"/>
              </a:lnSpc>
              <a:spcBef>
                <a:spcPts val="0"/>
              </a:spcBef>
              <a:spcAft>
                <a:spcPts val="0"/>
              </a:spcAft>
              <a:buClr>
                <a:srgbClr val="DF6840"/>
              </a:buClr>
              <a:buSzPts val="2000"/>
              <a:buFont typeface="Arial"/>
              <a:buChar char="•"/>
            </a:pPr>
            <a:r>
              <a:rPr lang="en-US" sz="2000" b="0" i="0" u="none" strike="noStrike" cap="none" dirty="0">
                <a:solidFill>
                  <a:schemeClr val="dk1"/>
                </a:solidFill>
                <a:latin typeface="Arial"/>
                <a:cs typeface="Arial"/>
                <a:sym typeface="Calibri"/>
              </a:rPr>
              <a:t>This is why children do not have all their rights until they have reached the age when their reason is developed. </a:t>
            </a:r>
            <a:endParaRPr dirty="0">
              <a:latin typeface="Arial"/>
              <a:cs typeface="Arial"/>
            </a:endParaRPr>
          </a:p>
          <a:p>
            <a:pPr marL="342900" marR="0" lvl="0" indent="-342900" algn="l" rtl="0">
              <a:lnSpc>
                <a:spcPct val="100000"/>
              </a:lnSpc>
              <a:spcBef>
                <a:spcPts val="400"/>
              </a:spcBef>
              <a:spcAft>
                <a:spcPts val="0"/>
              </a:spcAft>
              <a:buClr>
                <a:srgbClr val="DF6840"/>
              </a:buClr>
              <a:buSzPts val="2800"/>
              <a:buFont typeface="Arial"/>
              <a:buChar char="•"/>
            </a:pPr>
            <a:r>
              <a:rPr lang="en-US" sz="2800" b="0" i="0" u="none" strike="noStrike" cap="none" dirty="0">
                <a:solidFill>
                  <a:schemeClr val="dk1"/>
                </a:solidFill>
                <a:latin typeface="Arial"/>
                <a:cs typeface="Arial"/>
                <a:sym typeface="Calibri"/>
              </a:rPr>
              <a:t>Locke insisted that when the government violates individual rights, people may legitimately rebel.</a:t>
            </a:r>
            <a:endParaRPr sz="2800" dirty="0">
              <a:latin typeface="Arial"/>
              <a:cs typeface="Arial"/>
            </a:endParaRPr>
          </a:p>
          <a:p>
            <a:pPr marL="342900" marR="0" lvl="0" indent="-342900" algn="l" rtl="0">
              <a:lnSpc>
                <a:spcPct val="100000"/>
              </a:lnSpc>
              <a:spcBef>
                <a:spcPts val="400"/>
              </a:spcBef>
              <a:spcAft>
                <a:spcPts val="0"/>
              </a:spcAft>
              <a:buClr>
                <a:srgbClr val="DF6840"/>
              </a:buClr>
              <a:buSzPts val="2800"/>
              <a:buFont typeface="Arial"/>
              <a:buChar char="•"/>
            </a:pPr>
            <a:r>
              <a:rPr lang="en-US" sz="2800" b="0" i="0" u="none" strike="noStrike" cap="none" dirty="0">
                <a:solidFill>
                  <a:schemeClr val="dk1"/>
                </a:solidFill>
                <a:latin typeface="Arial"/>
                <a:cs typeface="Arial"/>
                <a:sym typeface="Calibri"/>
              </a:rPr>
              <a:t>Without government, each person possesses an equal amount of independent reason and free will, and thus, should be politically independent and equal.</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Locke and his Influence</a:t>
            </a:r>
            <a:endParaRPr sz="4000" b="1" dirty="0">
              <a:solidFill>
                <a:srgbClr val="8C004C"/>
              </a:solidFill>
            </a:endParaRPr>
          </a:p>
        </p:txBody>
      </p:sp>
      <p:sp>
        <p:nvSpPr>
          <p:cNvPr id="167" name="Shape 167"/>
          <p:cNvSpPr txBox="1">
            <a:spLocks noGrp="1"/>
          </p:cNvSpPr>
          <p:nvPr>
            <p:ph type="body" idx="4294967295"/>
          </p:nvPr>
        </p:nvSpPr>
        <p:spPr>
          <a:xfrm>
            <a:off x="1097934" y="1403544"/>
            <a:ext cx="7588866" cy="4525963"/>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1000"/>
              </a:spcBef>
              <a:spcAft>
                <a:spcPts val="0"/>
              </a:spcAft>
              <a:buClr>
                <a:srgbClr val="DF6840"/>
              </a:buClr>
              <a:buSzPts val="2800"/>
              <a:buFont typeface="Arial"/>
              <a:buChar char="•"/>
            </a:pPr>
            <a:r>
              <a:rPr lang="en-US" sz="2400" b="0" i="0" u="none" strike="noStrike" cap="none" dirty="0">
                <a:solidFill>
                  <a:schemeClr val="dk1"/>
                </a:solidFill>
                <a:latin typeface="Arial"/>
                <a:ea typeface="Arial"/>
                <a:cs typeface="Arial"/>
                <a:sym typeface="Arial"/>
              </a:rPr>
              <a:t>Locke would be a major influence on the </a:t>
            </a:r>
            <a:r>
              <a:rPr lang="en-US" sz="2400" b="0" i="0" u="none" strike="noStrike" cap="none" dirty="0">
                <a:solidFill>
                  <a:srgbClr val="D3332D"/>
                </a:solidFill>
                <a:latin typeface="Arial"/>
                <a:ea typeface="Arial"/>
                <a:cs typeface="Arial"/>
                <a:sym typeface="Arial"/>
              </a:rPr>
              <a:t>Enlightenment</a:t>
            </a:r>
            <a:r>
              <a:rPr lang="en-US" sz="2400" b="0" i="0" u="none" strike="noStrike" cap="none" dirty="0">
                <a:solidFill>
                  <a:schemeClr val="dk1"/>
                </a:solidFill>
                <a:latin typeface="Arial"/>
                <a:ea typeface="Arial"/>
                <a:cs typeface="Arial"/>
                <a:sym typeface="Arial"/>
              </a:rPr>
              <a:t> in Europe, which revolutionized political and moral thought concerning government, science, and religion, and placed a new emphasis on the importance of individual freedom and the right to one’s own conscience.</a:t>
            </a:r>
            <a:endParaRPr sz="24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1640"/>
              </a:spcBef>
              <a:spcAft>
                <a:spcPts val="0"/>
              </a:spcAft>
              <a:buClr>
                <a:srgbClr val="DF6840"/>
              </a:buClr>
              <a:buSzPts val="3200"/>
              <a:buFont typeface="Arial"/>
              <a:buNone/>
            </a:pPr>
            <a:endParaRPr sz="2400" b="0" i="0" u="none" strike="noStrike" cap="none" dirty="0">
              <a:solidFill>
                <a:schemeClr val="dk1"/>
              </a:solidFil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3600"/>
              <a:buFont typeface="Calibri"/>
              <a:buNone/>
            </a:pPr>
            <a:r>
              <a:rPr lang="en-US" sz="4000" b="1" i="0" u="none" strike="noStrike" cap="none" dirty="0">
                <a:solidFill>
                  <a:srgbClr val="8C004C"/>
                </a:solidFill>
                <a:latin typeface="Arial"/>
                <a:ea typeface="Arial"/>
                <a:cs typeface="Arial"/>
                <a:sym typeface="Arial"/>
              </a:rPr>
              <a:t>The Enlightenment Comes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to America</a:t>
            </a:r>
            <a:endParaRPr sz="4000" b="1" i="0" u="none" strike="noStrike" cap="none" dirty="0">
              <a:solidFill>
                <a:srgbClr val="8C004C"/>
              </a:solidFill>
              <a:latin typeface="Arial"/>
              <a:ea typeface="Arial"/>
              <a:cs typeface="Arial"/>
              <a:sym typeface="Arial"/>
            </a:endParaRPr>
          </a:p>
        </p:txBody>
      </p:sp>
      <p:sp>
        <p:nvSpPr>
          <p:cNvPr id="173" name="Shape 173"/>
          <p:cNvSpPr txBox="1">
            <a:spLocks noGrp="1"/>
          </p:cNvSpPr>
          <p:nvPr>
            <p:ph type="body" idx="4294967295"/>
          </p:nvPr>
        </p:nvSpPr>
        <p:spPr>
          <a:xfrm>
            <a:off x="1097934" y="1460389"/>
            <a:ext cx="7588866" cy="4525963"/>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The Enlightenment revolutionized thought throughout Europe during the 18</a:t>
            </a:r>
            <a:r>
              <a:rPr lang="en-US" sz="2200" b="0" i="0" u="none" strike="noStrike" cap="none" baseline="30000" dirty="0">
                <a:solidFill>
                  <a:schemeClr val="dk1"/>
                </a:solidFill>
                <a:latin typeface="Arial"/>
                <a:ea typeface="Arial"/>
                <a:cs typeface="Arial"/>
                <a:sym typeface="Arial"/>
              </a:rPr>
              <a:t>th</a:t>
            </a:r>
            <a:r>
              <a:rPr lang="en-US" sz="2200" b="0" i="0" u="none" strike="noStrike" cap="none" dirty="0">
                <a:solidFill>
                  <a:schemeClr val="dk1"/>
                </a:solidFill>
                <a:latin typeface="Arial"/>
                <a:ea typeface="Arial"/>
                <a:cs typeface="Arial"/>
                <a:sym typeface="Arial"/>
              </a:rPr>
              <a:t> Century.</a:t>
            </a:r>
            <a:endParaRPr sz="2200" dirty="0"/>
          </a:p>
          <a:p>
            <a:pPr marL="342900" marR="0" lvl="0" indent="-342900" algn="l" rtl="0">
              <a:lnSpc>
                <a:spcPct val="100000"/>
              </a:lnSpc>
              <a:spcBef>
                <a:spcPts val="100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The European Enlightenment in turn had a profound influence on thought in the American colonies and contributed greatly to the movement for independence. In America, this period is often referred to as the </a:t>
            </a:r>
            <a:r>
              <a:rPr lang="en-US" sz="2200" b="0" i="0" u="none" strike="noStrike" cap="none" dirty="0">
                <a:solidFill>
                  <a:srgbClr val="D3332D"/>
                </a:solidFill>
                <a:latin typeface="Arial"/>
                <a:ea typeface="Arial"/>
                <a:cs typeface="Arial"/>
                <a:sym typeface="Arial"/>
              </a:rPr>
              <a:t>American Enlightenment</a:t>
            </a:r>
            <a:r>
              <a:rPr lang="en-US" sz="2200" b="0" i="0" u="none" strike="noStrike" cap="none" dirty="0">
                <a:solidFill>
                  <a:schemeClr val="dk1"/>
                </a:solidFill>
                <a:latin typeface="Arial"/>
                <a:ea typeface="Arial"/>
                <a:cs typeface="Arial"/>
                <a:sym typeface="Arial"/>
              </a:rPr>
              <a:t>.</a:t>
            </a:r>
          </a:p>
          <a:p>
            <a:pPr marL="342900" marR="0" lvl="0" indent="-342900" algn="l" rtl="0">
              <a:lnSpc>
                <a:spcPct val="100000"/>
              </a:lnSpc>
              <a:spcBef>
                <a:spcPts val="1000"/>
              </a:spcBef>
              <a:spcAft>
                <a:spcPts val="0"/>
              </a:spcAft>
              <a:buClr>
                <a:srgbClr val="DF6840"/>
              </a:buClr>
              <a:buSzPts val="2400"/>
              <a:buFont typeface="Arial"/>
              <a:buChar char="•"/>
            </a:pPr>
            <a:r>
              <a:rPr lang="en-US" sz="2200" dirty="0">
                <a:latin typeface="Arial"/>
                <a:ea typeface="Arial"/>
                <a:cs typeface="Arial"/>
                <a:sym typeface="Arial"/>
              </a:rPr>
              <a:t>Europe’s major Enlightenment thinkers and texts were widely read among the founders, and helped lay the intellectual foundation for the cause of Independence.</a:t>
            </a:r>
            <a:endParaRPr sz="2200" dirty="0"/>
          </a:p>
          <a:p>
            <a:pPr marL="342900" marR="0" lvl="0" indent="-342900" algn="l" rtl="0">
              <a:lnSpc>
                <a:spcPct val="100000"/>
              </a:lnSpc>
              <a:spcBef>
                <a:spcPts val="1000"/>
              </a:spcBef>
              <a:spcAft>
                <a:spcPts val="0"/>
              </a:spcAft>
              <a:buClr>
                <a:srgbClr val="DF6840"/>
              </a:buClr>
              <a:buSzPts val="2400"/>
              <a:buFont typeface="Arial"/>
              <a:buChar char="•"/>
            </a:pPr>
            <a:r>
              <a:rPr lang="en-US" sz="2200" b="0" i="0" u="none" strike="noStrike" cap="none" dirty="0">
                <a:solidFill>
                  <a:schemeClr val="dk1"/>
                </a:solidFill>
                <a:latin typeface="Arial"/>
                <a:ea typeface="Arial"/>
                <a:cs typeface="Arial"/>
                <a:sym typeface="Arial"/>
              </a:rPr>
              <a:t>Some of these Enlightenment ideas would be reflected in the </a:t>
            </a:r>
            <a:r>
              <a:rPr lang="en-US" sz="2200" b="0" i="0" u="none" strike="noStrike" cap="none" dirty="0">
                <a:solidFill>
                  <a:srgbClr val="D3332D"/>
                </a:solidFill>
                <a:latin typeface="Arial"/>
                <a:ea typeface="Arial"/>
                <a:cs typeface="Arial"/>
                <a:sym typeface="Arial"/>
              </a:rPr>
              <a:t>United States Constitution </a:t>
            </a:r>
            <a:r>
              <a:rPr lang="en-US" sz="2200" b="0" i="0" u="none" strike="noStrike" cap="none" dirty="0">
                <a:solidFill>
                  <a:schemeClr val="dk1"/>
                </a:solidFill>
                <a:latin typeface="Arial"/>
                <a:ea typeface="Arial"/>
                <a:cs typeface="Arial"/>
                <a:sym typeface="Arial"/>
              </a:rPr>
              <a:t>(1787) and </a:t>
            </a:r>
            <a:r>
              <a:rPr lang="en-US" sz="2200" b="0" i="0" u="none" strike="noStrike" cap="none" dirty="0">
                <a:solidFill>
                  <a:srgbClr val="D3332D"/>
                </a:solidFill>
                <a:latin typeface="Arial"/>
                <a:ea typeface="Arial"/>
                <a:cs typeface="Arial"/>
                <a:sym typeface="Arial"/>
              </a:rPr>
              <a:t>Bill of Rights </a:t>
            </a:r>
            <a:r>
              <a:rPr lang="en-US" sz="2200" b="0" i="0" u="none" strike="noStrike" cap="none" dirty="0">
                <a:solidFill>
                  <a:schemeClr val="dk1"/>
                </a:solidFill>
                <a:latin typeface="Arial"/>
                <a:ea typeface="Arial"/>
                <a:cs typeface="Arial"/>
                <a:sym typeface="Arial"/>
              </a:rPr>
              <a:t>(1791), and with American concepts of freedom of speech. </a:t>
            </a:r>
            <a:endParaRPr sz="2200" dirty="0"/>
          </a:p>
          <a:p>
            <a:pPr marL="342900" marR="0" lvl="0" indent="-165100" algn="l" rtl="0">
              <a:lnSpc>
                <a:spcPct val="100000"/>
              </a:lnSpc>
              <a:spcBef>
                <a:spcPts val="1000"/>
              </a:spcBef>
              <a:spcAft>
                <a:spcPts val="0"/>
              </a:spcAft>
              <a:buClr>
                <a:srgbClr val="DF6840"/>
              </a:buClr>
              <a:buSzPts val="2800"/>
              <a:buFont typeface="Arial"/>
              <a:buNone/>
            </a:pPr>
            <a:endParaRPr sz="22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804427" y="258640"/>
            <a:ext cx="8010000" cy="11430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chemeClr val="dk1"/>
              </a:buClr>
              <a:buSzPts val="900"/>
              <a:buFont typeface="Calibri"/>
              <a:buNone/>
            </a:pPr>
            <a:r>
              <a:rPr lang="en-US" sz="4000" b="1" i="0" u="none" strike="noStrike" cap="none" dirty="0">
                <a:solidFill>
                  <a:srgbClr val="8C004C"/>
                </a:solidFill>
                <a:latin typeface="Arial"/>
                <a:ea typeface="Arial"/>
                <a:cs typeface="Arial"/>
                <a:sym typeface="Arial"/>
              </a:rPr>
              <a:t>The American Enlightenment: </a:t>
            </a:r>
            <a:endParaRPr sz="4000" b="1" i="0" u="none" strike="noStrike" cap="none" dirty="0">
              <a:solidFill>
                <a:srgbClr val="8C004C"/>
              </a:solidFill>
              <a:latin typeface="Arial"/>
              <a:ea typeface="Arial"/>
              <a:cs typeface="Arial"/>
              <a:sym typeface="Arial"/>
            </a:endParaRPr>
          </a:p>
          <a:p>
            <a:pPr marL="0" marR="0" lvl="0" indent="0" rtl="0">
              <a:lnSpc>
                <a:spcPct val="100000"/>
              </a:lnSpc>
              <a:spcBef>
                <a:spcPts val="0"/>
              </a:spcBef>
              <a:spcAft>
                <a:spcPts val="0"/>
              </a:spcAft>
              <a:buClr>
                <a:schemeClr val="dk1"/>
              </a:buClr>
              <a:buSzPts val="900"/>
              <a:buFont typeface="Calibri"/>
              <a:buNone/>
            </a:pPr>
            <a:r>
              <a:rPr lang="en-US" sz="4000" b="1" dirty="0">
                <a:solidFill>
                  <a:srgbClr val="8C004C"/>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Major Figures</a:t>
            </a:r>
            <a:endParaRPr sz="4000" b="1" i="0" u="none" strike="noStrike" cap="none" dirty="0">
              <a:solidFill>
                <a:srgbClr val="8C004C"/>
              </a:solidFill>
              <a:latin typeface="Arial"/>
              <a:ea typeface="Arial"/>
              <a:cs typeface="Arial"/>
              <a:sym typeface="Arial"/>
            </a:endParaRPr>
          </a:p>
        </p:txBody>
      </p:sp>
      <p:sp>
        <p:nvSpPr>
          <p:cNvPr id="180" name="Shape 180"/>
          <p:cNvSpPr txBox="1">
            <a:spLocks noGrp="1"/>
          </p:cNvSpPr>
          <p:nvPr>
            <p:ph type="body" idx="1"/>
          </p:nvPr>
        </p:nvSpPr>
        <p:spPr>
          <a:xfrm>
            <a:off x="4167575" y="1752010"/>
            <a:ext cx="4526700" cy="4590900"/>
          </a:xfrm>
          <a:prstGeom prst="rect">
            <a:avLst/>
          </a:prstGeom>
          <a:noFill/>
          <a:ln>
            <a:noFill/>
          </a:ln>
        </p:spPr>
        <p:txBody>
          <a:bodyPr spcFirstLastPara="1" wrap="square" lIns="91425" tIns="45700" rIns="91425" bIns="45700" anchor="t" anchorCtr="0">
            <a:noAutofit/>
          </a:bodyPr>
          <a:lstStyle/>
          <a:p>
            <a:pPr marL="342900" marR="0" lvl="0" indent="-330200" algn="l" rtl="0">
              <a:lnSpc>
                <a:spcPct val="90000"/>
              </a:lnSpc>
              <a:spcBef>
                <a:spcPts val="0"/>
              </a:spcBef>
              <a:spcAft>
                <a:spcPts val="0"/>
              </a:spcAft>
              <a:buSzPts val="1800"/>
              <a:buFont typeface="Arial"/>
              <a:buChar char="•"/>
            </a:pPr>
            <a:r>
              <a:rPr lang="en-US" sz="1800" i="0" strike="noStrike" cap="none" dirty="0">
                <a:solidFill>
                  <a:srgbClr val="D3332D"/>
                </a:solidFill>
                <a:latin typeface="Arial"/>
                <a:ea typeface="Arial"/>
                <a:cs typeface="Arial"/>
                <a:sym typeface="Arial"/>
              </a:rPr>
              <a:t>Benjamin Franklin</a:t>
            </a:r>
            <a:r>
              <a:rPr lang="en-US" sz="1800" b="0" i="0" u="none" strike="noStrike" cap="none" dirty="0">
                <a:solidFill>
                  <a:schemeClr val="dk1"/>
                </a:solidFill>
                <a:latin typeface="Arial"/>
                <a:ea typeface="Arial"/>
                <a:cs typeface="Arial"/>
                <a:sym typeface="Arial"/>
              </a:rPr>
              <a:t>: Author, publisher, inventor, diplomat, delegate to the Constitutional Convention</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Thomas Paine</a:t>
            </a:r>
            <a:r>
              <a:rPr lang="en-US" sz="1800" b="0" i="0" u="none" strike="noStrike" cap="none" dirty="0">
                <a:solidFill>
                  <a:schemeClr val="dk1"/>
                </a:solidFill>
                <a:latin typeface="Arial"/>
                <a:ea typeface="Arial"/>
                <a:cs typeface="Arial"/>
                <a:sym typeface="Arial"/>
              </a:rPr>
              <a:t>: Author of “Common Sense,” which rallied support for the cause of American Independence</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Thomas Jefferson</a:t>
            </a:r>
            <a:r>
              <a:rPr lang="en-US" sz="1800" b="0" i="0" u="none" strike="noStrike" cap="none" dirty="0">
                <a:solidFill>
                  <a:schemeClr val="dk1"/>
                </a:solidFill>
                <a:latin typeface="Arial"/>
                <a:ea typeface="Arial"/>
                <a:cs typeface="Arial"/>
                <a:sym typeface="Arial"/>
              </a:rPr>
              <a:t>: Author of the Declaration of Independence, President of the United States 1801-1809</a:t>
            </a:r>
            <a:endParaRPr sz="1800" b="0" dirty="0"/>
          </a:p>
          <a:p>
            <a:pPr marL="342900" marR="0" lvl="0" indent="-330200" algn="l" rtl="0">
              <a:lnSpc>
                <a:spcPct val="90000"/>
              </a:lnSpc>
              <a:spcBef>
                <a:spcPts val="1000"/>
              </a:spcBef>
              <a:spcAft>
                <a:spcPts val="0"/>
              </a:spcAft>
              <a:buSzPts val="1800"/>
              <a:buFont typeface="Arial"/>
              <a:buChar char="•"/>
            </a:pPr>
            <a:r>
              <a:rPr lang="en-US" sz="1800" i="0" strike="noStrike" cap="none" dirty="0">
                <a:solidFill>
                  <a:srgbClr val="D3332D"/>
                </a:solidFill>
                <a:latin typeface="Arial"/>
                <a:ea typeface="Arial"/>
                <a:cs typeface="Arial"/>
                <a:sym typeface="Arial"/>
              </a:rPr>
              <a:t>James Madison</a:t>
            </a:r>
            <a:r>
              <a:rPr lang="en-US" sz="1800" b="0" i="0" u="none" strike="noStrike" cap="none" dirty="0">
                <a:solidFill>
                  <a:schemeClr val="dk1"/>
                </a:solidFill>
                <a:latin typeface="Arial"/>
                <a:ea typeface="Arial"/>
                <a:cs typeface="Arial"/>
                <a:sym typeface="Arial"/>
              </a:rPr>
              <a:t>: Drafted and promoted the Constitution and Bill of Rights (is known as the “father of the Constitution”), co-authored Federalist Papers, a set of essays urging ratification, President of the United States 1809-1817</a:t>
            </a:r>
            <a:endParaRPr sz="1800" b="0" i="0" u="sng" strike="noStrike" cap="none" dirty="0">
              <a:solidFill>
                <a:schemeClr val="dk1"/>
              </a:solidFill>
              <a:latin typeface="Arial"/>
              <a:ea typeface="Arial"/>
              <a:cs typeface="Arial"/>
              <a:sym typeface="Arial"/>
            </a:endParaRPr>
          </a:p>
        </p:txBody>
      </p:sp>
      <p:pic>
        <p:nvPicPr>
          <p:cNvPr id="181" name="Shape 181"/>
          <p:cNvPicPr preferRelativeResize="0"/>
          <p:nvPr/>
        </p:nvPicPr>
        <p:blipFill rotWithShape="1">
          <a:blip r:embed="rId3">
            <a:alphaModFix/>
          </a:blip>
          <a:srcRect/>
          <a:stretch/>
        </p:blipFill>
        <p:spPr>
          <a:xfrm>
            <a:off x="804427" y="1665899"/>
            <a:ext cx="3247947" cy="4677011"/>
          </a:xfrm>
          <a:prstGeom prst="rect">
            <a:avLst/>
          </a:prstGeom>
          <a:noFill/>
          <a:ln>
            <a:noFill/>
          </a:ln>
        </p:spPr>
      </p:pic>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u="none" strike="noStrike" cap="none" dirty="0">
                <a:solidFill>
                  <a:srgbClr val="8C004C"/>
                </a:solidFill>
                <a:latin typeface="Arial"/>
                <a:ea typeface="Arial"/>
                <a:cs typeface="Arial"/>
                <a:sym typeface="Arial"/>
              </a:rPr>
              <a:t>How America got to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the Constitution</a:t>
            </a:r>
            <a:endParaRPr sz="4000" b="1" i="0" u="none" strike="noStrike" cap="none" dirty="0">
              <a:solidFill>
                <a:srgbClr val="8C004C"/>
              </a:solidFill>
              <a:latin typeface="Arial"/>
              <a:ea typeface="Arial"/>
              <a:cs typeface="Arial"/>
              <a:sym typeface="Arial"/>
            </a:endParaRPr>
          </a:p>
        </p:txBody>
      </p:sp>
      <p:sp>
        <p:nvSpPr>
          <p:cNvPr id="187" name="Shape 187"/>
          <p:cNvSpPr txBox="1">
            <a:spLocks noGrp="1"/>
          </p:cNvSpPr>
          <p:nvPr>
            <p:ph type="body" idx="4294967295"/>
          </p:nvPr>
        </p:nvSpPr>
        <p:spPr>
          <a:xfrm>
            <a:off x="1097934" y="1462088"/>
            <a:ext cx="75888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The U.S. Constitution (ratified in 1788) replaced the earlier Articles of.</a:t>
            </a:r>
            <a:endParaRPr dirty="0"/>
          </a:p>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The Articles of Confederation gave the federal government weaker powers over the 13 states, including weak powers of taxation.</a:t>
            </a:r>
            <a:endParaRPr dirty="0"/>
          </a:p>
          <a:p>
            <a:pPr marL="742950" marR="0" lvl="1" indent="-342900" algn="l" rtl="0">
              <a:lnSpc>
                <a:spcPct val="100000"/>
              </a:lnSpc>
              <a:spcBef>
                <a:spcPts val="0"/>
              </a:spcBef>
              <a:spcAft>
                <a:spcPts val="0"/>
              </a:spcAft>
              <a:buClr>
                <a:srgbClr val="DF6840"/>
              </a:buClr>
              <a:buSzPts val="2200"/>
              <a:buFont typeface="Arial"/>
              <a:buChar char="•"/>
            </a:pPr>
            <a:r>
              <a:rPr lang="en-US" sz="2200" b="0" i="0" u="none" strike="noStrike" cap="none" dirty="0">
                <a:solidFill>
                  <a:srgbClr val="D3332D"/>
                </a:solidFill>
                <a:latin typeface="Arial"/>
                <a:ea typeface="Arial"/>
                <a:cs typeface="Arial"/>
                <a:sym typeface="Arial"/>
              </a:rPr>
              <a:t>Independence came at a high price: the newly-independent states were heavily indebted by the American Revolution.</a:t>
            </a:r>
            <a:endParaRPr dirty="0">
              <a:solidFill>
                <a:srgbClr val="D3332D"/>
              </a:solidFill>
            </a:endParaRPr>
          </a:p>
          <a:p>
            <a:pPr marL="342900" marR="0" lvl="0" indent="-342900" algn="l" rtl="0">
              <a:lnSpc>
                <a:spcPct val="100000"/>
              </a:lnSpc>
              <a:spcBef>
                <a:spcPts val="0"/>
              </a:spcBef>
              <a:spcAft>
                <a:spcPts val="0"/>
              </a:spcAft>
              <a:buClr>
                <a:srgbClr val="DF6840"/>
              </a:buClr>
              <a:buSzPts val="2600"/>
              <a:buFont typeface="Arial"/>
              <a:buChar char="•"/>
            </a:pPr>
            <a:r>
              <a:rPr lang="en-US" sz="2600" b="0" i="0" u="none" strike="noStrike" cap="none" dirty="0">
                <a:solidFill>
                  <a:schemeClr val="dk1"/>
                </a:solidFill>
                <a:latin typeface="Arial"/>
                <a:ea typeface="Arial"/>
                <a:cs typeface="Arial"/>
                <a:sym typeface="Arial"/>
              </a:rPr>
              <a:t>Partly motivated by these concerns, the </a:t>
            </a:r>
            <a:r>
              <a:rPr lang="en-US" sz="2600" b="0" i="0" u="none" strike="noStrike" cap="none" dirty="0">
                <a:solidFill>
                  <a:srgbClr val="D3332D"/>
                </a:solidFill>
                <a:latin typeface="Arial"/>
                <a:ea typeface="Arial"/>
                <a:cs typeface="Arial"/>
                <a:sym typeface="Arial"/>
              </a:rPr>
              <a:t>Constitutional Convention </a:t>
            </a:r>
            <a:r>
              <a:rPr lang="en-US" sz="2600" b="0" i="0" u="none" strike="noStrike" cap="none" dirty="0">
                <a:solidFill>
                  <a:schemeClr val="dk1"/>
                </a:solidFill>
                <a:latin typeface="Arial"/>
                <a:ea typeface="Arial"/>
                <a:cs typeface="Arial"/>
                <a:sym typeface="Arial"/>
              </a:rPr>
              <a:t>was called in 1787 in the hopes of strengthening the federal government’s constitutional powers.</a:t>
            </a:r>
            <a:endParaRPr sz="26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Controversial Convention</a:t>
            </a:r>
            <a:endParaRPr sz="4000" b="1" i="0" u="none" strike="noStrike" cap="none" dirty="0">
              <a:solidFill>
                <a:srgbClr val="8C004C"/>
              </a:solidFill>
              <a:latin typeface="Arial"/>
              <a:ea typeface="Arial"/>
              <a:cs typeface="Arial"/>
              <a:sym typeface="Arial"/>
            </a:endParaRPr>
          </a:p>
        </p:txBody>
      </p:sp>
      <p:sp>
        <p:nvSpPr>
          <p:cNvPr id="193" name="Shape 193"/>
          <p:cNvSpPr txBox="1"/>
          <p:nvPr/>
        </p:nvSpPr>
        <p:spPr>
          <a:xfrm>
            <a:off x="1097934" y="1424436"/>
            <a:ext cx="7588866" cy="45261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3000"/>
              <a:buFont typeface="Arial"/>
              <a:buChar char="•"/>
            </a:pPr>
            <a:r>
              <a:rPr lang="en-US" sz="2800" b="0" i="0" u="none" strike="noStrike" cap="none" dirty="0">
                <a:solidFill>
                  <a:schemeClr val="dk1"/>
                </a:solidFill>
                <a:sym typeface="Arial"/>
              </a:rPr>
              <a:t>Why would some Americans be mistrustful of a new constitution?</a:t>
            </a:r>
            <a:endParaRPr sz="2800" dirty="0"/>
          </a:p>
          <a:p>
            <a:pPr marL="742950" marR="0" lvl="1" indent="-342900" algn="l" rtl="0">
              <a:lnSpc>
                <a:spcPct val="100000"/>
              </a:lnSpc>
              <a:spcBef>
                <a:spcPts val="0"/>
              </a:spcBef>
              <a:spcAft>
                <a:spcPts val="0"/>
              </a:spcAft>
              <a:buClr>
                <a:srgbClr val="DF6840"/>
              </a:buClr>
              <a:buSzPts val="2600"/>
              <a:buFont typeface="Arial"/>
              <a:buChar char="•"/>
            </a:pPr>
            <a:r>
              <a:rPr lang="en-US" sz="2800" b="0" i="0" u="none" strike="noStrike" cap="none" dirty="0">
                <a:solidFill>
                  <a:schemeClr val="dk1"/>
                </a:solidFill>
                <a:sym typeface="Arial"/>
              </a:rPr>
              <a:t>Many saw the establishment of a strong central government as reminiscent of the English monarchy, and feared that such a government would rule by tyranny.</a:t>
            </a:r>
            <a:endParaRPr sz="2800" dirty="0"/>
          </a:p>
          <a:p>
            <a:pPr marL="742950" marR="0" lvl="1" indent="-342900" algn="l" rtl="0">
              <a:lnSpc>
                <a:spcPct val="100000"/>
              </a:lnSpc>
              <a:spcBef>
                <a:spcPts val="0"/>
              </a:spcBef>
              <a:spcAft>
                <a:spcPts val="0"/>
              </a:spcAft>
              <a:buClr>
                <a:srgbClr val="DF6840"/>
              </a:buClr>
              <a:buSzPts val="2600"/>
              <a:buFont typeface="Arial"/>
              <a:buChar char="•"/>
            </a:pPr>
            <a:r>
              <a:rPr lang="en-US" sz="2800" b="0" i="0" u="none" strike="noStrike" cap="none" dirty="0">
                <a:solidFill>
                  <a:schemeClr val="dk1"/>
                </a:solidFill>
                <a:sym typeface="Arial"/>
              </a:rPr>
              <a:t>The Constitutional Convention would be defined by debate between the </a:t>
            </a:r>
            <a:r>
              <a:rPr lang="en-US" sz="2800" b="0" i="0" u="sng" strike="noStrike" cap="none" dirty="0">
                <a:solidFill>
                  <a:srgbClr val="D3332D"/>
                </a:solidFill>
                <a:sym typeface="Arial"/>
              </a:rPr>
              <a:t>Federalists</a:t>
            </a:r>
            <a:r>
              <a:rPr lang="en-US" sz="2800" b="0" i="0" u="none" strike="noStrike" cap="none" dirty="0">
                <a:solidFill>
                  <a:schemeClr val="dk1"/>
                </a:solidFill>
                <a:sym typeface="Arial"/>
              </a:rPr>
              <a:t> favoring a stronger government and the </a:t>
            </a:r>
            <a:r>
              <a:rPr lang="en-US" sz="2800" b="0" i="0" u="sng" strike="noStrike" cap="none" dirty="0">
                <a:solidFill>
                  <a:srgbClr val="D3332D"/>
                </a:solidFill>
                <a:sym typeface="Arial"/>
              </a:rPr>
              <a:t>Anti-Federalists</a:t>
            </a:r>
            <a:r>
              <a:rPr lang="en-US" sz="2800" b="0" i="0" u="none" strike="noStrike" cap="none" dirty="0">
                <a:solidFill>
                  <a:srgbClr val="D3332D"/>
                </a:solidFill>
                <a:sym typeface="Arial"/>
              </a:rPr>
              <a:t> </a:t>
            </a:r>
            <a:r>
              <a:rPr lang="en-US" sz="2800" b="0" i="0" u="none" strike="noStrike" cap="none" dirty="0">
                <a:solidFill>
                  <a:schemeClr val="dk1"/>
                </a:solidFill>
                <a:sym typeface="Arial"/>
              </a:rPr>
              <a:t>favoring a weaker government.</a:t>
            </a:r>
            <a:endParaRPr sz="2800" dirty="0"/>
          </a:p>
          <a:p>
            <a:pPr marL="742950" marR="0" lvl="1" indent="-165100" algn="l" rtl="0">
              <a:lnSpc>
                <a:spcPct val="100000"/>
              </a:lnSpc>
              <a:spcBef>
                <a:spcPts val="0"/>
              </a:spcBef>
              <a:spcAft>
                <a:spcPts val="0"/>
              </a:spcAft>
              <a:buClr>
                <a:srgbClr val="DF6840"/>
              </a:buClr>
              <a:buSzPts val="2800"/>
              <a:buFont typeface="Arial"/>
              <a:buNone/>
            </a:pPr>
            <a:endParaRPr sz="28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5" name="Text Placeholder 4"/>
          <p:cNvSpPr>
            <a:spLocks noGrp="1"/>
          </p:cNvSpPr>
          <p:nvPr>
            <p:ph type="body" idx="2"/>
          </p:nvPr>
        </p:nvSpPr>
        <p:spPr>
          <a:xfrm>
            <a:off x="1097934" y="895316"/>
            <a:ext cx="3399453" cy="3951286"/>
          </a:xfrm>
        </p:spPr>
        <p:txBody>
          <a:bodyPr/>
          <a:lstStyle/>
          <a:p>
            <a:pPr marL="0" lvl="0" indent="0">
              <a:spcBef>
                <a:spcPts val="0"/>
              </a:spcBef>
              <a:buSzPts val="2800"/>
            </a:pPr>
            <a:r>
              <a:rPr lang="en-US" b="1" dirty="0">
                <a:solidFill>
                  <a:srgbClr val="D3332D"/>
                </a:solidFill>
                <a:latin typeface="Arial"/>
                <a:ea typeface="Arial"/>
                <a:cs typeface="Arial"/>
                <a:sym typeface="Arial"/>
              </a:rPr>
              <a:t>Famous Federalists </a:t>
            </a:r>
            <a:r>
              <a:rPr lang="en-US" dirty="0">
                <a:latin typeface="Arial"/>
                <a:ea typeface="Arial"/>
                <a:cs typeface="Arial"/>
                <a:sym typeface="Arial"/>
              </a:rPr>
              <a:t>include George Washington, John Adams, and Alexander Hamilton.  </a:t>
            </a:r>
            <a:endParaRPr lang="en-US" dirty="0"/>
          </a:p>
        </p:txBody>
      </p:sp>
      <p:sp>
        <p:nvSpPr>
          <p:cNvPr id="7" name="Text Placeholder 6"/>
          <p:cNvSpPr>
            <a:spLocks noGrp="1"/>
          </p:cNvSpPr>
          <p:nvPr>
            <p:ph type="body" idx="4"/>
          </p:nvPr>
        </p:nvSpPr>
        <p:spPr>
          <a:xfrm>
            <a:off x="4621161" y="895316"/>
            <a:ext cx="3973871" cy="3951286"/>
          </a:xfrm>
        </p:spPr>
        <p:txBody>
          <a:bodyPr/>
          <a:lstStyle/>
          <a:p>
            <a:pPr marL="228600" lvl="0" indent="0"/>
            <a:r>
              <a:rPr lang="en-US" b="1" dirty="0">
                <a:solidFill>
                  <a:srgbClr val="D3332D"/>
                </a:solidFill>
                <a:latin typeface="Arial"/>
                <a:ea typeface="Arial"/>
                <a:cs typeface="Arial"/>
                <a:sym typeface="Arial"/>
              </a:rPr>
              <a:t>Famous Anti-Federalists </a:t>
            </a:r>
            <a:r>
              <a:rPr lang="en-US" dirty="0">
                <a:latin typeface="Arial"/>
                <a:ea typeface="Arial"/>
                <a:cs typeface="Arial"/>
                <a:sym typeface="Arial"/>
              </a:rPr>
              <a:t>include Thomas Jefferson, James Monroe, Patrick Henry, Samuel Adams, and George Mason.</a:t>
            </a:r>
          </a:p>
          <a:p>
            <a:endParaRPr lang="en-US" dirty="0"/>
          </a:p>
        </p:txBody>
      </p:sp>
      <p:pic>
        <p:nvPicPr>
          <p:cNvPr id="199" name="Shape 199"/>
          <p:cNvPicPr preferRelativeResize="0"/>
          <p:nvPr/>
        </p:nvPicPr>
        <p:blipFill rotWithShape="1">
          <a:blip r:embed="rId3">
            <a:alphaModFix/>
          </a:blip>
          <a:srcRect/>
          <a:stretch/>
        </p:blipFill>
        <p:spPr>
          <a:xfrm>
            <a:off x="1097934" y="3059874"/>
            <a:ext cx="952249" cy="1428374"/>
          </a:xfrm>
          <a:prstGeom prst="rect">
            <a:avLst/>
          </a:prstGeom>
          <a:noFill/>
          <a:ln>
            <a:noFill/>
          </a:ln>
        </p:spPr>
      </p:pic>
      <p:pic>
        <p:nvPicPr>
          <p:cNvPr id="200" name="Shape 200"/>
          <p:cNvPicPr preferRelativeResize="0"/>
          <p:nvPr/>
        </p:nvPicPr>
        <p:blipFill rotWithShape="1">
          <a:blip r:embed="rId4">
            <a:alphaModFix/>
          </a:blip>
          <a:srcRect/>
          <a:stretch/>
        </p:blipFill>
        <p:spPr>
          <a:xfrm>
            <a:off x="3320132" y="3059874"/>
            <a:ext cx="1101785" cy="1428373"/>
          </a:xfrm>
          <a:prstGeom prst="rect">
            <a:avLst/>
          </a:prstGeom>
          <a:noFill/>
          <a:ln>
            <a:noFill/>
          </a:ln>
        </p:spPr>
      </p:pic>
      <p:pic>
        <p:nvPicPr>
          <p:cNvPr id="201" name="Shape 201"/>
          <p:cNvPicPr preferRelativeResize="0"/>
          <p:nvPr/>
        </p:nvPicPr>
        <p:blipFill rotWithShape="1">
          <a:blip r:embed="rId5">
            <a:alphaModFix/>
          </a:blip>
          <a:srcRect/>
          <a:stretch/>
        </p:blipFill>
        <p:spPr>
          <a:xfrm>
            <a:off x="2292134" y="3012530"/>
            <a:ext cx="952248" cy="1472684"/>
          </a:xfrm>
          <a:prstGeom prst="rect">
            <a:avLst/>
          </a:prstGeom>
          <a:noFill/>
          <a:ln>
            <a:noFill/>
          </a:ln>
        </p:spPr>
      </p:pic>
      <p:pic>
        <p:nvPicPr>
          <p:cNvPr id="202" name="Shape 202"/>
          <p:cNvPicPr preferRelativeResize="0"/>
          <p:nvPr/>
        </p:nvPicPr>
        <p:blipFill rotWithShape="1">
          <a:blip r:embed="rId6">
            <a:alphaModFix/>
          </a:blip>
          <a:srcRect/>
          <a:stretch/>
        </p:blipFill>
        <p:spPr>
          <a:xfrm>
            <a:off x="5007110" y="3265247"/>
            <a:ext cx="1125394" cy="1519507"/>
          </a:xfrm>
          <a:prstGeom prst="rect">
            <a:avLst/>
          </a:prstGeom>
          <a:noFill/>
          <a:ln>
            <a:noFill/>
          </a:ln>
        </p:spPr>
      </p:pic>
      <p:pic>
        <p:nvPicPr>
          <p:cNvPr id="203" name="Shape 203"/>
          <p:cNvPicPr preferRelativeResize="0"/>
          <p:nvPr/>
        </p:nvPicPr>
        <p:blipFill rotWithShape="1">
          <a:blip r:embed="rId7">
            <a:alphaModFix/>
          </a:blip>
          <a:srcRect/>
          <a:stretch/>
        </p:blipFill>
        <p:spPr>
          <a:xfrm>
            <a:off x="5560918" y="5042018"/>
            <a:ext cx="1278118" cy="1519502"/>
          </a:xfrm>
          <a:prstGeom prst="rect">
            <a:avLst/>
          </a:prstGeom>
          <a:noFill/>
          <a:ln>
            <a:noFill/>
          </a:ln>
        </p:spPr>
      </p:pic>
      <p:pic>
        <p:nvPicPr>
          <p:cNvPr id="204" name="Shape 204"/>
          <p:cNvPicPr preferRelativeResize="0"/>
          <p:nvPr/>
        </p:nvPicPr>
        <p:blipFill rotWithShape="1">
          <a:blip r:embed="rId8">
            <a:alphaModFix/>
          </a:blip>
          <a:srcRect/>
          <a:stretch/>
        </p:blipFill>
        <p:spPr>
          <a:xfrm>
            <a:off x="6994948" y="5042019"/>
            <a:ext cx="1320741" cy="1519502"/>
          </a:xfrm>
          <a:prstGeom prst="rect">
            <a:avLst/>
          </a:prstGeom>
          <a:noFill/>
          <a:ln>
            <a:noFill/>
          </a:ln>
        </p:spPr>
      </p:pic>
      <p:pic>
        <p:nvPicPr>
          <p:cNvPr id="205" name="Shape 205"/>
          <p:cNvPicPr preferRelativeResize="0"/>
          <p:nvPr/>
        </p:nvPicPr>
        <p:blipFill rotWithShape="1">
          <a:blip r:embed="rId9">
            <a:alphaModFix/>
          </a:blip>
          <a:srcRect/>
          <a:stretch/>
        </p:blipFill>
        <p:spPr>
          <a:xfrm>
            <a:off x="6357715" y="3265252"/>
            <a:ext cx="1201257" cy="1519502"/>
          </a:xfrm>
          <a:prstGeom prst="rect">
            <a:avLst/>
          </a:prstGeom>
          <a:noFill/>
          <a:ln>
            <a:noFill/>
          </a:ln>
        </p:spPr>
      </p:pic>
      <p:pic>
        <p:nvPicPr>
          <p:cNvPr id="206" name="Shape 206"/>
          <p:cNvPicPr preferRelativeResize="0"/>
          <p:nvPr/>
        </p:nvPicPr>
        <p:blipFill rotWithShape="1">
          <a:blip r:embed="rId10">
            <a:alphaModFix/>
          </a:blip>
          <a:srcRect/>
          <a:stretch/>
        </p:blipFill>
        <p:spPr>
          <a:xfrm>
            <a:off x="7729381" y="3265251"/>
            <a:ext cx="1086877" cy="1526485"/>
          </a:xfrm>
          <a:prstGeom prst="rect">
            <a:avLst/>
          </a:prstGeom>
          <a:noFill/>
          <a:ln>
            <a:noFill/>
          </a:ln>
        </p:spPr>
      </p:pic>
      <p:pic>
        <p:nvPicPr>
          <p:cNvPr id="11" name="Picture 10" descr="Sidebar.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Compromise: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The Bill of Rights</a:t>
            </a:r>
            <a:endParaRPr sz="4000" b="1" dirty="0">
              <a:solidFill>
                <a:srgbClr val="8C004C"/>
              </a:solidFill>
            </a:endParaRPr>
          </a:p>
        </p:txBody>
      </p:sp>
      <p:sp>
        <p:nvSpPr>
          <p:cNvPr id="212" name="Shape 212"/>
          <p:cNvSpPr txBox="1">
            <a:spLocks noGrp="1"/>
          </p:cNvSpPr>
          <p:nvPr>
            <p:ph type="body" idx="4294967295"/>
          </p:nvPr>
        </p:nvSpPr>
        <p:spPr>
          <a:xfrm>
            <a:off x="1097934" y="1615271"/>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Among the Anti-Federalists’ chief concerns was the Constitution’s lack of a </a:t>
            </a:r>
            <a:r>
              <a:rPr lang="en-US" sz="2800" b="0" i="0" u="none" strike="noStrike" cap="none" dirty="0">
                <a:solidFill>
                  <a:srgbClr val="D3332D"/>
                </a:solidFill>
                <a:latin typeface="Arial"/>
                <a:ea typeface="Arial"/>
                <a:cs typeface="Arial"/>
                <a:sym typeface="Arial"/>
              </a:rPr>
              <a:t>Bill of Rights </a:t>
            </a:r>
            <a:r>
              <a:rPr lang="en-US" sz="2800" b="0" i="0" u="none" strike="noStrike" cap="none" dirty="0">
                <a:solidFill>
                  <a:srgbClr val="000000"/>
                </a:solidFill>
                <a:latin typeface="Arial"/>
                <a:ea typeface="Arial"/>
                <a:cs typeface="Arial"/>
                <a:sym typeface="Arial"/>
              </a:rPr>
              <a:t>outlining specific rights the federal government could not take away from the people.</a:t>
            </a:r>
            <a:endParaRPr sz="2800" dirty="0"/>
          </a:p>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rgbClr val="000000"/>
                </a:solidFill>
                <a:latin typeface="Arial"/>
                <a:ea typeface="Arial"/>
                <a:cs typeface="Arial"/>
                <a:sym typeface="Arial"/>
              </a:rPr>
              <a:t>Some Anti-Federalists were convinced to vote to ratify the Constitution </a:t>
            </a:r>
            <a:r>
              <a:rPr lang="en-US" sz="2800" dirty="0">
                <a:solidFill>
                  <a:srgbClr val="000000"/>
                </a:solidFill>
                <a:latin typeface="Arial"/>
                <a:ea typeface="Arial"/>
                <a:cs typeface="Arial"/>
                <a:sym typeface="Arial"/>
              </a:rPr>
              <a:t>with</a:t>
            </a:r>
            <a:r>
              <a:rPr lang="en-US" sz="2800" b="0" i="0" u="none" strike="noStrike" cap="none" dirty="0">
                <a:solidFill>
                  <a:srgbClr val="000000"/>
                </a:solidFill>
                <a:latin typeface="Arial"/>
                <a:ea typeface="Arial"/>
                <a:cs typeface="Arial"/>
                <a:sym typeface="Arial"/>
              </a:rPr>
              <a:t> the expectation that a Bill of Rights would be separately drafted and voted on in the future.</a:t>
            </a:r>
            <a:endParaRPr sz="2800" dirty="0"/>
          </a:p>
          <a:p>
            <a:pPr marL="342900" marR="0" lvl="0" indent="-342900" algn="l" rtl="0">
              <a:lnSpc>
                <a:spcPct val="100000"/>
              </a:lnSpc>
              <a:spcBef>
                <a:spcPts val="0"/>
              </a:spcBef>
              <a:spcAft>
                <a:spcPts val="0"/>
              </a:spcAft>
              <a:buClr>
                <a:srgbClr val="DF6840"/>
              </a:buClr>
              <a:buSzPts val="2800"/>
              <a:buFont typeface="Arial"/>
              <a:buChar char="•"/>
            </a:pPr>
            <a:r>
              <a:rPr lang="en-US" sz="2800" b="0" i="0" u="none" strike="noStrike" cap="none" dirty="0">
                <a:solidFill>
                  <a:srgbClr val="000000"/>
                </a:solidFill>
                <a:latin typeface="Arial"/>
                <a:ea typeface="Arial"/>
                <a:cs typeface="Arial"/>
                <a:sym typeface="Arial"/>
              </a:rPr>
              <a:t>The Bill of Rights was ratified in 1791.</a:t>
            </a:r>
            <a:endParaRPr sz="2800" b="0" i="0" u="none" strike="noStrike" cap="none" dirty="0">
              <a:solidFill>
                <a:schemeClr val="dk1"/>
              </a:solidFill>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xfrm>
            <a:off x="1097933" y="274637"/>
            <a:ext cx="7678738"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Calibri"/>
                <a:cs typeface="Arial"/>
                <a:sym typeface="Calibri"/>
              </a:rPr>
              <a:t>In this lesson, you will learn:</a:t>
            </a:r>
            <a:endParaRPr sz="4000" b="1" i="0" u="none" strike="noStrike" cap="none" dirty="0">
              <a:solidFill>
                <a:srgbClr val="8C004C"/>
              </a:solidFill>
              <a:latin typeface="Arial"/>
              <a:ea typeface="Calibri"/>
              <a:cs typeface="Arial"/>
              <a:sym typeface="Calibri"/>
            </a:endParaRPr>
          </a:p>
        </p:txBody>
      </p:sp>
      <p:sp>
        <p:nvSpPr>
          <p:cNvPr id="91" name="Shape 91"/>
          <p:cNvSpPr txBox="1">
            <a:spLocks noGrp="1"/>
          </p:cNvSpPr>
          <p:nvPr>
            <p:ph type="body" idx="4294967295"/>
          </p:nvPr>
        </p:nvSpPr>
        <p:spPr>
          <a:xfrm>
            <a:off x="1097934" y="1600200"/>
            <a:ext cx="7678737"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a:solidFill>
                  <a:schemeClr val="dk1"/>
                </a:solidFill>
                <a:latin typeface="Arial"/>
                <a:cs typeface="Arial"/>
                <a:sym typeface="Calibri"/>
              </a:rPr>
              <a:t>The philosophical origins of modern American free speech rights</a:t>
            </a:r>
          </a:p>
          <a:p>
            <a:pPr marL="347472" marR="0" lvl="0" indent="-347472" algn="l" rtl="0">
              <a:lnSpc>
                <a:spcPct val="100000"/>
              </a:lnSpc>
              <a:spcBef>
                <a:spcPts val="640"/>
              </a:spcBef>
              <a:spcAft>
                <a:spcPts val="0"/>
              </a:spcAft>
              <a:buClr>
                <a:srgbClr val="DF6840"/>
              </a:buClr>
              <a:buSzPts val="3200"/>
              <a:buFont typeface="Arial"/>
              <a:buChar char="•"/>
            </a:pPr>
            <a:r>
              <a:rPr lang="en-US" sz="2800" dirty="0">
                <a:latin typeface="Arial"/>
                <a:cs typeface="Arial"/>
              </a:rPr>
              <a:t>Thinkers and texts that influenced the creation of the First Amendment and the Constitution of the United States</a:t>
            </a:r>
            <a:endParaRPr sz="2800" b="0" i="0" u="none" strike="noStrike" cap="none" dirty="0">
              <a:solidFill>
                <a:schemeClr val="dk1"/>
              </a:solidFill>
              <a:latin typeface="Arial"/>
              <a:cs typeface="Arial"/>
              <a:sym typeface="Calibri"/>
            </a:endParaRPr>
          </a:p>
          <a:p>
            <a:pPr marL="342900" marR="0" lvl="0" indent="63500" algn="l" rtl="0">
              <a:lnSpc>
                <a:spcPct val="100000"/>
              </a:lnSpc>
              <a:spcBef>
                <a:spcPts val="640"/>
              </a:spcBef>
              <a:spcAft>
                <a:spcPts val="0"/>
              </a:spcAft>
              <a:buClr>
                <a:srgbClr val="DF6840"/>
              </a:buClr>
              <a:buSzPts val="3200"/>
              <a:buFont typeface="Calibri"/>
              <a:buNone/>
            </a:pPr>
            <a:endParaRPr sz="3200" b="0" i="0" u="none" strike="noStrike" cap="none" dirty="0">
              <a:solidFill>
                <a:schemeClr val="dk1"/>
              </a:solidFill>
              <a:latin typeface="Arial"/>
              <a:cs typeface="Aria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body" idx="4294967295"/>
          </p:nvPr>
        </p:nvSpPr>
        <p:spPr>
          <a:xfrm>
            <a:off x="1097934" y="577901"/>
            <a:ext cx="7588866" cy="4525962"/>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cs typeface="Arial"/>
                <a:sym typeface="Calibri"/>
              </a:rPr>
              <a:t>The Bill of Rights is the first 10 Amendments to the Constitution that list specific prohibitions on governmental power.</a:t>
            </a:r>
            <a:endParaRPr sz="2800" dirty="0">
              <a:latin typeface="Arial"/>
              <a:cs typeface="Arial"/>
            </a:endParaRPr>
          </a:p>
        </p:txBody>
      </p:sp>
      <p:pic>
        <p:nvPicPr>
          <p:cNvPr id="219" name="Shape 219"/>
          <p:cNvPicPr preferRelativeResize="0"/>
          <p:nvPr/>
        </p:nvPicPr>
        <p:blipFill rotWithShape="1">
          <a:blip r:embed="rId3">
            <a:alphaModFix/>
          </a:blip>
          <a:srcRect/>
          <a:stretch/>
        </p:blipFill>
        <p:spPr>
          <a:xfrm>
            <a:off x="2934556" y="3418376"/>
            <a:ext cx="3956588" cy="2778695"/>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957900" y="274637"/>
            <a:ext cx="7357925"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The First Amendment states:</a:t>
            </a:r>
            <a:endParaRPr sz="4000" b="1" dirty="0">
              <a:solidFill>
                <a:srgbClr val="8C004C"/>
              </a:solidFill>
            </a:endParaRPr>
          </a:p>
        </p:txBody>
      </p:sp>
      <p:pic>
        <p:nvPicPr>
          <p:cNvPr id="225" name="Shape 225"/>
          <p:cNvPicPr preferRelativeResize="0"/>
          <p:nvPr/>
        </p:nvPicPr>
        <p:blipFill rotWithShape="1">
          <a:blip r:embed="rId3">
            <a:alphaModFix/>
          </a:blip>
          <a:srcRect/>
          <a:stretch/>
        </p:blipFill>
        <p:spPr>
          <a:xfrm>
            <a:off x="1482288" y="1784637"/>
            <a:ext cx="6301584" cy="4275302"/>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type="body" idx="4294967295"/>
          </p:nvPr>
        </p:nvSpPr>
        <p:spPr>
          <a:xfrm>
            <a:off x="1155293" y="411546"/>
            <a:ext cx="7161161" cy="4526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800"/>
              <a:buFont typeface="Arial"/>
              <a:buNone/>
            </a:pPr>
            <a:r>
              <a:rPr lang="en-US" sz="2800" b="0" i="0" u="none" strike="noStrike" cap="none" dirty="0">
                <a:solidFill>
                  <a:schemeClr val="dk1"/>
                </a:solidFill>
                <a:latin typeface="Arial"/>
                <a:ea typeface="Arial"/>
                <a:cs typeface="Arial"/>
                <a:sym typeface="Arial"/>
              </a:rPr>
              <a:t>This discussion about the tension between individual liberty and government power is </a:t>
            </a:r>
          </a:p>
          <a:p>
            <a:pPr marL="0" marR="0" lvl="0" indent="0" algn="ctr" rtl="0">
              <a:lnSpc>
                <a:spcPct val="100000"/>
              </a:lnSpc>
              <a:spcBef>
                <a:spcPts val="0"/>
              </a:spcBef>
              <a:spcAft>
                <a:spcPts val="0"/>
              </a:spcAft>
              <a:buClr>
                <a:schemeClr val="dk1"/>
              </a:buClr>
              <a:buSzPts val="800"/>
              <a:buFont typeface="Arial"/>
              <a:buNone/>
            </a:pPr>
            <a:r>
              <a:rPr lang="en-US" sz="2800" b="0" i="0" u="none" strike="noStrike" cap="none" dirty="0">
                <a:solidFill>
                  <a:schemeClr val="dk1"/>
                </a:solidFill>
                <a:latin typeface="Arial"/>
                <a:ea typeface="Arial"/>
                <a:cs typeface="Arial"/>
                <a:sym typeface="Arial"/>
              </a:rPr>
              <a:t>a longstanding debate that we are still having today. </a:t>
            </a:r>
            <a:endParaRPr sz="2800" dirty="0"/>
          </a:p>
        </p:txBody>
      </p:sp>
      <p:pic>
        <p:nvPicPr>
          <p:cNvPr id="231" name="Shape 231"/>
          <p:cNvPicPr preferRelativeResize="0"/>
          <p:nvPr/>
        </p:nvPicPr>
        <p:blipFill rotWithShape="1">
          <a:blip r:embed="rId3">
            <a:alphaModFix/>
          </a:blip>
          <a:srcRect/>
          <a:stretch/>
        </p:blipFill>
        <p:spPr>
          <a:xfrm>
            <a:off x="1998669" y="2597456"/>
            <a:ext cx="5498428" cy="3665962"/>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xfrm>
            <a:off x="696453" y="479473"/>
            <a:ext cx="7588866"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BONUS: </a:t>
            </a:r>
            <a:endParaRPr sz="4000" b="1" i="0" u="none" strike="noStrike" cap="none" dirty="0">
              <a:solidFill>
                <a:srgbClr val="8C00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100"/>
              <a:buFont typeface="Calibri"/>
              <a:buNone/>
            </a:pPr>
            <a:r>
              <a:rPr lang="en-US" sz="3200" b="0" i="0" u="none" strike="noStrike" cap="none" dirty="0">
                <a:solidFill>
                  <a:schemeClr val="dk1"/>
                </a:solidFill>
                <a:latin typeface="Arial"/>
                <a:ea typeface="Arial"/>
                <a:cs typeface="Arial"/>
                <a:sym typeface="Arial"/>
              </a:rPr>
              <a:t>John Stuart Mill (1806-1873)</a:t>
            </a:r>
            <a:endParaRPr sz="3200" dirty="0"/>
          </a:p>
        </p:txBody>
      </p:sp>
      <p:sp>
        <p:nvSpPr>
          <p:cNvPr id="287" name="Shape 287"/>
          <p:cNvSpPr txBox="1">
            <a:spLocks noGrp="1"/>
          </p:cNvSpPr>
          <p:nvPr>
            <p:ph type="body" idx="4294967295"/>
          </p:nvPr>
        </p:nvSpPr>
        <p:spPr>
          <a:xfrm>
            <a:off x="1097934" y="2151781"/>
            <a:ext cx="7311366"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3000"/>
              <a:buFont typeface="Arial"/>
              <a:buChar char="•"/>
            </a:pPr>
            <a:r>
              <a:rPr lang="en-US" sz="2600" b="0" i="0" u="none" strike="noStrike" cap="none" dirty="0">
                <a:solidFill>
                  <a:schemeClr val="dk1"/>
                </a:solidFill>
                <a:latin typeface="Arial"/>
                <a:ea typeface="Arial"/>
                <a:cs typeface="Arial"/>
                <a:sym typeface="Arial"/>
              </a:rPr>
              <a:t>Published </a:t>
            </a:r>
            <a:r>
              <a:rPr lang="en-US" sz="2600" b="0" i="1" u="none" strike="noStrike" cap="none" dirty="0">
                <a:solidFill>
                  <a:srgbClr val="D3332D"/>
                </a:solidFill>
                <a:latin typeface="Arial"/>
                <a:ea typeface="Arial"/>
                <a:cs typeface="Arial"/>
                <a:sym typeface="Arial"/>
              </a:rPr>
              <a:t>On Liberty </a:t>
            </a:r>
            <a:r>
              <a:rPr lang="en-US" sz="2600" b="0" u="none" strike="noStrike" cap="none" dirty="0">
                <a:solidFill>
                  <a:schemeClr val="dk1"/>
                </a:solidFill>
                <a:latin typeface="Arial"/>
                <a:ea typeface="Arial"/>
                <a:cs typeface="Arial"/>
                <a:sym typeface="Arial"/>
              </a:rPr>
              <a:t>in 1859</a:t>
            </a:r>
            <a:r>
              <a:rPr lang="en-US" sz="2600" dirty="0">
                <a:latin typeface="Arial"/>
                <a:ea typeface="Arial"/>
                <a:cs typeface="Arial"/>
                <a:sym typeface="Arial"/>
              </a:rPr>
              <a:t>;</a:t>
            </a:r>
            <a:r>
              <a:rPr lang="en-US" sz="2600" b="0" i="0" u="none" strike="noStrike" cap="none" dirty="0">
                <a:solidFill>
                  <a:schemeClr val="dk1"/>
                </a:solidFill>
                <a:latin typeface="Arial"/>
                <a:ea typeface="Arial"/>
                <a:cs typeface="Arial"/>
                <a:sym typeface="Arial"/>
              </a:rPr>
              <a:t> although it was written after the Constitution, it is considered to be one of the most important arguments in favor of free speech and individuality ever written. </a:t>
            </a:r>
            <a:endParaRPr sz="2600" dirty="0"/>
          </a:p>
          <a:p>
            <a:pPr marL="342900" marR="0" lvl="0" indent="-342900" algn="l" rtl="0">
              <a:lnSpc>
                <a:spcPct val="90000"/>
              </a:lnSpc>
              <a:spcBef>
                <a:spcPts val="544"/>
              </a:spcBef>
              <a:spcAft>
                <a:spcPts val="0"/>
              </a:spcAft>
              <a:buClr>
                <a:srgbClr val="DF6840"/>
              </a:buClr>
              <a:buSzPts val="3000"/>
              <a:buFont typeface="Arial"/>
              <a:buChar char="•"/>
            </a:pPr>
            <a:r>
              <a:rPr lang="en-US" sz="2600" b="0" i="0" u="none" strike="noStrike" cap="none" dirty="0">
                <a:solidFill>
                  <a:schemeClr val="dk1"/>
                </a:solidFill>
                <a:latin typeface="Arial"/>
                <a:ea typeface="Arial"/>
                <a:cs typeface="Arial"/>
                <a:sym typeface="Arial"/>
              </a:rPr>
              <a:t>Mill believed that individuality is something that should be protected and nurtured. </a:t>
            </a:r>
            <a:endParaRPr sz="2600" dirty="0"/>
          </a:p>
          <a:p>
            <a:pPr marL="742950" marR="0" lvl="1" indent="-349250" algn="l" rtl="0">
              <a:lnSpc>
                <a:spcPct val="90000"/>
              </a:lnSpc>
              <a:spcBef>
                <a:spcPts val="544"/>
              </a:spcBef>
              <a:spcAft>
                <a:spcPts val="0"/>
              </a:spcAft>
              <a:buClr>
                <a:srgbClr val="DF6840"/>
              </a:buClr>
              <a:buSzPts val="2357"/>
              <a:buFont typeface="Arial"/>
              <a:buChar char="•"/>
            </a:pPr>
            <a:r>
              <a:rPr lang="en-US" sz="2600" b="0" i="0" u="none" strike="noStrike" cap="none" dirty="0">
                <a:solidFill>
                  <a:schemeClr val="dk1"/>
                </a:solidFill>
                <a:latin typeface="Arial"/>
                <a:ea typeface="Arial"/>
                <a:cs typeface="Arial"/>
                <a:sym typeface="Arial"/>
              </a:rPr>
              <a:t>He believed society squelches nonconformity, which is a loss to everyone, because we can learn new ideas from the nonconformists among us. </a:t>
            </a:r>
            <a:endParaRPr sz="2600" dirty="0"/>
          </a:p>
        </p:txBody>
      </p:sp>
      <p:pic>
        <p:nvPicPr>
          <p:cNvPr id="288" name="Shape 288"/>
          <p:cNvPicPr preferRelativeResize="0"/>
          <p:nvPr/>
        </p:nvPicPr>
        <p:blipFill rotWithShape="1">
          <a:blip r:embed="rId3">
            <a:alphaModFix/>
          </a:blip>
          <a:srcRect/>
          <a:stretch/>
        </p:blipFill>
        <p:spPr>
          <a:xfrm>
            <a:off x="7293205" y="393904"/>
            <a:ext cx="1116095" cy="1645372"/>
          </a:xfrm>
          <a:prstGeom prst="rect">
            <a:avLst/>
          </a:prstGeom>
          <a:noFill/>
          <a:ln>
            <a:noFill/>
          </a:ln>
        </p:spPr>
      </p:pic>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Mill on Liberty and Conformity</a:t>
            </a:r>
            <a:endParaRPr sz="4000" b="1" dirty="0">
              <a:solidFill>
                <a:srgbClr val="8C004C"/>
              </a:solidFill>
            </a:endParaRPr>
          </a:p>
        </p:txBody>
      </p:sp>
      <p:sp>
        <p:nvSpPr>
          <p:cNvPr id="294" name="Shape 294"/>
          <p:cNvSpPr txBox="1">
            <a:spLocks noGrp="1"/>
          </p:cNvSpPr>
          <p:nvPr>
            <p:ph type="body" idx="4294967295"/>
          </p:nvPr>
        </p:nvSpPr>
        <p:spPr>
          <a:xfrm>
            <a:off x="1097934" y="1751575"/>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1200"/>
              </a:spcAft>
              <a:buClr>
                <a:srgbClr val="DF6840"/>
              </a:buClr>
              <a:buSzPts val="3000"/>
              <a:buFont typeface="Arial"/>
              <a:buChar char="•"/>
            </a:pPr>
            <a:r>
              <a:rPr lang="en-US" sz="2800" b="0" i="0" u="none" strike="noStrike" cap="none" dirty="0">
                <a:solidFill>
                  <a:schemeClr val="dk1"/>
                </a:solidFill>
                <a:latin typeface="Arial"/>
                <a:ea typeface="Arial"/>
                <a:cs typeface="Arial"/>
                <a:sym typeface="Arial"/>
              </a:rPr>
              <a:t>Mill argued that societies that allow liberty and freedom of speech and thought will uncover the best new ideas and flourish, but those that impose restrictions will stagnate. </a:t>
            </a:r>
            <a:endParaRPr sz="2800" dirty="0"/>
          </a:p>
          <a:p>
            <a:pPr marL="342900" marR="0" lvl="0" indent="-342900" algn="l" rtl="0">
              <a:lnSpc>
                <a:spcPct val="90000"/>
              </a:lnSpc>
              <a:spcBef>
                <a:spcPts val="544"/>
              </a:spcBef>
              <a:spcAft>
                <a:spcPts val="1200"/>
              </a:spcAft>
              <a:buClr>
                <a:srgbClr val="DF6840"/>
              </a:buClr>
              <a:buSzPts val="3000"/>
              <a:buFont typeface="Arial"/>
              <a:buChar char="•"/>
            </a:pPr>
            <a:r>
              <a:rPr lang="en-US" sz="2800" b="0" i="0" u="none" strike="noStrike" cap="none" dirty="0">
                <a:solidFill>
                  <a:schemeClr val="dk1"/>
                </a:solidFill>
                <a:latin typeface="Arial"/>
                <a:ea typeface="Arial"/>
                <a:cs typeface="Arial"/>
                <a:sym typeface="Arial"/>
              </a:rPr>
              <a:t>Mill rejects attempts, either through legal coercion or social pressure, to coerce people’s opinions and behavior. </a:t>
            </a:r>
            <a:endParaRPr sz="2800" dirty="0"/>
          </a:p>
          <a:p>
            <a:pPr marL="0" marR="0" lvl="0" indent="0" algn="l" rtl="0">
              <a:lnSpc>
                <a:spcPct val="90000"/>
              </a:lnSpc>
              <a:spcBef>
                <a:spcPts val="544"/>
              </a:spcBef>
              <a:spcAft>
                <a:spcPts val="0"/>
              </a:spcAft>
              <a:buClr>
                <a:srgbClr val="DF6840"/>
              </a:buClr>
              <a:buSzPts val="680"/>
              <a:buFont typeface="Arial"/>
              <a:buNone/>
            </a:pPr>
            <a:endParaRPr sz="272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a:solidFill>
                  <a:srgbClr val="8C004C"/>
                </a:solidFill>
                <a:latin typeface="Arial"/>
                <a:cs typeface="Arial"/>
              </a:rPr>
              <a:t>Mill on Minority Opinion</a:t>
            </a:r>
            <a:endParaRPr sz="4000" b="1" dirty="0">
              <a:solidFill>
                <a:srgbClr val="8C004C"/>
              </a:solidFill>
              <a:latin typeface="Arial"/>
              <a:cs typeface="Arial"/>
            </a:endParaRPr>
          </a:p>
        </p:txBody>
      </p:sp>
      <p:sp>
        <p:nvSpPr>
          <p:cNvPr id="300" name="Shape 300"/>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120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spoke of the need to protect the minority against the power of the majority. </a:t>
            </a:r>
            <a:endParaRPr sz="2800" dirty="0"/>
          </a:p>
          <a:p>
            <a:pPr marL="742950" marR="0" lvl="1" indent="-349250" algn="l" rtl="0">
              <a:lnSpc>
                <a:spcPct val="90000"/>
              </a:lnSpc>
              <a:spcBef>
                <a:spcPts val="0"/>
              </a:spcBef>
              <a:spcAft>
                <a:spcPts val="1200"/>
              </a:spcAft>
              <a:buClr>
                <a:srgbClr val="DF6840"/>
              </a:buClr>
              <a:buSzPts val="2487"/>
              <a:buFont typeface="Arial"/>
              <a:buChar char="•"/>
            </a:pPr>
            <a:r>
              <a:rPr lang="en-US" sz="2000" b="0" i="0" u="none" strike="noStrike" cap="none" dirty="0">
                <a:solidFill>
                  <a:schemeClr val="dk1"/>
                </a:solidFill>
                <a:latin typeface="Arial"/>
                <a:ea typeface="Arial"/>
                <a:cs typeface="Arial"/>
                <a:sym typeface="Arial"/>
              </a:rPr>
              <a:t>This is sometimes referred to as the “tyranny of the majority.”</a:t>
            </a:r>
            <a:endParaRPr sz="2000" dirty="0"/>
          </a:p>
          <a:p>
            <a:pPr marL="342900" marR="0" lvl="0" indent="-342900" algn="l" rtl="0">
              <a:lnSpc>
                <a:spcPct val="90000"/>
              </a:lnSpc>
              <a:spcBef>
                <a:spcPts val="592"/>
              </a:spcBef>
              <a:spcAft>
                <a:spcPts val="120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says liberty of opinion is valuable for two main reasons. First, the unpopular opinion may nonetheless be right. Second, if the opinion is wrong, refuting it will allow people to better understand their own opinions.</a:t>
            </a:r>
            <a:endParaRPr sz="2800" dirty="0"/>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592"/>
              </a:spcBef>
              <a:spcAft>
                <a:spcPts val="0"/>
              </a:spcAft>
              <a:buClr>
                <a:srgbClr val="DF6840"/>
              </a:buClr>
              <a:buSzPts val="740"/>
              <a:buFont typeface="Arial"/>
              <a:buNone/>
            </a:pPr>
            <a:endParaRPr sz="296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Mill on Certainty and Censorship</a:t>
            </a:r>
            <a:endParaRPr sz="4000" b="1" dirty="0">
              <a:solidFill>
                <a:srgbClr val="8C004C"/>
              </a:solidFill>
            </a:endParaRPr>
          </a:p>
        </p:txBody>
      </p:sp>
      <p:sp>
        <p:nvSpPr>
          <p:cNvPr id="306" name="Shape 306"/>
          <p:cNvSpPr txBox="1">
            <a:spLocks noGrp="1"/>
          </p:cNvSpPr>
          <p:nvPr>
            <p:ph type="body" idx="4294967295"/>
          </p:nvPr>
        </p:nvSpPr>
        <p:spPr>
          <a:xfrm>
            <a:off x="1097934" y="1866900"/>
            <a:ext cx="7588866" cy="3746500"/>
          </a:xfrm>
          <a:prstGeom prst="rect">
            <a:avLst/>
          </a:prstGeom>
          <a:noFill/>
          <a:ln>
            <a:noFill/>
          </a:ln>
        </p:spPr>
        <p:txBody>
          <a:bodyPr spcFirstLastPara="1" wrap="square" lIns="91425" tIns="45700" rIns="91425" bIns="45700" anchor="t" anchorCtr="0">
            <a:noAutofit/>
          </a:bodyPr>
          <a:lstStyle/>
          <a:p>
            <a:pPr marL="347472" marR="0" lvl="0" indent="-347472" algn="l" rtl="0">
              <a:lnSpc>
                <a:spcPct val="80000"/>
              </a:lnSpc>
              <a:spcBef>
                <a:spcPts val="0"/>
              </a:spcBef>
              <a:spcAft>
                <a:spcPts val="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Mill observes that people who feel very sure of their opinion may begin to believe they are infallible. This leads to the attempt to try to impose their views on other people and to decide the question for everyone. </a:t>
            </a:r>
            <a:endParaRPr sz="2800" dirty="0"/>
          </a:p>
          <a:p>
            <a:pPr marL="347472" marR="0" lvl="0" indent="-342900" algn="l" rtl="0">
              <a:lnSpc>
                <a:spcPct val="80000"/>
              </a:lnSpc>
              <a:spcBef>
                <a:spcPts val="1000"/>
              </a:spcBef>
              <a:spcAft>
                <a:spcPts val="0"/>
              </a:spcAft>
              <a:buClr>
                <a:srgbClr val="DF6840"/>
              </a:buClr>
              <a:buSzPts val="2882"/>
              <a:buFont typeface="Arial"/>
              <a:buChar char="•"/>
            </a:pPr>
            <a:r>
              <a:rPr lang="en-US" sz="2800" b="0" i="0" u="none" strike="noStrike" cap="none" dirty="0">
                <a:solidFill>
                  <a:schemeClr val="dk1"/>
                </a:solidFill>
                <a:latin typeface="Arial"/>
                <a:ea typeface="Arial"/>
                <a:cs typeface="Arial"/>
                <a:sym typeface="Arial"/>
              </a:rPr>
              <a:t>He said that even if only one person held a particular opinion, mankind would still not be justified in silencing him. </a:t>
            </a:r>
            <a:endParaRPr sz="2800" dirty="0"/>
          </a:p>
          <a:p>
            <a:pPr marL="347472" marR="0" lvl="0" indent="-342900" algn="l" rtl="0">
              <a:lnSpc>
                <a:spcPct val="80000"/>
              </a:lnSpc>
              <a:spcBef>
                <a:spcPts val="0"/>
              </a:spcBef>
              <a:spcAft>
                <a:spcPts val="0"/>
              </a:spcAft>
              <a:buClr>
                <a:srgbClr val="DF6840"/>
              </a:buClr>
              <a:buSzPts val="2882"/>
              <a:buFont typeface="Arial"/>
              <a:buNone/>
            </a:pPr>
            <a:endParaRPr sz="2800" b="0" i="0" u="none" strike="noStrike" cap="none" dirty="0">
              <a:solidFill>
                <a:schemeClr val="dk1"/>
              </a:solidFill>
              <a:sym typeface="Calibri"/>
            </a:endParaRPr>
          </a:p>
          <a:p>
            <a:pPr marL="347472" marR="0" lvl="0" indent="-342900" algn="l" rtl="0">
              <a:lnSpc>
                <a:spcPct val="80000"/>
              </a:lnSpc>
              <a:spcBef>
                <a:spcPts val="0"/>
              </a:spcBef>
              <a:spcAft>
                <a:spcPts val="0"/>
              </a:spcAft>
              <a:buClr>
                <a:srgbClr val="DF6840"/>
              </a:buClr>
              <a:buSzPts val="2882"/>
              <a:buFont typeface="Arial"/>
              <a:buNone/>
            </a:pPr>
            <a:endParaRPr sz="2800" b="0" i="0" u="none" strike="noStrike" cap="none" dirty="0">
              <a:solidFill>
                <a:schemeClr val="dk1"/>
              </a:solidFill>
              <a:sym typeface="Calibri"/>
            </a:endParaRPr>
          </a:p>
          <a:p>
            <a:pPr marL="347472" marR="0" lvl="0" indent="0" algn="l" rtl="0">
              <a:lnSpc>
                <a:spcPct val="80000"/>
              </a:lnSpc>
              <a:spcBef>
                <a:spcPts val="0"/>
              </a:spcBef>
              <a:spcAft>
                <a:spcPts val="0"/>
              </a:spcAft>
              <a:buClr>
                <a:srgbClr val="DF6840"/>
              </a:buClr>
              <a:buSzPts val="740"/>
              <a:buFont typeface="Arial"/>
              <a:buNone/>
            </a:pPr>
            <a:endParaRPr sz="2800" b="0" i="0" u="none" strike="noStrike" cap="none" dirty="0">
              <a:solidFill>
                <a:schemeClr val="dk1"/>
              </a:solidFill>
              <a:sym typeface="Calibri"/>
            </a:endParaRPr>
          </a:p>
          <a:p>
            <a:pPr marL="347472" marR="0" lvl="0" indent="0" algn="l" rtl="0">
              <a:lnSpc>
                <a:spcPct val="80000"/>
              </a:lnSpc>
              <a:spcBef>
                <a:spcPts val="592"/>
              </a:spcBef>
              <a:spcAft>
                <a:spcPts val="0"/>
              </a:spcAft>
              <a:buClr>
                <a:srgbClr val="DF6840"/>
              </a:buClr>
              <a:buSzPts val="740"/>
              <a:buFont typeface="Arial"/>
              <a:buNone/>
            </a:pPr>
            <a:endParaRPr sz="2800" b="0" i="0" u="none" strike="noStrike" cap="none" dirty="0">
              <a:solidFill>
                <a:schemeClr val="dk1"/>
              </a:solidFil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811161" y="274637"/>
            <a:ext cx="8037871"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Mill on History’s Worst Mistakes</a:t>
            </a:r>
            <a:endParaRPr sz="4000" b="1" dirty="0">
              <a:solidFill>
                <a:srgbClr val="8C004C"/>
              </a:solidFill>
            </a:endParaRPr>
          </a:p>
        </p:txBody>
      </p:sp>
      <p:sp>
        <p:nvSpPr>
          <p:cNvPr id="332" name="Shape 332"/>
          <p:cNvSpPr txBox="1">
            <a:spLocks noGrp="1"/>
          </p:cNvSpPr>
          <p:nvPr>
            <p:ph type="body" idx="4294967295"/>
          </p:nvPr>
        </p:nvSpPr>
        <p:spPr>
          <a:xfrm>
            <a:off x="917678" y="1319213"/>
            <a:ext cx="4014838" cy="4708525"/>
          </a:xfrm>
          <a:prstGeom prst="rect">
            <a:avLst/>
          </a:prstGeom>
          <a:noFill/>
          <a:ln>
            <a:noFill/>
          </a:ln>
        </p:spPr>
        <p:txBody>
          <a:bodyPr spcFirstLastPara="1" wrap="square" lIns="91425" tIns="91425" rIns="91425" bIns="91425" anchor="t" anchorCtr="0">
            <a:noAutofit/>
          </a:bodyPr>
          <a:lstStyle/>
          <a:p>
            <a:pPr marL="203200" marR="0" lvl="0" indent="0" algn="l" rtl="0">
              <a:lnSpc>
                <a:spcPct val="100000"/>
              </a:lnSpc>
              <a:spcBef>
                <a:spcPts val="0"/>
              </a:spcBef>
              <a:spcAft>
                <a:spcPts val="0"/>
              </a:spcAft>
              <a:buClr>
                <a:schemeClr val="dk1"/>
              </a:buClr>
              <a:buSzPts val="700"/>
              <a:buFont typeface="Arial"/>
              <a:buNone/>
            </a:pPr>
            <a:r>
              <a:rPr lang="en-US" sz="2800" b="0" i="0" u="none" strike="noStrike" cap="none" dirty="0">
                <a:solidFill>
                  <a:schemeClr val="dk1"/>
                </a:solidFill>
                <a:latin typeface="Arial"/>
                <a:ea typeface="Arial"/>
                <a:cs typeface="Arial"/>
                <a:sym typeface="Arial"/>
              </a:rPr>
              <a:t>He argues that some of the worst mistakes in human history have been made attempting to stifle dissenters (such as when Socrates was forced to drink hemlock [poison] for blasphemy) because their beliefs were too radical for their times. </a:t>
            </a:r>
            <a:endParaRPr sz="2800" dirty="0"/>
          </a:p>
          <a:p>
            <a:pPr marL="203200" marR="0" lvl="0" indent="0" algn="l" rtl="0">
              <a:lnSpc>
                <a:spcPct val="100000"/>
              </a:lnSpc>
              <a:spcBef>
                <a:spcPts val="640"/>
              </a:spcBef>
              <a:spcAft>
                <a:spcPts val="0"/>
              </a:spcAft>
              <a:buClr>
                <a:schemeClr val="dk1"/>
              </a:buClr>
              <a:buSzPts val="700"/>
              <a:buFont typeface="Arial"/>
              <a:buNone/>
            </a:pPr>
            <a:endParaRPr sz="2800" b="0" i="0" u="none" strike="noStrike" cap="none" dirty="0">
              <a:solidFill>
                <a:schemeClr val="dk1"/>
              </a:solidFill>
              <a:latin typeface="Calibri"/>
              <a:ea typeface="Calibri"/>
              <a:cs typeface="Calibri"/>
              <a:sym typeface="Calibri"/>
            </a:endParaRPr>
          </a:p>
        </p:txBody>
      </p:sp>
      <p:sp>
        <p:nvSpPr>
          <p:cNvPr id="333" name="Shape 333"/>
          <p:cNvSpPr txBox="1"/>
          <p:nvPr/>
        </p:nvSpPr>
        <p:spPr>
          <a:xfrm>
            <a:off x="5168898" y="5155517"/>
            <a:ext cx="3517901" cy="73866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0000"/>
              </a:buClr>
              <a:buSzPts val="450"/>
              <a:buFont typeface="Arial"/>
              <a:buNone/>
            </a:pPr>
            <a:r>
              <a:rPr lang="en-US" sz="1800" b="0" i="0" u="none" strike="noStrike" cap="none" dirty="0">
                <a:solidFill>
                  <a:srgbClr val="D3332D"/>
                </a:solidFill>
                <a:sym typeface="Arial"/>
              </a:rPr>
              <a:t>HANDOUT: John Stuart Mill</a:t>
            </a:r>
            <a:endParaRPr dirty="0">
              <a:solidFill>
                <a:srgbClr val="D3332D"/>
              </a:solidFill>
            </a:endParaRPr>
          </a:p>
        </p:txBody>
      </p:sp>
      <p:pic>
        <p:nvPicPr>
          <p:cNvPr id="334" name="Shape 334" descr="download.jpg"/>
          <p:cNvPicPr preferRelativeResize="0"/>
          <p:nvPr/>
        </p:nvPicPr>
        <p:blipFill rotWithShape="1">
          <a:blip r:embed="rId3">
            <a:alphaModFix/>
          </a:blip>
          <a:srcRect/>
          <a:stretch/>
        </p:blipFill>
        <p:spPr>
          <a:xfrm>
            <a:off x="5168898" y="2517672"/>
            <a:ext cx="3517900" cy="2311400"/>
          </a:xfrm>
          <a:prstGeom prst="rect">
            <a:avLst/>
          </a:prstGeom>
          <a:noFill/>
          <a:ln>
            <a:noFill/>
          </a:ln>
        </p:spPr>
      </p:pic>
      <p:pic>
        <p:nvPicPr>
          <p:cNvPr id="6" name="Picture 5"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3600" b="1" dirty="0">
                <a:solidFill>
                  <a:srgbClr val="8C004C"/>
                </a:solidFill>
                <a:latin typeface="Arial"/>
                <a:cs typeface="Arial"/>
              </a:rPr>
              <a:t>Important Quotations from </a:t>
            </a:r>
            <a:br>
              <a:rPr lang="en-US" sz="3600" b="1" dirty="0">
                <a:solidFill>
                  <a:srgbClr val="8C004C"/>
                </a:solidFill>
                <a:latin typeface="Arial"/>
                <a:cs typeface="Arial"/>
              </a:rPr>
            </a:br>
            <a:r>
              <a:rPr lang="en-US" sz="3600" b="1" dirty="0">
                <a:solidFill>
                  <a:srgbClr val="8C004C"/>
                </a:solidFill>
                <a:latin typeface="Arial"/>
                <a:cs typeface="Arial"/>
              </a:rPr>
              <a:t>On Liberty:</a:t>
            </a:r>
            <a:endParaRPr sz="3600" b="1" dirty="0">
              <a:solidFill>
                <a:srgbClr val="8C004C"/>
              </a:solidFill>
              <a:latin typeface="Arial"/>
              <a:cs typeface="Arial"/>
            </a:endParaRPr>
          </a:p>
        </p:txBody>
      </p:sp>
      <p:sp>
        <p:nvSpPr>
          <p:cNvPr id="314" name="Shape 314"/>
          <p:cNvSpPr txBox="1">
            <a:spLocks noGrp="1"/>
          </p:cNvSpPr>
          <p:nvPr>
            <p:ph type="body" idx="4294967295"/>
          </p:nvPr>
        </p:nvSpPr>
        <p:spPr>
          <a:xfrm>
            <a:off x="1097934" y="1600200"/>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“If all mankind minus one, were of one opinion, and only one person were of the contrary opinion, mankind would be no more justified in silencing that one person than he, if he had the power, would be justified in silencing mankind…”</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3570450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a:solidFill>
                  <a:srgbClr val="8C004C"/>
                </a:solidFill>
                <a:latin typeface="Arial"/>
                <a:cs typeface="Arial"/>
              </a:rPr>
              <a:t>On Liberty, continued</a:t>
            </a:r>
            <a:endParaRPr sz="4000" b="1" dirty="0">
              <a:solidFill>
                <a:srgbClr val="8C004C"/>
              </a:solidFill>
              <a:latin typeface="Arial"/>
              <a:cs typeface="Arial"/>
            </a:endParaRPr>
          </a:p>
        </p:txBody>
      </p:sp>
      <p:sp>
        <p:nvSpPr>
          <p:cNvPr id="320" name="Shape 320"/>
          <p:cNvSpPr txBox="1">
            <a:spLocks noGrp="1"/>
          </p:cNvSpPr>
          <p:nvPr>
            <p:ph type="body" idx="4294967295"/>
          </p:nvPr>
        </p:nvSpPr>
        <p:spPr>
          <a:xfrm>
            <a:off x="1097934" y="1553701"/>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“The peculiar evil of silencing the expression of an opinion is, that it is robbing the human race; posterity as well as the existing generation; those who dissent from the opinion, still more than those who hold it. If the opinion is right, they are deprived of the opportunity of exchanging error for truth: if wrong, they lose, what is almost as great a benefit, the clearer perception and livelier impression of truth, produced by its collision with error.” </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803164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4294967295"/>
          </p:nvPr>
        </p:nvSpPr>
        <p:spPr>
          <a:xfrm>
            <a:off x="871779" y="466006"/>
            <a:ext cx="7780607" cy="4525963"/>
          </a:xfrm>
          <a:prstGeom prst="rect">
            <a:avLst/>
          </a:prstGeom>
          <a:noFill/>
          <a:ln>
            <a:noFill/>
          </a:ln>
        </p:spPr>
        <p:txBody>
          <a:bodyPr spcFirstLastPara="1" wrap="square" lIns="91425" tIns="91425" rIns="91425" bIns="91425" anchor="t" anchorCtr="0">
            <a:noAutofit/>
          </a:bodyPr>
          <a:lstStyle/>
          <a:p>
            <a:pPr marL="342900" marR="0" lvl="0" indent="63500" algn="ctr" rtl="0">
              <a:lnSpc>
                <a:spcPct val="100000"/>
              </a:lnSpc>
              <a:spcBef>
                <a:spcPts val="0"/>
              </a:spcBef>
              <a:spcAft>
                <a:spcPts val="0"/>
              </a:spcAft>
              <a:buClr>
                <a:schemeClr val="dk1"/>
              </a:buClr>
              <a:buSzPts val="3200"/>
              <a:buFont typeface="Arial"/>
              <a:buNone/>
            </a:pPr>
            <a:r>
              <a:rPr lang="en-US" sz="4000" b="1" i="0" strike="noStrike" cap="none" dirty="0">
                <a:solidFill>
                  <a:srgbClr val="8C004C"/>
                </a:solidFill>
                <a:latin typeface="Arial"/>
                <a:ea typeface="Arial"/>
                <a:cs typeface="Arial"/>
                <a:sym typeface="Arial"/>
              </a:rPr>
              <a:t>Introduction:</a:t>
            </a:r>
            <a:r>
              <a:rPr lang="en-US" sz="4000" b="1" i="0" u="none" strike="noStrike" cap="none" dirty="0">
                <a:solidFill>
                  <a:srgbClr val="8C004C"/>
                </a:solidFill>
                <a:latin typeface="Arial"/>
                <a:ea typeface="Arial"/>
                <a:cs typeface="Arial"/>
                <a:sym typeface="Arial"/>
              </a:rPr>
              <a:t> </a:t>
            </a:r>
          </a:p>
          <a:p>
            <a:pPr marL="342900" marR="0" lvl="0" indent="63500" algn="ctr" rtl="0">
              <a:lnSpc>
                <a:spcPct val="100000"/>
              </a:lnSpc>
              <a:spcBef>
                <a:spcPts val="0"/>
              </a:spcBef>
              <a:spcAft>
                <a:spcPts val="0"/>
              </a:spcAft>
              <a:buClr>
                <a:schemeClr val="dk1"/>
              </a:buClr>
              <a:buSzPts val="3200"/>
              <a:buFont typeface="Arial"/>
              <a:buNone/>
            </a:pPr>
            <a:r>
              <a:rPr lang="en-US" sz="3200" b="0" i="0" u="none" strike="noStrike" cap="none" dirty="0">
                <a:solidFill>
                  <a:schemeClr val="dk1"/>
                </a:solidFill>
                <a:latin typeface="Arial"/>
                <a:ea typeface="Arial"/>
                <a:cs typeface="Arial"/>
                <a:sym typeface="Arial"/>
              </a:rPr>
              <a:t>Barack Obama on Freedom of Speech and the Value of Debate</a:t>
            </a:r>
            <a:endParaRPr sz="3200" b="0" i="0" u="none" strike="noStrike" cap="none" dirty="0">
              <a:solidFill>
                <a:schemeClr val="dk1"/>
              </a:solidFill>
              <a:latin typeface="Arial"/>
              <a:ea typeface="Arial"/>
              <a:cs typeface="Arial"/>
              <a:sym typeface="Arial"/>
            </a:endParaRPr>
          </a:p>
        </p:txBody>
      </p:sp>
      <p:pic>
        <p:nvPicPr>
          <p:cNvPr id="97" name="Shape 97"/>
          <p:cNvPicPr preferRelativeResize="0"/>
          <p:nvPr/>
        </p:nvPicPr>
        <p:blipFill rotWithShape="1">
          <a:blip r:embed="rId3">
            <a:alphaModFix/>
          </a:blip>
          <a:srcRect/>
          <a:stretch/>
        </p:blipFill>
        <p:spPr>
          <a:xfrm>
            <a:off x="1294573" y="2572773"/>
            <a:ext cx="6985833" cy="3317497"/>
          </a:xfrm>
          <a:prstGeom prst="rect">
            <a:avLst/>
          </a:prstGeom>
          <a:noFill/>
          <a:ln>
            <a:noFill/>
          </a:ln>
        </p:spPr>
      </p:pic>
      <p:pic>
        <p:nvPicPr>
          <p:cNvPr id="4" name="Picture 3"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 name="Shape 313"/>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a:solidFill>
                  <a:srgbClr val="8C004C"/>
                </a:solidFill>
                <a:latin typeface="Arial"/>
                <a:cs typeface="Arial"/>
              </a:rPr>
              <a:t>On Liberty, continued</a:t>
            </a:r>
            <a:endParaRPr sz="4000" b="1" dirty="0">
              <a:solidFill>
                <a:srgbClr val="8C004C"/>
              </a:solidFill>
              <a:latin typeface="Arial"/>
              <a:cs typeface="Arial"/>
            </a:endParaRPr>
          </a:p>
        </p:txBody>
      </p:sp>
      <p:sp>
        <p:nvSpPr>
          <p:cNvPr id="326" name="Shape 326"/>
          <p:cNvSpPr txBox="1">
            <a:spLocks noGrp="1"/>
          </p:cNvSpPr>
          <p:nvPr>
            <p:ph type="body" idx="4294967295"/>
          </p:nvPr>
        </p:nvSpPr>
        <p:spPr>
          <a:xfrm>
            <a:off x="1097934" y="1523078"/>
            <a:ext cx="7588866"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“First: the opinion which it is attempted to suppress by authority may possibly be true. Those who desire to suppress it, of course deny its truth; but they are not infallible. They have no authority to decide the question for all mankind, and exclude every other person from the means of judging. To refuse a hearing to an opinion, because they are sure that it is false, is to assume that their certainty is the same thing as absolute certainty. All silencing of discussion is an assumption of infallibility.”  </a:t>
            </a:r>
            <a:endParaRPr sz="2800"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extLst>
      <p:ext uri="{BB962C8B-B14F-4D97-AF65-F5344CB8AC3E}">
        <p14:creationId xmlns:p14="http://schemas.microsoft.com/office/powerpoint/2010/main" val="2828263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Summing Up</a:t>
            </a:r>
            <a:endParaRPr sz="4000" b="1" i="0" u="none" strike="noStrike" cap="none" dirty="0">
              <a:solidFill>
                <a:srgbClr val="8C004C"/>
              </a:solidFill>
              <a:latin typeface="Arial"/>
              <a:ea typeface="Arial"/>
              <a:cs typeface="Arial"/>
              <a:sym typeface="Arial"/>
            </a:endParaRPr>
          </a:p>
        </p:txBody>
      </p:sp>
      <p:sp>
        <p:nvSpPr>
          <p:cNvPr id="237" name="Shape 237"/>
          <p:cNvSpPr txBox="1">
            <a:spLocks noGrp="1"/>
          </p:cNvSpPr>
          <p:nvPr>
            <p:ph type="body" idx="4294967295"/>
          </p:nvPr>
        </p:nvSpPr>
        <p:spPr>
          <a:xfrm>
            <a:off x="1097934" y="1518265"/>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ts val="3200"/>
              <a:buFont typeface="Arial"/>
              <a:buChar char="•"/>
            </a:pPr>
            <a:r>
              <a:rPr lang="en-US" sz="2800" dirty="0">
                <a:latin typeface="Arial"/>
                <a:ea typeface="Arial"/>
                <a:cs typeface="Arial"/>
                <a:sym typeface="Arial"/>
              </a:rPr>
              <a:t>The </a:t>
            </a:r>
            <a:r>
              <a:rPr lang="en-US" sz="2800" dirty="0">
                <a:solidFill>
                  <a:srgbClr val="D3332D"/>
                </a:solidFill>
                <a:latin typeface="Arial"/>
                <a:ea typeface="Arial"/>
                <a:cs typeface="Arial"/>
                <a:sym typeface="Arial"/>
              </a:rPr>
              <a:t>Constitution</a:t>
            </a:r>
            <a:r>
              <a:rPr lang="en-US" sz="2800" dirty="0">
                <a:latin typeface="Arial"/>
                <a:ea typeface="Arial"/>
                <a:cs typeface="Arial"/>
                <a:sym typeface="Arial"/>
              </a:rPr>
              <a:t> lists what the federal government can and must do. </a:t>
            </a:r>
            <a:endParaRPr sz="2800" dirty="0">
              <a:latin typeface="Arial"/>
              <a:ea typeface="Arial"/>
              <a:cs typeface="Arial"/>
              <a:sym typeface="Arial"/>
            </a:endParaRPr>
          </a:p>
          <a:p>
            <a:pPr marL="347472" marR="0" lvl="0" indent="-347472" algn="l" rtl="0">
              <a:lnSpc>
                <a:spcPct val="100000"/>
              </a:lnSpc>
              <a:spcBef>
                <a:spcPts val="0"/>
              </a:spcBef>
              <a:spcAft>
                <a:spcPts val="0"/>
              </a:spcAft>
              <a:buClr>
                <a:srgbClr val="DF6840"/>
              </a:buClr>
              <a:buSzPts val="3200"/>
              <a:buFont typeface="Arial"/>
              <a:buChar char="•"/>
            </a:pPr>
            <a:r>
              <a:rPr lang="en-US" sz="2800" dirty="0">
                <a:latin typeface="Arial"/>
                <a:ea typeface="Arial"/>
                <a:cs typeface="Arial"/>
                <a:sym typeface="Arial"/>
              </a:rPr>
              <a:t>The </a:t>
            </a:r>
            <a:r>
              <a:rPr lang="en-US" sz="2800" dirty="0">
                <a:solidFill>
                  <a:srgbClr val="D3332D"/>
                </a:solidFill>
                <a:latin typeface="Arial"/>
                <a:ea typeface="Arial"/>
                <a:cs typeface="Arial"/>
                <a:sym typeface="Arial"/>
              </a:rPr>
              <a:t>Bill of Rights </a:t>
            </a:r>
            <a:r>
              <a:rPr lang="en-US" sz="2800" dirty="0">
                <a:latin typeface="Arial"/>
                <a:ea typeface="Arial"/>
                <a:cs typeface="Arial"/>
                <a:sym typeface="Arial"/>
              </a:rPr>
              <a:t>lists what the federal government cannot do; those rights belong to the people, not the government. </a:t>
            </a:r>
            <a:endParaRPr sz="2800" dirty="0">
              <a:latin typeface="Arial"/>
              <a:ea typeface="Arial"/>
              <a:cs typeface="Arial"/>
              <a:sym typeface="Arial"/>
            </a:endParaRPr>
          </a:p>
          <a:p>
            <a:pPr marL="347472" marR="0" lvl="0" indent="-347472" algn="l" rtl="0">
              <a:lnSpc>
                <a:spcPct val="100000"/>
              </a:lnSpc>
              <a:spcBef>
                <a:spcPts val="0"/>
              </a:spcBef>
              <a:spcAft>
                <a:spcPts val="0"/>
              </a:spcAft>
              <a:buClr>
                <a:srgbClr val="DF6840"/>
              </a:buClr>
              <a:buSzPts val="3200"/>
              <a:buFont typeface="Arial"/>
              <a:buChar char="•"/>
            </a:pPr>
            <a:r>
              <a:rPr lang="en-US" sz="2800" dirty="0">
                <a:solidFill>
                  <a:srgbClr val="D3332D"/>
                </a:solidFill>
                <a:latin typeface="Arial"/>
                <a:ea typeface="Arial"/>
                <a:cs typeface="Arial"/>
                <a:sym typeface="Arial"/>
              </a:rPr>
              <a:t>Freedom of speech </a:t>
            </a:r>
            <a:r>
              <a:rPr lang="en-US" sz="2800" dirty="0">
                <a:latin typeface="Arial"/>
                <a:ea typeface="Arial"/>
                <a:cs typeface="Arial"/>
                <a:sym typeface="Arial"/>
              </a:rPr>
              <a:t>means that the government may not punish people for expressing their opinions. </a:t>
            </a:r>
            <a:endParaRPr sz="28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Terms and Concepts</a:t>
            </a:r>
            <a:endParaRPr sz="4000" b="1" i="0" u="none" strike="noStrike" cap="none" dirty="0">
              <a:solidFill>
                <a:srgbClr val="8C004C"/>
              </a:solidFill>
              <a:latin typeface="Arial"/>
              <a:ea typeface="Arial"/>
              <a:cs typeface="Arial"/>
              <a:sym typeface="Arial"/>
            </a:endParaRPr>
          </a:p>
        </p:txBody>
      </p:sp>
      <p:sp>
        <p:nvSpPr>
          <p:cNvPr id="244" name="Shape 244"/>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Federalist</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Anti-Federalist</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Rights</a:t>
            </a:r>
            <a:endParaRPr sz="2800" b="0" dirty="0">
              <a:latin typeface="Arial"/>
              <a:cs typeface="Arial"/>
            </a:endParaRPr>
          </a:p>
          <a:p>
            <a:pPr marL="342900" marR="0" lvl="0" indent="-342900" algn="l" rtl="0">
              <a:lnSpc>
                <a:spcPct val="80000"/>
              </a:lnSpc>
              <a:spcBef>
                <a:spcPts val="544"/>
              </a:spcBef>
              <a:spcAft>
                <a:spcPts val="0"/>
              </a:spcAft>
              <a:buSzPts val="2821"/>
              <a:buFont typeface="Arial"/>
              <a:buChar char="•"/>
            </a:pPr>
            <a:r>
              <a:rPr lang="en-US" sz="2800" b="0" i="0" u="none" strike="noStrike" cap="none" dirty="0">
                <a:solidFill>
                  <a:schemeClr val="dk1"/>
                </a:solidFill>
                <a:latin typeface="Arial"/>
                <a:ea typeface="Arial"/>
                <a:cs typeface="Arial"/>
                <a:sym typeface="Arial"/>
              </a:rPr>
              <a:t>Tyranny</a:t>
            </a:r>
          </a:p>
          <a:p>
            <a:pPr marL="342900" lvl="0" indent="-342899">
              <a:lnSpc>
                <a:spcPct val="80000"/>
              </a:lnSpc>
              <a:spcBef>
                <a:spcPts val="544"/>
              </a:spcBef>
              <a:buSzPts val="2821"/>
              <a:buFont typeface="Arial"/>
              <a:buChar char="•"/>
            </a:pPr>
            <a:r>
              <a:rPr lang="en-US" sz="2800" b="0" dirty="0">
                <a:latin typeface="Arial"/>
                <a:ea typeface="Arial"/>
                <a:cs typeface="Arial"/>
                <a:sym typeface="Arial"/>
              </a:rPr>
              <a:t>Coercion</a:t>
            </a:r>
          </a:p>
          <a:p>
            <a:pPr marL="342900" lvl="0" indent="-341584">
              <a:lnSpc>
                <a:spcPct val="80000"/>
              </a:lnSpc>
              <a:spcBef>
                <a:spcPts val="544"/>
              </a:spcBef>
              <a:buSzPts val="2800"/>
              <a:buFont typeface="Arial"/>
              <a:buChar char="•"/>
            </a:pPr>
            <a:r>
              <a:rPr lang="en-US" sz="2800" b="0" dirty="0">
                <a:latin typeface="Arial"/>
                <a:ea typeface="Arial"/>
                <a:cs typeface="Arial"/>
                <a:sym typeface="Arial"/>
              </a:rPr>
              <a:t>Censorship</a:t>
            </a:r>
          </a:p>
          <a:p>
            <a:pPr marL="342900" lvl="0" indent="-341584">
              <a:lnSpc>
                <a:spcPct val="80000"/>
              </a:lnSpc>
              <a:spcBef>
                <a:spcPts val="544"/>
              </a:spcBef>
              <a:buSzPts val="2800"/>
              <a:buFont typeface="Arial"/>
              <a:buChar char="•"/>
            </a:pPr>
            <a:r>
              <a:rPr lang="en-US" sz="2800" b="0" dirty="0">
                <a:latin typeface="Arial"/>
                <a:ea typeface="Arial"/>
                <a:cs typeface="Arial"/>
                <a:sym typeface="Arial"/>
              </a:rPr>
              <a:t>Prior Review</a:t>
            </a:r>
          </a:p>
          <a:p>
            <a:pPr marL="342900" marR="0" lvl="0" indent="-342900" algn="l" rtl="0">
              <a:lnSpc>
                <a:spcPct val="80000"/>
              </a:lnSpc>
              <a:spcBef>
                <a:spcPts val="544"/>
              </a:spcBef>
              <a:spcAft>
                <a:spcPts val="0"/>
              </a:spcAft>
              <a:buClr>
                <a:schemeClr val="dk1"/>
              </a:buClr>
              <a:buSzPts val="2821"/>
              <a:buFont typeface="Arial"/>
              <a:buChar char="•"/>
            </a:pPr>
            <a:endParaRPr dirty="0"/>
          </a:p>
          <a:p>
            <a:pPr marL="0" marR="0" lvl="0" indent="0" algn="l" rtl="0">
              <a:lnSpc>
                <a:spcPct val="80000"/>
              </a:lnSpc>
              <a:spcBef>
                <a:spcPts val="544"/>
              </a:spcBef>
              <a:spcAft>
                <a:spcPts val="0"/>
              </a:spcAft>
              <a:buNone/>
            </a:pPr>
            <a:endParaRPr sz="2800" b="0" i="0" u="none" strike="noStrike" cap="none" dirty="0">
              <a:solidFill>
                <a:schemeClr val="dk1"/>
              </a:solidFill>
              <a:latin typeface="Arial"/>
              <a:ea typeface="Arial"/>
              <a:cs typeface="Arial"/>
              <a:sym typeface="Arial"/>
            </a:endParaRPr>
          </a:p>
          <a:p>
            <a:pPr marL="0" marR="0" lvl="0" indent="0" algn="l" rtl="0">
              <a:lnSpc>
                <a:spcPct val="80000"/>
              </a:lnSpc>
              <a:spcBef>
                <a:spcPts val="544"/>
              </a:spcBef>
              <a:spcAft>
                <a:spcPts val="0"/>
              </a:spcAft>
              <a:buClr>
                <a:schemeClr val="dk1"/>
              </a:buClr>
              <a:buSzPts val="2400"/>
              <a:buFont typeface="Arial"/>
              <a:buNone/>
            </a:pPr>
            <a:endParaRPr sz="2400" b="1" i="0" u="none" strike="noStrike" cap="none" dirty="0">
              <a:solidFill>
                <a:schemeClr val="dk1"/>
              </a:solidFill>
              <a:latin typeface="Calibri"/>
              <a:ea typeface="Calibri"/>
              <a:cs typeface="Calibri"/>
              <a:sym typeface="Calibri"/>
            </a:endParaRPr>
          </a:p>
          <a:p>
            <a:pPr marL="0" marR="0" lvl="0" indent="0" algn="l" rtl="0">
              <a:lnSpc>
                <a:spcPct val="80000"/>
              </a:lnSpc>
              <a:spcBef>
                <a:spcPts val="544"/>
              </a:spcBef>
              <a:spcAft>
                <a:spcPts val="0"/>
              </a:spcAft>
              <a:buClr>
                <a:schemeClr val="dk1"/>
              </a:buClr>
              <a:buSzPts val="680"/>
              <a:buFont typeface="Arial"/>
              <a:buNone/>
            </a:pPr>
            <a:endParaRPr sz="2720" b="0" i="0" u="none" strike="noStrike" cap="none" dirty="0">
              <a:solidFill>
                <a:schemeClr val="dk1"/>
              </a:solidFill>
              <a:latin typeface="Calibri"/>
              <a:ea typeface="Calibri"/>
              <a:cs typeface="Calibri"/>
              <a:sym typeface="Calibri"/>
            </a:endParaRPr>
          </a:p>
        </p:txBody>
      </p:sp>
      <p:sp>
        <p:nvSpPr>
          <p:cNvPr id="245" name="Shape 245"/>
          <p:cNvSpPr txBox="1">
            <a:spLocks noGrp="1"/>
          </p:cNvSpPr>
          <p:nvPr>
            <p:ph type="body" idx="2"/>
          </p:nvPr>
        </p:nvSpPr>
        <p:spPr>
          <a:xfrm>
            <a:off x="4644901" y="1113019"/>
            <a:ext cx="4041900" cy="3951300"/>
          </a:xfrm>
          <a:prstGeom prst="rect">
            <a:avLst/>
          </a:prstGeom>
          <a:noFill/>
          <a:ln>
            <a:noFill/>
          </a:ln>
        </p:spPr>
        <p:txBody>
          <a:bodyPr spcFirstLastPara="1" wrap="square" lIns="91425" tIns="91425" rIns="91425" bIns="91425" anchor="t" anchorCtr="0">
            <a:noAutofit/>
          </a:bodyPr>
          <a:lstStyle/>
          <a:p>
            <a:pPr marL="0" marR="0" lvl="0" indent="0" algn="l" rtl="0">
              <a:lnSpc>
                <a:spcPct val="80000"/>
              </a:lnSpc>
              <a:spcBef>
                <a:spcPts val="544"/>
              </a:spcBef>
              <a:spcAft>
                <a:spcPts val="0"/>
              </a:spcAft>
              <a:buClr>
                <a:srgbClr val="DF6840"/>
              </a:buClr>
              <a:buNone/>
            </a:pPr>
            <a:endParaRPr sz="2800" dirty="0">
              <a:latin typeface="Arial"/>
              <a:cs typeface="Arial"/>
            </a:endParaRPr>
          </a:p>
          <a:p>
            <a:pPr marL="342900" marR="0" lvl="0" indent="-341584" algn="l" rtl="0">
              <a:lnSpc>
                <a:spcPct val="80000"/>
              </a:lnSpc>
              <a:spcBef>
                <a:spcPts val="544"/>
              </a:spcBef>
              <a:spcAft>
                <a:spcPts val="0"/>
              </a:spcAft>
              <a:buClr>
                <a:srgbClr val="DF6840"/>
              </a:buClr>
              <a:buSzPts val="2800"/>
              <a:buFont typeface="Arial"/>
              <a:buChar char="•"/>
            </a:pPr>
            <a:r>
              <a:rPr lang="en-US" sz="2800" dirty="0">
                <a:latin typeface="Arial"/>
                <a:ea typeface="Arial"/>
                <a:cs typeface="Arial"/>
                <a:sym typeface="Arial"/>
              </a:rPr>
              <a:t>Ratify</a:t>
            </a:r>
          </a:p>
          <a:p>
            <a:pPr marL="342900" lvl="0" indent="-342899">
              <a:lnSpc>
                <a:spcPct val="80000"/>
              </a:lnSpc>
              <a:spcBef>
                <a:spcPts val="0"/>
              </a:spcBef>
              <a:buClr>
                <a:srgbClr val="DF6840"/>
              </a:buClr>
              <a:buSzPts val="2821"/>
              <a:buFont typeface="Arial"/>
              <a:buChar char="•"/>
            </a:pPr>
            <a:r>
              <a:rPr lang="en-US" sz="2800" dirty="0">
                <a:latin typeface="Arial"/>
                <a:ea typeface="Arial"/>
                <a:cs typeface="Arial"/>
                <a:sym typeface="Arial"/>
              </a:rPr>
              <a:t>Liberty</a:t>
            </a: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Dissenter</a:t>
            </a: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Suppress</a:t>
            </a: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Infallibility</a:t>
            </a: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Enlightenment</a:t>
            </a:r>
          </a:p>
          <a:p>
            <a:pPr marL="342900" lvl="0" indent="-341585">
              <a:lnSpc>
                <a:spcPct val="80000"/>
              </a:lnSpc>
              <a:spcBef>
                <a:spcPts val="544"/>
              </a:spcBef>
              <a:buClr>
                <a:srgbClr val="DF6840"/>
              </a:buClr>
              <a:buSzPts val="2800"/>
              <a:buFont typeface="Arial"/>
              <a:buChar char="•"/>
            </a:pPr>
            <a:r>
              <a:rPr lang="en-US" sz="2800" dirty="0">
                <a:latin typeface="Arial"/>
                <a:ea typeface="Arial"/>
                <a:cs typeface="Arial"/>
                <a:sym typeface="Arial"/>
              </a:rPr>
              <a:t>Bill of Rights</a:t>
            </a:r>
          </a:p>
          <a:p>
            <a:pPr marL="342900" marR="0" lvl="0" indent="-341584" algn="l" rtl="0">
              <a:lnSpc>
                <a:spcPct val="80000"/>
              </a:lnSpc>
              <a:spcBef>
                <a:spcPts val="544"/>
              </a:spcBef>
              <a:spcAft>
                <a:spcPts val="0"/>
              </a:spcAft>
              <a:buClr>
                <a:schemeClr val="dk1"/>
              </a:buClr>
              <a:buSzPts val="2800"/>
              <a:buFont typeface="Arial"/>
              <a:buChar char="•"/>
            </a:pPr>
            <a:endParaRPr sz="2800" dirty="0">
              <a:latin typeface="Arial"/>
              <a:ea typeface="Arial"/>
              <a:cs typeface="Arial"/>
              <a:sym typeface="Arial"/>
            </a:endParaRPr>
          </a:p>
        </p:txBody>
      </p:sp>
      <p:pic>
        <p:nvPicPr>
          <p:cNvPr id="5" name="Picture 4"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1" i="0" u="none" strike="noStrike" cap="none" dirty="0">
                <a:solidFill>
                  <a:srgbClr val="8C004C"/>
                </a:solidFill>
                <a:latin typeface="Arial"/>
                <a:ea typeface="Arial"/>
                <a:cs typeface="Arial"/>
                <a:sym typeface="Arial"/>
              </a:rPr>
              <a:t>Check your Memory</a:t>
            </a:r>
            <a:endParaRPr b="1" dirty="0">
              <a:solidFill>
                <a:srgbClr val="8C004C"/>
              </a:solidFill>
            </a:endParaRPr>
          </a:p>
        </p:txBody>
      </p:sp>
      <p:sp>
        <p:nvSpPr>
          <p:cNvPr id="251" name="Shape 251"/>
          <p:cNvSpPr txBox="1">
            <a:spLocks noGrp="1"/>
          </p:cNvSpPr>
          <p:nvPr>
            <p:ph type="body" idx="4294967295"/>
          </p:nvPr>
        </p:nvSpPr>
        <p:spPr>
          <a:xfrm>
            <a:off x="1097934" y="1503208"/>
            <a:ext cx="7588866" cy="4525962"/>
          </a:xfrm>
          <a:prstGeom prst="rect">
            <a:avLst/>
          </a:prstGeom>
          <a:noFill/>
          <a:ln>
            <a:noFill/>
          </a:ln>
        </p:spPr>
        <p:txBody>
          <a:bodyPr spcFirstLastPara="1" wrap="square" lIns="91425" tIns="91425" rIns="91425" bIns="91425" anchor="t" anchorCtr="0">
            <a:noAutofit/>
          </a:bodyPr>
          <a:lstStyle/>
          <a:p>
            <a:pPr marL="347472" marR="0" lvl="1" indent="-347472" algn="l" rtl="0">
              <a:lnSpc>
                <a:spcPct val="10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Which writer has been called the “intellectual founding father of the United States?” </a:t>
            </a:r>
            <a:endParaRPr lang="en-US" dirty="0"/>
          </a:p>
          <a:p>
            <a:pPr marL="804672" lvl="2" indent="-347472">
              <a:spcBef>
                <a:spcPts val="1000"/>
              </a:spcBef>
              <a:buClr>
                <a:srgbClr val="DF6840"/>
              </a:buClr>
              <a:buSzPct val="100000"/>
              <a:buFont typeface="Arial"/>
              <a:buChar char="•"/>
            </a:pPr>
            <a:r>
              <a:rPr lang="en-US" sz="2000" b="0" i="0" u="none" strike="noStrike" cap="none" dirty="0">
                <a:solidFill>
                  <a:schemeClr val="dk1"/>
                </a:solidFill>
                <a:latin typeface="Arial"/>
                <a:ea typeface="Arial"/>
                <a:cs typeface="Arial"/>
                <a:sym typeface="Arial"/>
              </a:rPr>
              <a:t>Hint: The phrase “life, liberty and the pursuit of happiness” in the Declaration was borrowed from him.</a:t>
            </a:r>
            <a:endParaRPr sz="2000" dirty="0"/>
          </a:p>
          <a:p>
            <a:pPr marL="804672" lvl="3" indent="-347472">
              <a:spcBef>
                <a:spcPts val="0"/>
              </a:spcBef>
              <a:buClr>
                <a:srgbClr val="DF6840"/>
              </a:buClr>
              <a:buSzPct val="100000"/>
              <a:buFont typeface="Arial"/>
              <a:buChar char="•"/>
            </a:pPr>
            <a:r>
              <a:rPr lang="en-US" b="0" i="0" u="none" strike="noStrike" cap="none" dirty="0">
                <a:solidFill>
                  <a:schemeClr val="dk1"/>
                </a:solidFill>
                <a:latin typeface="Arial"/>
                <a:ea typeface="Arial"/>
                <a:cs typeface="Arial"/>
                <a:sym typeface="Arial"/>
              </a:rPr>
              <a:t>ANSWER: John Locke</a:t>
            </a:r>
            <a:endParaRPr lang="en-US" dirty="0"/>
          </a:p>
          <a:p>
            <a:pPr marL="347472" lvl="3" indent="-347472">
              <a:spcBef>
                <a:spcPts val="0"/>
              </a:spcBef>
              <a:buClr>
                <a:srgbClr val="DF6840"/>
              </a:buClr>
              <a:buSzPts val="2400"/>
              <a:buFont typeface="Arial"/>
              <a:buChar char="•"/>
            </a:pPr>
            <a:r>
              <a:rPr lang="en-US" sz="2800" b="0" i="0" u="none" strike="noStrike" cap="none" dirty="0">
                <a:solidFill>
                  <a:schemeClr val="dk1"/>
                </a:solidFill>
                <a:latin typeface="Arial"/>
                <a:ea typeface="Arial"/>
                <a:cs typeface="Arial"/>
                <a:sym typeface="Arial"/>
              </a:rPr>
              <a:t>John Milton wrote a very famous essay arguing against censorship. What did he call his essay?</a:t>
            </a:r>
            <a:endParaRPr sz="2800" dirty="0"/>
          </a:p>
          <a:p>
            <a:pPr marL="804672" lvl="3" indent="-347472">
              <a:spcBef>
                <a:spcPts val="1000"/>
              </a:spcBef>
              <a:buClr>
                <a:srgbClr val="DF6840"/>
              </a:buClr>
              <a:buSzPct val="100000"/>
              <a:buFont typeface="Arial"/>
              <a:buChar char="•"/>
            </a:pPr>
            <a:r>
              <a:rPr lang="en-US" b="0" i="0" u="none" strike="noStrike" cap="none" dirty="0">
                <a:solidFill>
                  <a:schemeClr val="dk1"/>
                </a:solidFill>
                <a:latin typeface="Arial"/>
                <a:ea typeface="Arial"/>
                <a:cs typeface="Arial"/>
                <a:sym typeface="Arial"/>
              </a:rPr>
              <a:t>ANSWER: Areopagitica </a:t>
            </a:r>
            <a:endParaRPr lang="en-US" dirty="0">
              <a:latin typeface="Arial"/>
              <a:ea typeface="Arial"/>
              <a:cs typeface="Arial"/>
              <a:sym typeface="Arial"/>
            </a:endParaRPr>
          </a:p>
          <a:p>
            <a:pPr marL="804672" lvl="3" indent="-347472">
              <a:spcBef>
                <a:spcPts val="0"/>
              </a:spcBef>
              <a:buClr>
                <a:srgbClr val="DF6840"/>
              </a:buClr>
              <a:buSzPts val="2400"/>
              <a:buFont typeface="Arial"/>
              <a:buChar char="•"/>
            </a:pPr>
            <a:r>
              <a:rPr lang="en-US" b="0" i="0" u="none" strike="noStrike" cap="none" dirty="0">
                <a:solidFill>
                  <a:schemeClr val="dk1"/>
                </a:solidFill>
                <a:latin typeface="Arial"/>
                <a:ea typeface="Arial"/>
                <a:cs typeface="Arial"/>
                <a:sym typeface="Arial"/>
              </a:rPr>
              <a:t>TRIVIA: Areopagitica was named after a famous hill called Areopagus, where ancient philosophers would often speak.</a:t>
            </a:r>
            <a:endParaRPr dirty="0"/>
          </a:p>
          <a:p>
            <a:pPr marL="347472" marR="0" lvl="2" indent="-76200" algn="l" rtl="0">
              <a:lnSpc>
                <a:spcPct val="100000"/>
              </a:lnSpc>
              <a:spcBef>
                <a:spcPts val="0"/>
              </a:spcBef>
              <a:spcAft>
                <a:spcPts val="0"/>
              </a:spcAft>
              <a:buClr>
                <a:srgbClr val="DF6840"/>
              </a:buClr>
              <a:buSzPts val="2400"/>
              <a:buFont typeface="Arial"/>
              <a:buNone/>
            </a:pPr>
            <a:endParaRPr sz="2400" b="0" i="0" u="none" strike="noStrike" cap="none" dirty="0">
              <a:solidFill>
                <a:schemeClr val="dk1"/>
              </a:solidFill>
              <a:latin typeface="Calibri"/>
              <a:ea typeface="Calibri"/>
              <a:cs typeface="Calibri"/>
              <a:sym typeface="Calibri"/>
            </a:endParaRPr>
          </a:p>
          <a:p>
            <a:pPr marL="347472" marR="0" lvl="2" indent="0" algn="l" rtl="0">
              <a:lnSpc>
                <a:spcPct val="100000"/>
              </a:lnSpc>
              <a:spcBef>
                <a:spcPts val="0"/>
              </a:spcBef>
              <a:spcAft>
                <a:spcPts val="0"/>
              </a:spcAft>
              <a:buClr>
                <a:srgbClr val="DF6840"/>
              </a:buClr>
              <a:buSzPts val="600"/>
              <a:buFont typeface="Arial"/>
              <a:buNone/>
            </a:pPr>
            <a:endParaRPr sz="2400" b="0" i="0" u="none" strike="noStrike" cap="none" dirty="0">
              <a:solidFill>
                <a:schemeClr val="dk1"/>
              </a:solidFill>
              <a:latin typeface="Calibri"/>
              <a:ea typeface="Calibri"/>
              <a:cs typeface="Calibri"/>
              <a:sym typeface="Calibri"/>
            </a:endParaRPr>
          </a:p>
          <a:p>
            <a:pPr marL="347472" marR="0" lvl="1" indent="-107950" algn="l" rtl="0">
              <a:lnSpc>
                <a:spcPct val="100000"/>
              </a:lnSpc>
              <a:spcBef>
                <a:spcPts val="0"/>
              </a:spcBef>
              <a:spcAft>
                <a:spcPts val="0"/>
              </a:spcAft>
              <a:buClr>
                <a:schemeClr val="dk1"/>
              </a:buClr>
              <a:buSzPts val="2800"/>
              <a:buFont typeface="Arial"/>
              <a:buNone/>
            </a:pPr>
            <a:endParaRPr sz="2800" b="0" i="0" u="none" strike="noStrike" cap="none" dirty="0">
              <a:solidFill>
                <a:schemeClr val="dk1"/>
              </a:solidFill>
              <a:latin typeface="Calibri"/>
              <a:ea typeface="Calibri"/>
              <a:cs typeface="Calibri"/>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Check your Memory</a:t>
            </a:r>
            <a:endParaRPr sz="4000" b="1" dirty="0">
              <a:solidFill>
                <a:srgbClr val="8C004C"/>
              </a:solidFill>
            </a:endParaRPr>
          </a:p>
        </p:txBody>
      </p:sp>
      <p:sp>
        <p:nvSpPr>
          <p:cNvPr id="257" name="Shape 257"/>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ct val="100000"/>
              <a:buFont typeface="Arial"/>
              <a:buChar char="•"/>
            </a:pPr>
            <a:r>
              <a:rPr lang="en-US" sz="2800" b="0" i="0" u="none" strike="noStrike" cap="none" dirty="0">
                <a:solidFill>
                  <a:schemeClr val="dk1"/>
                </a:solidFill>
                <a:latin typeface="Arial"/>
                <a:ea typeface="Arial"/>
                <a:cs typeface="Arial"/>
                <a:sym typeface="Arial"/>
              </a:rPr>
              <a:t>What was the period of time in American </a:t>
            </a:r>
            <a:r>
              <a:rPr lang="en-US" sz="2800" dirty="0">
                <a:latin typeface="Arial"/>
                <a:ea typeface="Arial"/>
                <a:cs typeface="Arial"/>
                <a:sym typeface="Arial"/>
              </a:rPr>
              <a:t>history </a:t>
            </a:r>
            <a:r>
              <a:rPr lang="en-US" sz="2800" b="0" i="0" u="none" strike="noStrike" cap="none" dirty="0">
                <a:solidFill>
                  <a:schemeClr val="dk1"/>
                </a:solidFill>
                <a:latin typeface="Arial"/>
                <a:ea typeface="Arial"/>
                <a:cs typeface="Arial"/>
                <a:sym typeface="Arial"/>
              </a:rPr>
              <a:t>called, during which so many new ideas, inventions, and discoveries occurred, leading up to the American Revolution?</a:t>
            </a:r>
            <a:endParaRPr lang="en-US" sz="2800" dirty="0"/>
          </a:p>
          <a:p>
            <a:pPr lvl="1" indent="-457200">
              <a:spcBef>
                <a:spcPts val="1000"/>
              </a:spcBef>
              <a:buClr>
                <a:srgbClr val="DF6840"/>
              </a:buClr>
              <a:buSzPct val="100000"/>
              <a:buFont typeface="Arial"/>
              <a:buChar char="•"/>
            </a:pPr>
            <a:r>
              <a:rPr lang="en-US" sz="2000" b="0" i="0" u="none" strike="noStrike" cap="none" dirty="0">
                <a:solidFill>
                  <a:schemeClr val="dk1"/>
                </a:solidFill>
                <a:latin typeface="Arial"/>
                <a:ea typeface="Arial"/>
                <a:cs typeface="Arial"/>
                <a:sym typeface="Arial"/>
              </a:rPr>
              <a:t>The American Enlightenment</a:t>
            </a:r>
            <a:endParaRPr sz="2000" b="0" i="0" u="none" strike="noStrike" cap="none" dirty="0">
              <a:solidFill>
                <a:schemeClr val="dk1"/>
              </a:solidFill>
              <a:latin typeface="Arial"/>
              <a:ea typeface="Arial"/>
              <a:cs typeface="Arial"/>
              <a:sym typeface="Arial"/>
            </a:endParaRPr>
          </a:p>
          <a:p>
            <a:pPr marL="347472" marR="0" lvl="0" indent="-347472" algn="l" rtl="0">
              <a:lnSpc>
                <a:spcPct val="100000"/>
              </a:lnSpc>
              <a:spcBef>
                <a:spcPts val="560"/>
              </a:spcBef>
              <a:spcAft>
                <a:spcPts val="0"/>
              </a:spcAft>
              <a:buClr>
                <a:srgbClr val="DF6840"/>
              </a:buClr>
              <a:buFont typeface="Arial"/>
              <a:buChar char="•"/>
            </a:pPr>
            <a:r>
              <a:rPr lang="en-US" sz="2800" dirty="0">
                <a:latin typeface="Arial"/>
                <a:ea typeface="Arial"/>
                <a:cs typeface="Arial"/>
                <a:sym typeface="Arial"/>
              </a:rPr>
              <a:t>Who were some major Enlightenment figures in America?</a:t>
            </a:r>
          </a:p>
          <a:p>
            <a:pPr lvl="1" indent="-457200">
              <a:spcBef>
                <a:spcPts val="1000"/>
              </a:spcBef>
              <a:buClr>
                <a:srgbClr val="DF6840"/>
              </a:buClr>
              <a:buSzPct val="100000"/>
              <a:buFont typeface="Arial"/>
              <a:buChar char="•"/>
            </a:pPr>
            <a:r>
              <a:rPr lang="en-US" sz="2000" dirty="0">
                <a:latin typeface="Arial"/>
                <a:ea typeface="Arial"/>
                <a:cs typeface="Arial"/>
                <a:sym typeface="Arial"/>
              </a:rPr>
              <a:t>Ben Franklin, Thomas Paine, Thomas Jefferson, James Madison</a:t>
            </a:r>
            <a:endParaRPr sz="20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400" b="1" i="0" u="none" strike="noStrike" cap="none" dirty="0">
                <a:solidFill>
                  <a:srgbClr val="8C004C"/>
                </a:solidFill>
                <a:latin typeface="Arial"/>
                <a:ea typeface="Arial"/>
                <a:cs typeface="Arial"/>
                <a:sym typeface="Arial"/>
              </a:rPr>
              <a:t>Check your Memory</a:t>
            </a:r>
            <a:endParaRPr b="1" dirty="0">
              <a:solidFill>
                <a:srgbClr val="8C004C"/>
              </a:solidFill>
            </a:endParaRPr>
          </a:p>
        </p:txBody>
      </p:sp>
      <p:sp>
        <p:nvSpPr>
          <p:cNvPr id="263" name="Shape 263"/>
          <p:cNvSpPr txBox="1">
            <a:spLocks noGrp="1"/>
          </p:cNvSpPr>
          <p:nvPr>
            <p:ph type="body" idx="4294967295"/>
          </p:nvPr>
        </p:nvSpPr>
        <p:spPr>
          <a:xfrm>
            <a:off x="1097934" y="1436482"/>
            <a:ext cx="7588866" cy="4525963"/>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DF6840"/>
              </a:buClr>
              <a:buSzPct val="100000"/>
              <a:buFont typeface="Arial"/>
              <a:buChar char="•"/>
            </a:pPr>
            <a:r>
              <a:rPr lang="en-US" sz="2800" b="0" i="0" u="none" strike="noStrike" cap="none" dirty="0">
                <a:solidFill>
                  <a:schemeClr val="dk1"/>
                </a:solidFill>
                <a:latin typeface="Arial"/>
                <a:ea typeface="Arial"/>
                <a:cs typeface="Arial"/>
                <a:sym typeface="Arial"/>
              </a:rPr>
              <a:t>What was the key difference between the Federalists and the Anti-Federalists?</a:t>
            </a:r>
          </a:p>
          <a:p>
            <a:pPr marR="0" lvl="0" indent="-457200" algn="l" rtl="0">
              <a:lnSpc>
                <a:spcPct val="100000"/>
              </a:lnSpc>
              <a:spcBef>
                <a:spcPts val="0"/>
              </a:spcBef>
              <a:spcAft>
                <a:spcPts val="0"/>
              </a:spcAft>
              <a:buClr>
                <a:srgbClr val="DF6840"/>
              </a:buClr>
              <a:buSzPct val="100000"/>
              <a:buFont typeface="Arial"/>
              <a:buChar char="•"/>
            </a:pPr>
            <a:r>
              <a:rPr lang="en-US" sz="2800" b="0" i="0" u="none" strike="noStrike" cap="none" dirty="0">
                <a:solidFill>
                  <a:schemeClr val="dk1"/>
                </a:solidFill>
                <a:latin typeface="Arial"/>
                <a:ea typeface="Arial"/>
                <a:cs typeface="Arial"/>
                <a:sym typeface="Arial"/>
              </a:rPr>
              <a:t>Why was the Bill of Rights added to the Constitution?</a:t>
            </a:r>
            <a:endParaRPr lang="en-US" sz="2800" dirty="0"/>
          </a:p>
          <a:p>
            <a:pPr lvl="1" indent="-347472">
              <a:spcBef>
                <a:spcPts val="1000"/>
              </a:spcBef>
              <a:buClr>
                <a:srgbClr val="DF6840"/>
              </a:buClr>
              <a:buSzPct val="100000"/>
              <a:buFont typeface="Arial"/>
              <a:buChar char="•"/>
            </a:pPr>
            <a:r>
              <a:rPr lang="en-US" sz="2000" b="0" i="0" u="none" strike="noStrike" cap="none" dirty="0">
                <a:solidFill>
                  <a:schemeClr val="dk1"/>
                </a:solidFill>
                <a:latin typeface="Arial"/>
                <a:ea typeface="Arial"/>
                <a:cs typeface="Arial"/>
                <a:sym typeface="Arial"/>
              </a:rPr>
              <a:t>T</a:t>
            </a:r>
            <a:r>
              <a:rPr lang="en-US" sz="2000" dirty="0">
                <a:latin typeface="Arial"/>
                <a:ea typeface="Arial"/>
                <a:cs typeface="Arial"/>
                <a:sym typeface="Arial"/>
              </a:rPr>
              <a:t>o protect the rights of the people and to convince the anti-federalists to ratify the constitution</a:t>
            </a:r>
            <a:endParaRPr sz="2000" b="0" i="0" u="none" strike="noStrike" cap="none" dirty="0">
              <a:solidFill>
                <a:schemeClr val="dk1"/>
              </a:solidFill>
              <a:latin typeface="Arial"/>
              <a:ea typeface="Arial"/>
              <a:cs typeface="Arial"/>
              <a:sym typeface="Arial"/>
            </a:endParaRPr>
          </a:p>
          <a:p>
            <a:pPr marR="0" lvl="0" indent="-457200" algn="l" rtl="0">
              <a:lnSpc>
                <a:spcPct val="100000"/>
              </a:lnSpc>
              <a:spcBef>
                <a:spcPts val="560"/>
              </a:spcBef>
              <a:spcAft>
                <a:spcPts val="0"/>
              </a:spcAft>
              <a:buClr>
                <a:srgbClr val="DF6840"/>
              </a:buClr>
              <a:buFont typeface="Arial"/>
              <a:buChar char="•"/>
            </a:pPr>
            <a:r>
              <a:rPr lang="en-US" sz="2800" dirty="0">
                <a:latin typeface="Arial"/>
                <a:ea typeface="Arial"/>
                <a:cs typeface="Arial"/>
                <a:sym typeface="Arial"/>
              </a:rPr>
              <a:t>When was the Constitution ratified? The Bill of Rights? </a:t>
            </a:r>
          </a:p>
          <a:p>
            <a:pPr marL="914400" lvl="2" indent="-342900">
              <a:spcBef>
                <a:spcPts val="1000"/>
              </a:spcBef>
              <a:buClr>
                <a:srgbClr val="DF6840"/>
              </a:buClr>
              <a:buFont typeface="Arial"/>
              <a:buChar char="•"/>
            </a:pPr>
            <a:r>
              <a:rPr lang="en-US" sz="2000" dirty="0">
                <a:latin typeface="Arial"/>
                <a:ea typeface="Arial"/>
                <a:cs typeface="Arial"/>
                <a:sym typeface="Arial"/>
              </a:rPr>
              <a:t>1788 (Constitution) 1791 (Bill of Rights) </a:t>
            </a:r>
            <a:endParaRPr sz="2000" dirty="0">
              <a:latin typeface="Arial"/>
              <a:ea typeface="Arial"/>
              <a:cs typeface="Arial"/>
              <a:sym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Discussion Questions</a:t>
            </a:r>
            <a:endParaRPr sz="4000" b="1" i="0" u="none" strike="noStrike" cap="none" dirty="0">
              <a:solidFill>
                <a:srgbClr val="8C004C"/>
              </a:solidFill>
              <a:latin typeface="Arial"/>
              <a:ea typeface="Arial"/>
              <a:cs typeface="Arial"/>
              <a:sym typeface="Arial"/>
            </a:endParaRPr>
          </a:p>
        </p:txBody>
      </p:sp>
      <p:sp>
        <p:nvSpPr>
          <p:cNvPr id="269" name="Shape 269"/>
          <p:cNvSpPr txBox="1">
            <a:spLocks noGrp="1"/>
          </p:cNvSpPr>
          <p:nvPr>
            <p:ph type="body" idx="4294967295"/>
          </p:nvPr>
        </p:nvSpPr>
        <p:spPr>
          <a:xfrm>
            <a:off x="1097934" y="1279525"/>
            <a:ext cx="7588866" cy="4525963"/>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Why do you think freedom of </a:t>
            </a:r>
            <a:r>
              <a:rPr lang="en-US" sz="2800">
                <a:latin typeface="Arial"/>
                <a:cs typeface="Arial"/>
              </a:rPr>
              <a:t>speech was so </a:t>
            </a:r>
            <a:r>
              <a:rPr lang="en-US" sz="2800" dirty="0">
                <a:latin typeface="Arial"/>
                <a:cs typeface="Arial"/>
              </a:rPr>
              <a:t>important to the founders? </a:t>
            </a:r>
            <a:endParaRPr sz="2800" dirty="0">
              <a:latin typeface="Arial"/>
              <a:cs typeface="Arial"/>
            </a:endParaRPr>
          </a:p>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Why did President Obama say that it is important to listen to the “other side” in a debate? What does he believe we gain by doing so?</a:t>
            </a:r>
          </a:p>
          <a:p>
            <a:pPr lvl="1" indent="-457200">
              <a:spcBef>
                <a:spcPts val="0"/>
              </a:spcBef>
              <a:spcAft>
                <a:spcPts val="1200"/>
              </a:spcAft>
              <a:buClr>
                <a:srgbClr val="DF6840"/>
              </a:buClr>
              <a:buSzPts val="3200"/>
              <a:buFont typeface="Arial"/>
              <a:buChar char="•"/>
            </a:pPr>
            <a:r>
              <a:rPr lang="en-US" sz="2400" dirty="0">
                <a:latin typeface="Arial"/>
                <a:cs typeface="Arial"/>
              </a:rPr>
              <a:t>Can you describe an instance in your experience when you changed your opinion on an issue through this kind of debate? </a:t>
            </a:r>
            <a:endParaRPr sz="2400" dirty="0">
              <a:latin typeface="Arial"/>
              <a:cs typeface="Arial"/>
            </a:endParaRPr>
          </a:p>
          <a:p>
            <a:pPr marR="0" lvl="0" indent="-457200" algn="l" rtl="0">
              <a:lnSpc>
                <a:spcPct val="100000"/>
              </a:lnSpc>
              <a:spcBef>
                <a:spcPts val="0"/>
              </a:spcBef>
              <a:spcAft>
                <a:spcPts val="1200"/>
              </a:spcAft>
              <a:buClr>
                <a:srgbClr val="DF6840"/>
              </a:buClr>
              <a:buSzPts val="3200"/>
              <a:buFont typeface="Arial"/>
              <a:buChar char="•"/>
            </a:pPr>
            <a:r>
              <a:rPr lang="en-US" sz="2800" dirty="0">
                <a:latin typeface="Arial"/>
                <a:cs typeface="Arial"/>
              </a:rPr>
              <a:t>What is the difference between persuasion and coercion?</a:t>
            </a:r>
            <a:endParaRPr sz="2800" dirty="0">
              <a:latin typeface="Arial"/>
              <a:cs typeface="Arial"/>
            </a:endParaRPr>
          </a:p>
          <a:p>
            <a:pPr marL="0" marR="0" lvl="0" indent="0" algn="l" rtl="0">
              <a:lnSpc>
                <a:spcPct val="100000"/>
              </a:lnSpc>
              <a:spcBef>
                <a:spcPts val="0"/>
              </a:spcBef>
              <a:spcAft>
                <a:spcPts val="1200"/>
              </a:spcAft>
              <a:buClr>
                <a:srgbClr val="DF6840"/>
              </a:buClr>
              <a:buSzPts val="3200"/>
            </a:pPr>
            <a:endParaRPr dirty="0">
              <a:latin typeface="Arial"/>
              <a:cs typeface="Arial"/>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Battlefield of Ideas”</a:t>
            </a:r>
            <a:endParaRPr sz="4000" b="1" i="0" u="none" strike="noStrike" cap="none" dirty="0">
              <a:solidFill>
                <a:srgbClr val="8C004C"/>
              </a:solidFill>
              <a:latin typeface="Arial"/>
              <a:ea typeface="Arial"/>
              <a:cs typeface="Arial"/>
              <a:sym typeface="Arial"/>
            </a:endParaRPr>
          </a:p>
        </p:txBody>
      </p:sp>
      <p:sp>
        <p:nvSpPr>
          <p:cNvPr id="110" name="Shape 110"/>
          <p:cNvSpPr txBox="1">
            <a:spLocks noGrp="1"/>
          </p:cNvSpPr>
          <p:nvPr>
            <p:ph type="body" idx="4294967295"/>
          </p:nvPr>
        </p:nvSpPr>
        <p:spPr>
          <a:xfrm>
            <a:off x="876710" y="1712621"/>
            <a:ext cx="7810090" cy="4525963"/>
          </a:xfrm>
          <a:prstGeom prst="rect">
            <a:avLst/>
          </a:prstGeom>
          <a:noFill/>
          <a:ln>
            <a:noFill/>
          </a:ln>
        </p:spPr>
        <p:txBody>
          <a:bodyPr spcFirstLastPara="1" wrap="square" lIns="91425" tIns="91425" rIns="91425" bIns="91425" anchor="t" anchorCtr="0">
            <a:noAutofit/>
          </a:bodyPr>
          <a:lstStyle/>
          <a:p>
            <a:pPr marL="342900" marR="0" lvl="0" indent="0" algn="l" rtl="0">
              <a:lnSpc>
                <a:spcPct val="100000"/>
              </a:lnSpc>
              <a:spcBef>
                <a:spcPts val="0"/>
              </a:spcBef>
              <a:spcAft>
                <a:spcPts val="0"/>
              </a:spcAft>
              <a:buClr>
                <a:schemeClr val="dk1"/>
              </a:buClr>
              <a:buSzPts val="3200"/>
              <a:buFont typeface="Arial"/>
              <a:buNone/>
            </a:pPr>
            <a:r>
              <a:rPr lang="en-US" sz="2800" b="0" i="0" u="none" strike="noStrike" cap="none" dirty="0">
                <a:solidFill>
                  <a:schemeClr val="dk1"/>
                </a:solidFill>
                <a:latin typeface="Arial"/>
                <a:ea typeface="Arial"/>
                <a:cs typeface="Arial"/>
                <a:sym typeface="Arial"/>
              </a:rPr>
              <a:t>“There will be times when you shouldn’t compromise your core values, your integrity, and you will have the responsibility to speak up in the face of injustice. But listen. Engage. </a:t>
            </a:r>
            <a:r>
              <a:rPr lang="en-US" sz="2800" b="0" i="0" u="none" strike="noStrike" cap="none" dirty="0">
                <a:solidFill>
                  <a:srgbClr val="D3332D"/>
                </a:solidFill>
                <a:latin typeface="Arial"/>
                <a:ea typeface="Arial"/>
                <a:cs typeface="Arial"/>
                <a:sym typeface="Arial"/>
              </a:rPr>
              <a:t>If the other side has a point, learn from them. </a:t>
            </a:r>
            <a:r>
              <a:rPr lang="en-US" sz="2800" i="0" u="none" strike="noStrike" cap="none" dirty="0">
                <a:solidFill>
                  <a:srgbClr val="D3332D"/>
                </a:solidFill>
                <a:latin typeface="Arial"/>
                <a:ea typeface="Arial"/>
                <a:cs typeface="Arial"/>
                <a:sym typeface="Arial"/>
              </a:rPr>
              <a:t>If they’re wrong, rebut them. Teach them. Beat them on the battlefield of ideas.”</a:t>
            </a:r>
            <a:endParaRPr sz="2800" i="0" u="none" strike="noStrike" cap="none" dirty="0">
              <a:solidFill>
                <a:srgbClr val="D3332D"/>
              </a:solidFill>
              <a:latin typeface="Arial"/>
              <a:ea typeface="Arial"/>
              <a:cs typeface="Arial"/>
              <a:sym typeface="Arial"/>
            </a:endParaRPr>
          </a:p>
          <a:p>
            <a:pPr marL="342900" marR="0" lvl="0" indent="63500" algn="r" rtl="0">
              <a:lnSpc>
                <a:spcPct val="100000"/>
              </a:lnSpc>
              <a:spcBef>
                <a:spcPts val="640"/>
              </a:spcBef>
              <a:spcAft>
                <a:spcPts val="0"/>
              </a:spcAft>
              <a:buClr>
                <a:schemeClr val="dk1"/>
              </a:buClr>
              <a:buSzPts val="3200"/>
              <a:buFont typeface="Arial"/>
              <a:buNone/>
            </a:pPr>
            <a:r>
              <a:rPr lang="en-US" sz="2000" dirty="0">
                <a:solidFill>
                  <a:srgbClr val="8C004C"/>
                </a:solidFill>
                <a:latin typeface="Arial"/>
                <a:ea typeface="Arial"/>
                <a:cs typeface="Arial"/>
                <a:sym typeface="Arial"/>
              </a:rPr>
              <a:t>-President </a:t>
            </a:r>
            <a:r>
              <a:rPr lang="en-US" sz="2000" b="0" i="0" u="none" strike="noStrike" cap="none" dirty="0">
                <a:solidFill>
                  <a:srgbClr val="8C004C"/>
                </a:solidFill>
                <a:latin typeface="Arial"/>
                <a:ea typeface="Arial"/>
                <a:cs typeface="Arial"/>
                <a:sym typeface="Arial"/>
              </a:rPr>
              <a:t>Barack Obama, </a:t>
            </a:r>
          </a:p>
          <a:p>
            <a:pPr marL="342900" marR="0" lvl="0" indent="63500" algn="r" rtl="0">
              <a:lnSpc>
                <a:spcPct val="100000"/>
              </a:lnSpc>
              <a:spcBef>
                <a:spcPts val="640"/>
              </a:spcBef>
              <a:spcAft>
                <a:spcPts val="0"/>
              </a:spcAft>
              <a:buClr>
                <a:schemeClr val="dk1"/>
              </a:buClr>
              <a:buSzPts val="3200"/>
              <a:buFont typeface="Arial"/>
              <a:buNone/>
            </a:pPr>
            <a:r>
              <a:rPr lang="en-US" sz="2000" b="0" i="0" u="none" strike="noStrike" cap="none" dirty="0">
                <a:solidFill>
                  <a:srgbClr val="8C004C"/>
                </a:solidFill>
                <a:latin typeface="Arial"/>
                <a:ea typeface="Arial"/>
                <a:cs typeface="Arial"/>
                <a:sym typeface="Arial"/>
              </a:rPr>
              <a:t>Commencement Address at Howard University</a:t>
            </a:r>
          </a:p>
          <a:p>
            <a:pPr marL="342900" marR="0" lvl="0" indent="63500" algn="r" rtl="0">
              <a:lnSpc>
                <a:spcPct val="100000"/>
              </a:lnSpc>
              <a:spcBef>
                <a:spcPts val="640"/>
              </a:spcBef>
              <a:spcAft>
                <a:spcPts val="0"/>
              </a:spcAft>
              <a:buClr>
                <a:schemeClr val="dk1"/>
              </a:buClr>
              <a:buSzPts val="3200"/>
              <a:buFont typeface="Arial"/>
              <a:buNone/>
            </a:pPr>
            <a:r>
              <a:rPr lang="en-US" sz="2000" b="0" i="0" u="none" strike="noStrike" cap="none" dirty="0">
                <a:solidFill>
                  <a:srgbClr val="8C004C"/>
                </a:solidFill>
                <a:latin typeface="Arial"/>
                <a:ea typeface="Arial"/>
                <a:cs typeface="Arial"/>
                <a:sym typeface="Arial"/>
              </a:rPr>
              <a:t>May 7, 2016</a:t>
            </a:r>
            <a:endParaRPr sz="2000" b="0" i="0" u="none" strike="noStrike" cap="none" dirty="0">
              <a:solidFill>
                <a:srgbClr val="8C004C"/>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Where Did This Idea </a:t>
            </a:r>
            <a:br>
              <a:rPr lang="en-US" sz="4000" b="1" i="0" u="none" strike="noStrike" cap="none" dirty="0">
                <a:solidFill>
                  <a:srgbClr val="8C004C"/>
                </a:solidFill>
                <a:latin typeface="Arial"/>
                <a:ea typeface="Arial"/>
                <a:cs typeface="Arial"/>
                <a:sym typeface="Arial"/>
              </a:rPr>
            </a:br>
            <a:r>
              <a:rPr lang="en-US" sz="4000" b="1" i="0" u="none" strike="noStrike" cap="none" dirty="0">
                <a:solidFill>
                  <a:srgbClr val="8C004C"/>
                </a:solidFill>
                <a:latin typeface="Arial"/>
                <a:ea typeface="Arial"/>
                <a:cs typeface="Arial"/>
                <a:sym typeface="Arial"/>
              </a:rPr>
              <a:t>Come From?</a:t>
            </a:r>
            <a:endParaRPr sz="4000" b="1" i="0" u="none" strike="noStrike" cap="none" dirty="0">
              <a:solidFill>
                <a:srgbClr val="8C004C"/>
              </a:solidFill>
              <a:latin typeface="Arial"/>
              <a:ea typeface="Arial"/>
              <a:cs typeface="Arial"/>
              <a:sym typeface="Arial"/>
            </a:endParaRPr>
          </a:p>
        </p:txBody>
      </p:sp>
      <p:sp>
        <p:nvSpPr>
          <p:cNvPr id="116" name="Shape 116"/>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Where does Obama get the notion of a “battlefield of ideas”, and what does it mean?</a:t>
            </a:r>
            <a:endParaRPr sz="2800" dirty="0"/>
          </a:p>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What does the battlefield of ideas have to do with freedom of speech?</a:t>
            </a:r>
            <a:endParaRPr sz="2800" dirty="0"/>
          </a:p>
          <a:p>
            <a:pPr marL="347472" marR="0" lvl="0" indent="-347472" algn="l" rtl="0">
              <a:lnSpc>
                <a:spcPct val="100000"/>
              </a:lnSpc>
              <a:spcBef>
                <a:spcPts val="640"/>
              </a:spcBef>
              <a:spcAft>
                <a:spcPts val="0"/>
              </a:spcAft>
              <a:buClr>
                <a:srgbClr val="DF6840"/>
              </a:buClr>
              <a:buSzPts val="3200"/>
              <a:buFont typeface="Arial"/>
              <a:buChar char="•"/>
            </a:pPr>
            <a:r>
              <a:rPr lang="en-US" sz="2800" b="0" i="0" u="none" strike="noStrike" cap="none" dirty="0">
                <a:solidFill>
                  <a:schemeClr val="dk1"/>
                </a:solidFill>
                <a:latin typeface="Arial"/>
                <a:ea typeface="Arial"/>
                <a:cs typeface="Arial"/>
                <a:sym typeface="Arial"/>
              </a:rPr>
              <a:t>How long have we had these ideas?</a:t>
            </a:r>
            <a:endParaRPr sz="2800" b="0" i="0" u="none" strike="noStrike" cap="none" dirty="0">
              <a:solidFill>
                <a:schemeClr val="dk1"/>
              </a:solidFill>
              <a:latin typeface="Arial"/>
              <a:ea typeface="Arial"/>
              <a:cs typeface="Arial"/>
              <a:sym typeface="Arial"/>
            </a:endParaRPr>
          </a:p>
          <a:p>
            <a:pPr marL="347472" marR="0" lvl="0" indent="-347472" algn="l" rtl="0">
              <a:lnSpc>
                <a:spcPct val="100000"/>
              </a:lnSpc>
              <a:spcBef>
                <a:spcPts val="640"/>
              </a:spcBef>
              <a:spcAft>
                <a:spcPts val="0"/>
              </a:spcAft>
              <a:buClr>
                <a:srgbClr val="DF6840"/>
              </a:buClr>
              <a:buSzPts val="3200"/>
              <a:buFont typeface="Calibri"/>
              <a:buNone/>
            </a:pPr>
            <a:endParaRPr sz="3200" b="0" i="0" u="none" strike="noStrike" cap="none" dirty="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ctrTitle"/>
          </p:nvPr>
        </p:nvSpPr>
        <p:spPr>
          <a:xfrm>
            <a:off x="685800" y="871025"/>
            <a:ext cx="7772400" cy="1470023"/>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Key Concept: </a:t>
            </a:r>
            <a:endParaRPr sz="4000" b="1" i="0" u="none" strike="noStrike" cap="none" dirty="0">
              <a:solidFill>
                <a:srgbClr val="8C004C"/>
              </a:solidFill>
              <a:latin typeface="Arial"/>
              <a:ea typeface="Arial"/>
              <a:cs typeface="Arial"/>
              <a:sym typeface="Arial"/>
            </a:endParaRPr>
          </a:p>
        </p:txBody>
      </p:sp>
      <p:sp>
        <p:nvSpPr>
          <p:cNvPr id="122" name="Shape 122"/>
          <p:cNvSpPr txBox="1">
            <a:spLocks noGrp="1"/>
          </p:cNvSpPr>
          <p:nvPr>
            <p:ph type="subTitle" idx="1"/>
          </p:nvPr>
        </p:nvSpPr>
        <p:spPr>
          <a:xfrm>
            <a:off x="1371600" y="2371516"/>
            <a:ext cx="7086600" cy="175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2800"/>
              <a:buFont typeface="Arial"/>
              <a:buNone/>
            </a:pPr>
            <a:r>
              <a:rPr lang="en-US" sz="2800" b="0" i="0" u="none" strike="noStrike" cap="none" dirty="0">
                <a:solidFill>
                  <a:srgbClr val="D3332D"/>
                </a:solidFill>
                <a:latin typeface="Arial"/>
                <a:ea typeface="Arial"/>
                <a:cs typeface="Arial"/>
                <a:sym typeface="Arial"/>
              </a:rPr>
              <a:t>The philosophical foundations of America’s Constitution and Bill of Rights, including the protection of freedom of speech, were influenced by thinkers working long before America’s founding.</a:t>
            </a:r>
            <a:endParaRPr sz="2800" b="0" i="0" u="none" strike="noStrike" cap="none" dirty="0">
              <a:solidFill>
                <a:srgbClr val="D3332D"/>
              </a:solidFill>
              <a:latin typeface="Arial"/>
              <a:ea typeface="Arial"/>
              <a:cs typeface="Arial"/>
              <a:sym typeface="Arial"/>
            </a:endParaRPr>
          </a:p>
          <a:p>
            <a:pPr marL="0" marR="0" lvl="0" indent="0" algn="ctr" rtl="0">
              <a:lnSpc>
                <a:spcPct val="100000"/>
              </a:lnSpc>
              <a:spcBef>
                <a:spcPts val="640"/>
              </a:spcBef>
              <a:spcAft>
                <a:spcPts val="0"/>
              </a:spcAft>
              <a:buClr>
                <a:srgbClr val="888888"/>
              </a:buClr>
              <a:buSzPts val="3200"/>
              <a:buFont typeface="Arial"/>
              <a:buNone/>
            </a:pPr>
            <a:endParaRPr sz="3200" b="0" i="0" u="none" strike="noStrike" cap="none" dirty="0">
              <a:solidFill>
                <a:srgbClr val="888888"/>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9" name="Shape 129"/>
          <p:cNvPicPr preferRelativeResize="0"/>
          <p:nvPr/>
        </p:nvPicPr>
        <p:blipFill rotWithShape="1">
          <a:blip r:embed="rId3">
            <a:alphaModFix/>
          </a:blip>
          <a:srcRect/>
          <a:stretch/>
        </p:blipFill>
        <p:spPr>
          <a:xfrm>
            <a:off x="7724176" y="274637"/>
            <a:ext cx="1108470" cy="1236544"/>
          </a:xfrm>
          <a:prstGeom prst="rect">
            <a:avLst/>
          </a:prstGeom>
          <a:noFill/>
          <a:ln>
            <a:noFill/>
          </a:ln>
        </p:spPr>
      </p:pic>
      <p:sp>
        <p:nvSpPr>
          <p:cNvPr id="127" name="Shape 127"/>
          <p:cNvSpPr txBox="1">
            <a:spLocks noGrp="1"/>
          </p:cNvSpPr>
          <p:nvPr>
            <p:ph type="title"/>
          </p:nvPr>
        </p:nvSpPr>
        <p:spPr>
          <a:xfrm>
            <a:off x="1097934" y="274637"/>
            <a:ext cx="7588866"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100"/>
              <a:buFont typeface="Calibri"/>
              <a:buNone/>
            </a:pPr>
            <a:r>
              <a:rPr lang="en-US" sz="4000" b="0" i="0" u="none" strike="noStrike" cap="none" dirty="0">
                <a:solidFill>
                  <a:schemeClr val="dk1"/>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John Milton (1608-1674)</a:t>
            </a:r>
            <a:endParaRPr sz="4000" b="1" i="0" u="none" strike="noStrike" cap="none" dirty="0">
              <a:solidFill>
                <a:srgbClr val="8C004C"/>
              </a:solidFill>
              <a:latin typeface="Arial"/>
              <a:ea typeface="Arial"/>
              <a:cs typeface="Arial"/>
              <a:sym typeface="Arial"/>
            </a:endParaRPr>
          </a:p>
        </p:txBody>
      </p:sp>
      <p:sp>
        <p:nvSpPr>
          <p:cNvPr id="128" name="Shape 128"/>
          <p:cNvSpPr txBox="1">
            <a:spLocks noGrp="1"/>
          </p:cNvSpPr>
          <p:nvPr>
            <p:ph type="body" idx="4294967295"/>
          </p:nvPr>
        </p:nvSpPr>
        <p:spPr>
          <a:xfrm>
            <a:off x="1097934" y="1553446"/>
            <a:ext cx="7588866" cy="4105275"/>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a:solidFill>
                  <a:schemeClr val="dk1"/>
                </a:solidFill>
                <a:latin typeface="Arial"/>
                <a:ea typeface="Arial"/>
                <a:cs typeface="Arial"/>
                <a:sym typeface="Arial"/>
              </a:rPr>
              <a:t>Most famous for epic poem </a:t>
            </a:r>
            <a:r>
              <a:rPr lang="en-US" sz="2800" b="0" i="1" u="none" strike="noStrike" cap="none" dirty="0">
                <a:solidFill>
                  <a:schemeClr val="dk1"/>
                </a:solidFill>
                <a:latin typeface="Arial"/>
                <a:ea typeface="Arial"/>
                <a:cs typeface="Arial"/>
                <a:sym typeface="Arial"/>
              </a:rPr>
              <a:t>Paradise Lost.</a:t>
            </a:r>
          </a:p>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a:solidFill>
                  <a:schemeClr val="dk1"/>
                </a:solidFill>
                <a:latin typeface="Arial"/>
                <a:ea typeface="Arial"/>
                <a:cs typeface="Arial"/>
                <a:sym typeface="Arial"/>
              </a:rPr>
              <a:t>Also wrote </a:t>
            </a:r>
            <a:r>
              <a:rPr lang="en-US" sz="2800" b="0" i="1" u="sng" strike="noStrike" cap="none" dirty="0">
                <a:solidFill>
                  <a:srgbClr val="D3332D"/>
                </a:solidFill>
                <a:latin typeface="Arial"/>
                <a:ea typeface="Arial"/>
                <a:cs typeface="Arial"/>
                <a:sym typeface="Arial"/>
              </a:rPr>
              <a:t>Areopagitica</a:t>
            </a:r>
            <a:r>
              <a:rPr lang="en-US" sz="2800" b="0" i="1" u="none" strike="noStrike" cap="none" dirty="0">
                <a:solidFill>
                  <a:schemeClr val="accent4"/>
                </a:solidFill>
                <a:latin typeface="Arial"/>
                <a:ea typeface="Arial"/>
                <a:cs typeface="Arial"/>
                <a:sym typeface="Arial"/>
              </a:rPr>
              <a:t> </a:t>
            </a:r>
            <a:r>
              <a:rPr lang="en-US" sz="2800" b="0" i="0" u="none" strike="noStrike" cap="none" dirty="0">
                <a:solidFill>
                  <a:schemeClr val="dk1"/>
                </a:solidFill>
                <a:latin typeface="Arial"/>
                <a:ea typeface="Arial"/>
                <a:cs typeface="Arial"/>
                <a:sym typeface="Arial"/>
              </a:rPr>
              <a:t>(1644) - one of the earliest essays arguing against censorship and for freedom of the press.</a:t>
            </a:r>
            <a:endParaRPr sz="2800" dirty="0"/>
          </a:p>
          <a:p>
            <a:pPr marL="342900" marR="0" lvl="0" indent="-342900" algn="l" rtl="0">
              <a:lnSpc>
                <a:spcPct val="80000"/>
              </a:lnSpc>
              <a:spcBef>
                <a:spcPts val="0"/>
              </a:spcBef>
              <a:spcAft>
                <a:spcPts val="1200"/>
              </a:spcAft>
              <a:buClr>
                <a:srgbClr val="DF6840"/>
              </a:buClr>
              <a:buSzPts val="2647"/>
              <a:buFont typeface="Arial"/>
              <a:buChar char="•"/>
            </a:pPr>
            <a:r>
              <a:rPr lang="en-US" sz="2800" b="0" i="0" u="none" strike="noStrike" cap="none" dirty="0">
                <a:solidFill>
                  <a:schemeClr val="dk1"/>
                </a:solidFill>
                <a:latin typeface="Arial"/>
                <a:ea typeface="Arial"/>
                <a:cs typeface="Arial"/>
                <a:sym typeface="Arial"/>
              </a:rPr>
              <a:t>England wanted to control what people said about the government and the Church of England in print, and instituted a licensing system requiring every new document to be approved by the government before it could be printed. </a:t>
            </a:r>
            <a:endParaRPr sz="2800" b="0" i="0" u="none" strike="noStrike" cap="none" dirty="0">
              <a:solidFill>
                <a:schemeClr val="dk1"/>
              </a:solidFill>
              <a:latin typeface="Arial"/>
              <a:ea typeface="Arial"/>
              <a:cs typeface="Arial"/>
              <a:sym typeface="Arial"/>
            </a:endParaRPr>
          </a:p>
          <a:p>
            <a:pPr marL="742950" marR="0" lvl="1" indent="-289098" algn="l" rtl="0">
              <a:lnSpc>
                <a:spcPct val="80000"/>
              </a:lnSpc>
              <a:spcBef>
                <a:spcPts val="0"/>
              </a:spcBef>
              <a:spcAft>
                <a:spcPts val="1200"/>
              </a:spcAft>
              <a:buClr>
                <a:srgbClr val="DF6840"/>
              </a:buClr>
              <a:buSzPts val="1800"/>
              <a:buFont typeface="Arial"/>
              <a:buChar char="•"/>
            </a:pPr>
            <a:r>
              <a:rPr lang="en-US" sz="2000" b="0" i="0" u="none" strike="noStrike" cap="none" dirty="0">
                <a:solidFill>
                  <a:schemeClr val="dk1"/>
                </a:solidFill>
                <a:latin typeface="Arial"/>
                <a:ea typeface="Arial"/>
                <a:cs typeface="Arial"/>
                <a:sym typeface="Arial"/>
              </a:rPr>
              <a:t>This practice today is known as </a:t>
            </a:r>
            <a:r>
              <a:rPr lang="en-US" sz="2000" b="0" i="1" u="none" strike="noStrike" cap="none" dirty="0">
                <a:solidFill>
                  <a:srgbClr val="D3332D"/>
                </a:solidFill>
                <a:latin typeface="Arial"/>
                <a:ea typeface="Arial"/>
                <a:cs typeface="Arial"/>
                <a:sym typeface="Arial"/>
              </a:rPr>
              <a:t>prior review</a:t>
            </a:r>
            <a:r>
              <a:rPr lang="en-US" sz="2000" b="0" i="0" u="none" strike="noStrike" cap="none" dirty="0">
                <a:solidFill>
                  <a:schemeClr val="dk1"/>
                </a:solidFill>
                <a:latin typeface="Arial"/>
                <a:ea typeface="Arial"/>
                <a:cs typeface="Arial"/>
                <a:sym typeface="Arial"/>
              </a:rPr>
              <a:t>, and in America is unconstitutional in almost all instances.</a:t>
            </a:r>
            <a:endParaRPr sz="2000" dirty="0"/>
          </a:p>
          <a:p>
            <a:pPr marL="742950" marR="0" lvl="1" indent="-289098" algn="l" rtl="0">
              <a:lnSpc>
                <a:spcPct val="80000"/>
              </a:lnSpc>
              <a:spcBef>
                <a:spcPts val="0"/>
              </a:spcBef>
              <a:spcAft>
                <a:spcPts val="1200"/>
              </a:spcAft>
              <a:buClr>
                <a:srgbClr val="DF6840"/>
              </a:buClr>
              <a:buSzPts val="1800"/>
              <a:buFont typeface="Arial"/>
              <a:buChar char="•"/>
            </a:pPr>
            <a:r>
              <a:rPr lang="en-US" sz="2000" b="0" i="1" u="none" strike="noStrike" cap="none" dirty="0">
                <a:solidFill>
                  <a:schemeClr val="dk1"/>
                </a:solidFill>
                <a:latin typeface="Arial"/>
                <a:ea typeface="Arial"/>
                <a:cs typeface="Arial"/>
                <a:sym typeface="Arial"/>
              </a:rPr>
              <a:t>Areopagitica </a:t>
            </a:r>
            <a:r>
              <a:rPr lang="en-US" sz="2000" b="0" i="0" u="none" strike="noStrike" cap="none" dirty="0">
                <a:solidFill>
                  <a:schemeClr val="dk1"/>
                </a:solidFill>
                <a:latin typeface="Arial"/>
                <a:ea typeface="Arial"/>
                <a:cs typeface="Arial"/>
                <a:sym typeface="Arial"/>
              </a:rPr>
              <a:t>criticized the principles of such licensing systems</a:t>
            </a:r>
            <a:endParaRPr sz="2000" b="0" i="1" u="none" strike="noStrike" cap="none" dirty="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John Milton on Censorship</a:t>
            </a:r>
            <a:endParaRPr sz="4000" b="1" dirty="0">
              <a:solidFill>
                <a:srgbClr val="8C004C"/>
              </a:solidFill>
            </a:endParaRPr>
          </a:p>
        </p:txBody>
      </p:sp>
      <p:sp>
        <p:nvSpPr>
          <p:cNvPr id="135" name="Shape 135"/>
          <p:cNvSpPr txBox="1">
            <a:spLocks noGrp="1"/>
          </p:cNvSpPr>
          <p:nvPr>
            <p:ph type="body" idx="4294967295"/>
          </p:nvPr>
        </p:nvSpPr>
        <p:spPr>
          <a:xfrm>
            <a:off x="1097934" y="1600200"/>
            <a:ext cx="7588866" cy="4525963"/>
          </a:xfrm>
          <a:prstGeom prst="rect">
            <a:avLst/>
          </a:prstGeom>
          <a:noFill/>
          <a:ln>
            <a:noFill/>
          </a:ln>
        </p:spPr>
        <p:txBody>
          <a:bodyPr spcFirstLastPara="1" wrap="square" lIns="91425" tIns="91425" rIns="91425" bIns="91425" anchor="t" anchorCtr="0">
            <a:noAutofit/>
          </a:bodyPr>
          <a:lstStyle/>
          <a:p>
            <a:pPr marL="342900" marR="0" lvl="0" indent="-342900" rtl="0">
              <a:lnSpc>
                <a:spcPct val="80000"/>
              </a:lnSpc>
              <a:spcBef>
                <a:spcPts val="0"/>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Milton argued that censoring authors amounted to state control of thought. </a:t>
            </a:r>
            <a:endParaRPr dirty="0">
              <a:latin typeface="Arial"/>
              <a:cs typeface="Arial"/>
            </a:endParaRPr>
          </a:p>
          <a:p>
            <a:pPr marL="742950" marR="0" lvl="1" indent="-349250" rtl="0">
              <a:lnSpc>
                <a:spcPct val="80000"/>
              </a:lnSpc>
              <a:spcBef>
                <a:spcPts val="1648"/>
              </a:spcBef>
              <a:spcAft>
                <a:spcPts val="0"/>
              </a:spcAft>
              <a:buClr>
                <a:srgbClr val="DF6840"/>
              </a:buClr>
              <a:buSzPts val="2036"/>
              <a:buFont typeface="Arial"/>
              <a:buChar char="–"/>
            </a:pPr>
            <a:r>
              <a:rPr lang="en-US" sz="2000" b="0" i="0" u="none" strike="noStrike" cap="none" dirty="0">
                <a:solidFill>
                  <a:schemeClr val="dk1"/>
                </a:solidFill>
                <a:latin typeface="Arial"/>
                <a:cs typeface="Arial"/>
                <a:sym typeface="Calibri"/>
              </a:rPr>
              <a:t>He also said that information sources should not be controlled or influenced by political party interests. </a:t>
            </a:r>
            <a:endParaRPr sz="2000" b="0" i="0" u="none" strike="noStrike" cap="none" dirty="0">
              <a:solidFill>
                <a:schemeClr val="dk1"/>
              </a:solidFill>
              <a:latin typeface="Arial"/>
              <a:cs typeface="Arial"/>
              <a:sym typeface="Calibri"/>
            </a:endParaRPr>
          </a:p>
          <a:p>
            <a:pPr marL="400050" marR="0" lvl="1" indent="-6350" algn="ctr" rtl="0">
              <a:lnSpc>
                <a:spcPct val="80000"/>
              </a:lnSpc>
              <a:spcBef>
                <a:spcPts val="1648"/>
              </a:spcBef>
              <a:spcAft>
                <a:spcPts val="0"/>
              </a:spcAft>
              <a:buClr>
                <a:srgbClr val="DF6840"/>
              </a:buClr>
              <a:buSzPts val="600"/>
              <a:buFont typeface="Arial"/>
              <a:buNone/>
            </a:pPr>
            <a:r>
              <a:rPr lang="en-US" sz="2400" b="1" i="0" strike="noStrike" cap="none" dirty="0">
                <a:solidFill>
                  <a:srgbClr val="D3332D"/>
                </a:solidFill>
                <a:latin typeface="Arial"/>
                <a:cs typeface="Arial"/>
                <a:sym typeface="Calibri"/>
              </a:rPr>
              <a:t>Quotations: </a:t>
            </a:r>
            <a:endParaRPr b="1" dirty="0">
              <a:solidFill>
                <a:srgbClr val="D3332D"/>
              </a:solidFill>
              <a:latin typeface="Arial"/>
              <a:cs typeface="Arial"/>
            </a:endParaRPr>
          </a:p>
          <a:p>
            <a:pPr marL="342900" marR="0" lvl="0" indent="-342900" rtl="0">
              <a:lnSpc>
                <a:spcPct val="80000"/>
              </a:lnSpc>
              <a:spcBef>
                <a:spcPts val="1648"/>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“Give me the liberty to know, to utter, and to argue freely according to conscience, above all liberties.”</a:t>
            </a:r>
            <a:endParaRPr sz="2800" dirty="0">
              <a:latin typeface="Arial"/>
              <a:cs typeface="Arial"/>
            </a:endParaRPr>
          </a:p>
          <a:p>
            <a:pPr marL="342900" marR="0" lvl="0" indent="-342900" rtl="0">
              <a:lnSpc>
                <a:spcPct val="80000"/>
              </a:lnSpc>
              <a:spcBef>
                <a:spcPts val="1648"/>
              </a:spcBef>
              <a:spcAft>
                <a:spcPts val="0"/>
              </a:spcAft>
              <a:buClr>
                <a:srgbClr val="DF6840"/>
              </a:buClr>
              <a:buSzPts val="2851"/>
              <a:buFont typeface="Arial"/>
              <a:buChar char="•"/>
            </a:pPr>
            <a:r>
              <a:rPr lang="en-US" sz="2800" b="0" i="0" u="none" strike="noStrike" cap="none" dirty="0">
                <a:solidFill>
                  <a:schemeClr val="dk1"/>
                </a:solidFill>
                <a:latin typeface="Arial"/>
                <a:cs typeface="Arial"/>
                <a:sym typeface="Calibri"/>
              </a:rPr>
              <a:t>“[H]e who destroys a good book, kills reason itself.” </a:t>
            </a:r>
            <a:endParaRPr sz="2800" dirty="0">
              <a:latin typeface="Arial"/>
              <a:cs typeface="Arial"/>
            </a:endParaRPr>
          </a:p>
          <a:p>
            <a:pPr marL="0" marR="0" lvl="0" indent="0" algn="ctr" rtl="0">
              <a:lnSpc>
                <a:spcPct val="80000"/>
              </a:lnSpc>
              <a:spcBef>
                <a:spcPts val="1648"/>
              </a:spcBef>
              <a:spcAft>
                <a:spcPts val="0"/>
              </a:spcAft>
              <a:buClr>
                <a:srgbClr val="DF6840"/>
              </a:buClr>
              <a:buSzPts val="2851"/>
              <a:buFont typeface="Calibri"/>
              <a:buNone/>
            </a:pPr>
            <a:r>
              <a:rPr lang="en-US" sz="2800" b="0" i="0" u="none" strike="noStrike" cap="none" dirty="0">
                <a:solidFill>
                  <a:schemeClr val="dk1"/>
                </a:solidFill>
                <a:latin typeface="Arial"/>
                <a:cs typeface="Arial"/>
                <a:sym typeface="Calibri"/>
              </a:rPr>
              <a:t> </a:t>
            </a:r>
            <a:endParaRPr sz="2800" b="0" i="1" u="none" strike="noStrike" cap="none" dirty="0">
              <a:solidFill>
                <a:srgbClr val="FF0000"/>
              </a:solidFill>
              <a:latin typeface="Arial"/>
              <a:cs typeface="Arial"/>
              <a:sym typeface="Calibri"/>
            </a:endParaRPr>
          </a:p>
          <a:p>
            <a:pPr marL="342900" marR="0" lvl="0" indent="-139700" algn="l" rtl="0">
              <a:lnSpc>
                <a:spcPct val="100000"/>
              </a:lnSpc>
              <a:spcBef>
                <a:spcPts val="640"/>
              </a:spcBef>
              <a:spcAft>
                <a:spcPts val="0"/>
              </a:spcAft>
              <a:buClr>
                <a:srgbClr val="DF6840"/>
              </a:buClr>
              <a:buSzPts val="3200"/>
              <a:buFont typeface="Arial"/>
              <a:buNone/>
            </a:pPr>
            <a:endParaRPr sz="3200" b="0" i="0" u="none" strike="noStrike" cap="none" dirty="0">
              <a:solidFill>
                <a:schemeClr val="dk1"/>
              </a:solidFill>
              <a:latin typeface="Arial"/>
              <a:cs typeface="Arial"/>
              <a:sym typeface="Calibri"/>
            </a:endParaRPr>
          </a:p>
        </p:txBody>
      </p:sp>
      <p:pic>
        <p:nvPicPr>
          <p:cNvPr id="4" name="Picture 3" descr="Sideb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7493980" y="232482"/>
            <a:ext cx="1207560" cy="1612237"/>
          </a:xfrm>
          <a:prstGeom prst="rect">
            <a:avLst/>
          </a:prstGeom>
          <a:noFill/>
          <a:ln>
            <a:noFill/>
          </a:ln>
        </p:spPr>
      </p:pic>
      <p:sp>
        <p:nvSpPr>
          <p:cNvPr id="140" name="Shape 140"/>
          <p:cNvSpPr txBox="1">
            <a:spLocks noGrp="1"/>
          </p:cNvSpPr>
          <p:nvPr>
            <p:ph type="title"/>
          </p:nvPr>
        </p:nvSpPr>
        <p:spPr>
          <a:xfrm>
            <a:off x="786579" y="274637"/>
            <a:ext cx="7588866"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100"/>
              <a:buFont typeface="Calibri"/>
              <a:buNone/>
            </a:pPr>
            <a:r>
              <a:rPr lang="en-US" sz="4000" b="0" i="0" u="none" strike="noStrike" cap="none" dirty="0">
                <a:solidFill>
                  <a:schemeClr val="dk1"/>
                </a:solidFill>
                <a:latin typeface="Arial"/>
                <a:ea typeface="Arial"/>
                <a:cs typeface="Arial"/>
                <a:sym typeface="Arial"/>
              </a:rPr>
              <a:t>     </a:t>
            </a:r>
            <a:r>
              <a:rPr lang="en-US" sz="4000" b="1" i="0" u="none" strike="noStrike" cap="none" dirty="0">
                <a:solidFill>
                  <a:srgbClr val="8C004C"/>
                </a:solidFill>
                <a:latin typeface="Arial"/>
                <a:ea typeface="Arial"/>
                <a:cs typeface="Arial"/>
                <a:sym typeface="Arial"/>
              </a:rPr>
              <a:t>John Locke (1632-1704)</a:t>
            </a:r>
            <a:endParaRPr sz="4000" b="1" i="0" u="none" strike="noStrike" cap="none" dirty="0">
              <a:solidFill>
                <a:srgbClr val="8C004C"/>
              </a:solidFill>
              <a:latin typeface="Arial"/>
              <a:ea typeface="Arial"/>
              <a:cs typeface="Arial"/>
              <a:sym typeface="Arial"/>
            </a:endParaRPr>
          </a:p>
        </p:txBody>
      </p:sp>
      <p:sp>
        <p:nvSpPr>
          <p:cNvPr id="141" name="Shape 141"/>
          <p:cNvSpPr txBox="1">
            <a:spLocks noGrp="1"/>
          </p:cNvSpPr>
          <p:nvPr>
            <p:ph type="body" idx="4294967295"/>
          </p:nvPr>
        </p:nvSpPr>
        <p:spPr>
          <a:xfrm>
            <a:off x="1097933" y="1953589"/>
            <a:ext cx="7588863" cy="4525962"/>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Among his most influential works were </a:t>
            </a:r>
            <a:r>
              <a:rPr lang="en-US" sz="2800" b="0" i="1" u="none" strike="noStrike" cap="none" dirty="0">
                <a:solidFill>
                  <a:srgbClr val="D3332D"/>
                </a:solidFill>
                <a:latin typeface="Arial"/>
                <a:ea typeface="Arial"/>
                <a:cs typeface="Arial"/>
                <a:sym typeface="Arial"/>
              </a:rPr>
              <a:t>A Letter Concerning Toleration </a:t>
            </a:r>
            <a:r>
              <a:rPr lang="en-US" sz="2800" b="0" i="0" u="none" strike="noStrike" cap="none" dirty="0">
                <a:solidFill>
                  <a:schemeClr val="dk1"/>
                </a:solidFill>
                <a:latin typeface="Arial"/>
                <a:ea typeface="Arial"/>
                <a:cs typeface="Arial"/>
                <a:sym typeface="Arial"/>
              </a:rPr>
              <a:t>(1689) and </a:t>
            </a:r>
            <a:r>
              <a:rPr lang="en-US" sz="2800" b="0" i="1" u="none" strike="noStrike" cap="none" dirty="0">
                <a:solidFill>
                  <a:srgbClr val="D3332D"/>
                </a:solidFill>
                <a:latin typeface="Arial"/>
                <a:ea typeface="Arial"/>
                <a:cs typeface="Arial"/>
                <a:sym typeface="Arial"/>
              </a:rPr>
              <a:t>The Second Treatise of Government </a:t>
            </a:r>
            <a:r>
              <a:rPr lang="en-US" sz="2800" b="0" i="0" u="none" strike="noStrike" cap="none" dirty="0">
                <a:solidFill>
                  <a:schemeClr val="dk1"/>
                </a:solidFill>
                <a:latin typeface="Arial"/>
                <a:ea typeface="Arial"/>
                <a:cs typeface="Arial"/>
                <a:sym typeface="Arial"/>
              </a:rPr>
              <a:t>(1690).</a:t>
            </a:r>
            <a:endParaRPr dirty="0"/>
          </a:p>
          <a:p>
            <a:pPr marL="342900" marR="0" lvl="0" indent="-342900" algn="l" rtl="0">
              <a:lnSpc>
                <a:spcPct val="90000"/>
              </a:lnSpc>
              <a:spcBef>
                <a:spcPts val="64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John Locke has been called “the intellectual founding father of the United States.” </a:t>
            </a:r>
            <a:endParaRPr dirty="0"/>
          </a:p>
          <a:p>
            <a:pPr marL="342900" marR="0" lvl="0" indent="-342900" algn="l" rtl="0">
              <a:lnSpc>
                <a:spcPct val="90000"/>
              </a:lnSpc>
              <a:spcBef>
                <a:spcPts val="640"/>
              </a:spcBef>
              <a:spcAft>
                <a:spcPts val="0"/>
              </a:spcAft>
              <a:buClr>
                <a:srgbClr val="DF6840"/>
              </a:buClr>
              <a:buSzPts val="2800"/>
              <a:buFont typeface="Arial"/>
              <a:buChar char="•"/>
            </a:pPr>
            <a:r>
              <a:rPr lang="en-US" sz="2800" b="0" i="0" u="none" strike="noStrike" cap="none" dirty="0">
                <a:solidFill>
                  <a:schemeClr val="dk1"/>
                </a:solidFill>
                <a:latin typeface="Arial"/>
                <a:ea typeface="Arial"/>
                <a:cs typeface="Arial"/>
                <a:sym typeface="Arial"/>
              </a:rPr>
              <a:t>The phrase “life, liberty and the pursuit of happiness” in the Declaration of Independence was borrowed almost entirely from Locke’s writings, along with many other ideas that informed America’s founding documents. </a:t>
            </a:r>
            <a:endParaRPr dirty="0"/>
          </a:p>
        </p:txBody>
      </p:sp>
      <p:pic>
        <p:nvPicPr>
          <p:cNvPr id="5" name="Picture 4" descr="Sidebar.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812"/>
            <a:ext cx="545629" cy="6868006"/>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28182</TotalTime>
  <Words>2406</Words>
  <Application>Microsoft Macintosh PowerPoint</Application>
  <PresentationFormat>On-screen Show (4:3)</PresentationFormat>
  <Paragraphs>166</Paragraphs>
  <Slides>36</Slides>
  <Notes>36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Calibri</vt:lpstr>
      <vt:lpstr>Office Theme</vt:lpstr>
      <vt:lpstr>The Philosophy of  Free Speech</vt:lpstr>
      <vt:lpstr>In this lesson, you will learn:</vt:lpstr>
      <vt:lpstr>PowerPoint Presentation</vt:lpstr>
      <vt:lpstr>“The Battlefield of Ideas”</vt:lpstr>
      <vt:lpstr>Where Did This Idea  Come From?</vt:lpstr>
      <vt:lpstr>Key Concept: </vt:lpstr>
      <vt:lpstr>  John Milton (1608-1674)</vt:lpstr>
      <vt:lpstr>John Milton on Censorship</vt:lpstr>
      <vt:lpstr>     John Locke (1632-1704)</vt:lpstr>
      <vt:lpstr>Locke’s Ideas</vt:lpstr>
      <vt:lpstr>Connecting Past and Present</vt:lpstr>
      <vt:lpstr>John Locke On Government</vt:lpstr>
      <vt:lpstr>Locke and his Influence</vt:lpstr>
      <vt:lpstr>The Enlightenment Comes  to America</vt:lpstr>
      <vt:lpstr>The American Enlightenment:   Major Figures</vt:lpstr>
      <vt:lpstr>How America got to  the Constitution</vt:lpstr>
      <vt:lpstr>The Controversial Convention</vt:lpstr>
      <vt:lpstr>PowerPoint Presentation</vt:lpstr>
      <vt:lpstr>Compromise:  The Bill of Rights</vt:lpstr>
      <vt:lpstr>PowerPoint Presentation</vt:lpstr>
      <vt:lpstr>The First Amendment states:</vt:lpstr>
      <vt:lpstr>PowerPoint Presentation</vt:lpstr>
      <vt:lpstr>BONUS:  John Stuart Mill (1806-1873)</vt:lpstr>
      <vt:lpstr>Mill on Liberty and Conformity</vt:lpstr>
      <vt:lpstr>Mill on Minority Opinion</vt:lpstr>
      <vt:lpstr>Mill on Certainty and Censorship</vt:lpstr>
      <vt:lpstr>Mill on History’s Worst Mistakes</vt:lpstr>
      <vt:lpstr>Important Quotations from  On Liberty:</vt:lpstr>
      <vt:lpstr>On Liberty, continued</vt:lpstr>
      <vt:lpstr>On Liberty, continued</vt:lpstr>
      <vt:lpstr>Summing Up</vt:lpstr>
      <vt:lpstr>Terms and Concepts</vt:lpstr>
      <vt:lpstr>Check your Memory</vt:lpstr>
      <vt:lpstr>Check your Memory</vt:lpstr>
      <vt:lpstr>Check your Memory</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Origins of the First Amendment</dc:title>
  <cp:lastModifiedBy>Microsoft Office User</cp:lastModifiedBy>
  <cp:revision>48</cp:revision>
  <cp:lastPrinted>2018-06-06T03:06:56Z</cp:lastPrinted>
  <dcterms:modified xsi:type="dcterms:W3CDTF">2022-06-11T18:50:50Z</dcterms:modified>
</cp:coreProperties>
</file>