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8" r:id="rId1"/>
  </p:sldMasterIdLst>
  <p:notesMasterIdLst>
    <p:notesMasterId r:id="rId39"/>
  </p:notesMasterIdLst>
  <p:sldIdLst>
    <p:sldId id="256" r:id="rId2"/>
    <p:sldId id="296" r:id="rId3"/>
    <p:sldId id="297" r:id="rId4"/>
    <p:sldId id="298" r:id="rId5"/>
    <p:sldId id="299" r:id="rId6"/>
    <p:sldId id="300" r:id="rId7"/>
    <p:sldId id="301" r:id="rId8"/>
    <p:sldId id="332" r:id="rId9"/>
    <p:sldId id="302" r:id="rId10"/>
    <p:sldId id="303" r:id="rId11"/>
    <p:sldId id="304" r:id="rId12"/>
    <p:sldId id="305" r:id="rId13"/>
    <p:sldId id="306" r:id="rId14"/>
    <p:sldId id="307" r:id="rId15"/>
    <p:sldId id="308" r:id="rId16"/>
    <p:sldId id="309" r:id="rId17"/>
    <p:sldId id="310" r:id="rId18"/>
    <p:sldId id="311" r:id="rId19"/>
    <p:sldId id="312" r:id="rId20"/>
    <p:sldId id="313" r:id="rId21"/>
    <p:sldId id="314" r:id="rId22"/>
    <p:sldId id="315" r:id="rId23"/>
    <p:sldId id="316" r:id="rId24"/>
    <p:sldId id="317" r:id="rId25"/>
    <p:sldId id="318" r:id="rId26"/>
    <p:sldId id="319" r:id="rId27"/>
    <p:sldId id="320" r:id="rId28"/>
    <p:sldId id="321" r:id="rId29"/>
    <p:sldId id="322" r:id="rId30"/>
    <p:sldId id="323" r:id="rId31"/>
    <p:sldId id="324" r:id="rId32"/>
    <p:sldId id="325" r:id="rId33"/>
    <p:sldId id="326" r:id="rId34"/>
    <p:sldId id="327" r:id="rId35"/>
    <p:sldId id="328" r:id="rId36"/>
    <p:sldId id="329" r:id="rId37"/>
    <p:sldId id="330" r:id="rId38"/>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603"/>
    <p:restoredTop sz="94654"/>
  </p:normalViewPr>
  <p:slideViewPr>
    <p:cSldViewPr snapToGrid="0">
      <p:cViewPr varScale="1">
        <p:scale>
          <a:sx n="108" d="100"/>
          <a:sy n="108" d="100"/>
        </p:scale>
        <p:origin x="840" y="20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2pPr>
            <a:lvl3pPr marL="1371600" marR="0" lvl="2"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3pPr>
            <a:lvl4pPr marL="1828800" marR="0" lvl="3"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4pPr>
            <a:lvl5pPr marL="2286000" marR="0" lvl="4"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5pPr>
            <a:lvl6pPr marL="2743200" marR="0" lvl="5"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6pPr>
            <a:lvl7pPr marL="3200400" marR="0" lvl="6"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7pPr>
            <a:lvl8pPr marL="3657600" marR="0" lvl="7"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8pPr>
            <a:lvl9pPr marL="4114800" marR="0" lvl="8"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799" cy="4572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27467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83" name="Google Shape;83;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362288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10: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135" name="Google Shape;135;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76250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11: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a:t>It may not be protected in class if it is sufficiently disruptive.   </a:t>
            </a:r>
            <a:endParaRPr/>
          </a:p>
        </p:txBody>
      </p:sp>
      <p:sp>
        <p:nvSpPr>
          <p:cNvPr id="140" name="Google Shape;140;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4850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12: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145" name="Google Shape;145;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37117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3: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a:t>The key is that there is an intent to intimidate.  </a:t>
            </a:r>
            <a:endParaRPr/>
          </a:p>
        </p:txBody>
      </p:sp>
      <p:sp>
        <p:nvSpPr>
          <p:cNvPr id="150" name="Google Shape;150;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30870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14: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156" name="Google Shape;156;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29769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5: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a:t>They key to the speech exception for incitement to imminent lawless action is that it actually leads to such imminent lawlessness.  </a:t>
            </a:r>
            <a:endParaRPr/>
          </a:p>
        </p:txBody>
      </p:sp>
      <p:sp>
        <p:nvSpPr>
          <p:cNvPr id="161" name="Google Shape;161;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606418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p16:notes"/>
          <p:cNvSpPr txBox="1">
            <a:spLocks noGrp="1"/>
          </p:cNvSpPr>
          <p:nvPr>
            <p:ph type="body" idx="1"/>
          </p:nvPr>
        </p:nvSpPr>
        <p:spPr>
          <a:xfrm>
            <a:off x="685800" y="4400550"/>
            <a:ext cx="5486399"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In reality, obscenity almost never succeeds in court these days. </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300"/>
              <a:buFont typeface="Calibri"/>
              <a:buNone/>
            </a:pPr>
            <a:endParaRPr/>
          </a:p>
          <a:p>
            <a:pPr marL="0" marR="0" lvl="0" indent="0" algn="l" rtl="0">
              <a:spcBef>
                <a:spcPts val="0"/>
              </a:spcBef>
              <a:spcAft>
                <a:spcPts val="0"/>
              </a:spcAft>
              <a:buClr>
                <a:schemeClr val="dk1"/>
              </a:buClr>
              <a:buSzPts val="300"/>
              <a:buFont typeface="Calibri"/>
              <a:buNone/>
            </a:pPr>
            <a:r>
              <a:rPr lang="en-US"/>
              <a:t>Parody is protected by the First Amendment. </a:t>
            </a:r>
            <a:endParaRPr/>
          </a:p>
          <a:p>
            <a:pPr marL="0" marR="0" lvl="0" indent="0" algn="l" rtl="0">
              <a:spcBef>
                <a:spcPts val="0"/>
              </a:spcBef>
              <a:spcAft>
                <a:spcPts val="0"/>
              </a:spcAft>
              <a:buClr>
                <a:schemeClr val="dk1"/>
              </a:buClr>
              <a:buSzPts val="300"/>
              <a:buFont typeface="Calibri"/>
              <a:buNone/>
            </a:pPr>
            <a:endParaRPr/>
          </a:p>
          <a:p>
            <a:pPr marL="0" marR="0" lvl="0" indent="0" algn="l" rtl="0">
              <a:spcBef>
                <a:spcPts val="0"/>
              </a:spcBef>
              <a:spcAft>
                <a:spcPts val="0"/>
              </a:spcAft>
              <a:buClr>
                <a:schemeClr val="dk1"/>
              </a:buClr>
              <a:buSzPts val="300"/>
              <a:buFont typeface="Calibri"/>
              <a:buNone/>
            </a:pPr>
            <a:endParaRPr/>
          </a:p>
        </p:txBody>
      </p:sp>
      <p:sp>
        <p:nvSpPr>
          <p:cNvPr id="167" name="Google Shape;167;p16:notes"/>
          <p:cNvSpPr txBox="1">
            <a:spLocks noGrp="1"/>
          </p:cNvSpPr>
          <p:nvPr>
            <p:ph type="sldNum" idx="12"/>
          </p:nvPr>
        </p:nvSpPr>
        <p:spPr>
          <a:xfrm>
            <a:off x="3884612" y="8685213"/>
            <a:ext cx="2971799" cy="458786"/>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30538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7: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a:t>Disruption is not the test here ---- the music by the pep team would be considered school-sponsored speech and, as such, the school would only need a legitimate educational reason to bar it.  </a:t>
            </a:r>
            <a:endParaRPr/>
          </a:p>
        </p:txBody>
      </p:sp>
      <p:sp>
        <p:nvSpPr>
          <p:cNvPr id="172" name="Google Shape;172;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598571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8: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a:t>The reality, however, is that it might get censored.  </a:t>
            </a:r>
            <a:endParaRPr/>
          </a:p>
        </p:txBody>
      </p:sp>
      <p:sp>
        <p:nvSpPr>
          <p:cNvPr id="177" name="Google Shape;177;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08337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9: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182" name="Google Shape;182;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3771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dirty="0"/>
              <a:t>Mnemonic device (memory aid): THOID – The Hungry Octopus Ingests Donuts, The Happy Octopus Inks Delightedly--- I added in fighting words and changed “get” to “kill” to make the threat </a:t>
            </a:r>
            <a:r>
              <a:rPr lang="en-US"/>
              <a:t>more explicit.  </a:t>
            </a:r>
            <a:endParaRPr/>
          </a:p>
        </p:txBody>
      </p:sp>
      <p:sp>
        <p:nvSpPr>
          <p:cNvPr id="91" name="Google Shape;91;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67604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20: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a:t>sexual harassment </a:t>
            </a:r>
            <a:endParaRPr/>
          </a:p>
        </p:txBody>
      </p:sp>
      <p:sp>
        <p:nvSpPr>
          <p:cNvPr id="187" name="Google Shape;187;p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21589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21: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a:t>In the school context, this might be considered “fighting words.”   </a:t>
            </a:r>
            <a:endParaRPr/>
          </a:p>
        </p:txBody>
      </p:sp>
      <p:sp>
        <p:nvSpPr>
          <p:cNvPr id="193" name="Google Shape;193;p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048742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22: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198" name="Google Shape;198;p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32726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23: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203" name="Google Shape;203;p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669463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24: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a:t>If the volume becomes too loud, you might be silenced.  </a:t>
            </a:r>
            <a:endParaRPr/>
          </a:p>
        </p:txBody>
      </p:sp>
      <p:sp>
        <p:nvSpPr>
          <p:cNvPr id="208" name="Google Shape;208;p2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697177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25: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213" name="Google Shape;213;p2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04405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26: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218" name="Google Shape;218;p2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93522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27: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223" name="Google Shape;223;p2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059265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28: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228" name="Google Shape;228;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49725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29: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dirty="0"/>
              <a:t>I would use the textual term “redress grievances” .</a:t>
            </a:r>
            <a:r>
              <a:rPr lang="en-US" baseline="0" dirty="0"/>
              <a:t> Might want to have students look up the meaning of “redress.” </a:t>
            </a:r>
            <a:endParaRPr dirty="0"/>
          </a:p>
        </p:txBody>
      </p:sp>
      <p:sp>
        <p:nvSpPr>
          <p:cNvPr id="233" name="Google Shape;233;p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69275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97" name="Google Shape;97;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539622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30: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a:t>also this is substantially disruptive …. interferes with the orderly administration of the school </a:t>
            </a:r>
            <a:endParaRPr/>
          </a:p>
        </p:txBody>
      </p:sp>
      <p:sp>
        <p:nvSpPr>
          <p:cNvPr id="238" name="Google Shape;238;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30771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31: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243" name="Google Shape;243;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309090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32: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dirty="0"/>
              <a:t>There is not a wholesale distinction between fact and opinion … if an opinion would lead one to believe that the speaker knows facts about the person … then could be libel. </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For example, you probably can’t say “I think David Hudson is a drunk”  and not be liable for libel.   </a:t>
            </a:r>
            <a:endParaRPr dirty="0"/>
          </a:p>
        </p:txBody>
      </p:sp>
      <p:sp>
        <p:nvSpPr>
          <p:cNvPr id="249" name="Google Shape;249;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783709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33: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255" name="Google Shape;255;p3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195865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34: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261" name="Google Shape;261;p3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196046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3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35:notes"/>
          <p:cNvSpPr txBox="1">
            <a:spLocks noGrp="1"/>
          </p:cNvSpPr>
          <p:nvPr>
            <p:ph type="body" idx="1"/>
          </p:nvPr>
        </p:nvSpPr>
        <p:spPr>
          <a:xfrm>
            <a:off x="685800" y="4400550"/>
            <a:ext cx="5486399"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http://www.nbcphiladelphia.com/news/local/Online-Petition-Circulates-in-Support-of-STEM-Administrator-420844243.html</a:t>
            </a:r>
            <a:endParaRPr/>
          </a:p>
        </p:txBody>
      </p:sp>
      <p:sp>
        <p:nvSpPr>
          <p:cNvPr id="268" name="Google Shape;268;p35:notes"/>
          <p:cNvSpPr txBox="1">
            <a:spLocks noGrp="1"/>
          </p:cNvSpPr>
          <p:nvPr>
            <p:ph type="sldNum" idx="12"/>
          </p:nvPr>
        </p:nvSpPr>
        <p:spPr>
          <a:xfrm>
            <a:off x="3884612" y="8685213"/>
            <a:ext cx="2971799" cy="458786"/>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35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89126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36: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273" name="Google Shape;273;p3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732994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3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37:notes"/>
          <p:cNvSpPr txBox="1">
            <a:spLocks noGrp="1"/>
          </p:cNvSpPr>
          <p:nvPr>
            <p:ph type="body" idx="1"/>
          </p:nvPr>
        </p:nvSpPr>
        <p:spPr>
          <a:xfrm>
            <a:off x="685800" y="4400550"/>
            <a:ext cx="5486399"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Link to Lawsuit: https://adflegal.blob.core.windows.net/web-content-dev/docs/default-source/documents/case-documents/fresno-state-students-for-life-v.-thatcher/fresno-state-students-for-life-v-thatcher---complaint.pdf?sfvrsn=4</a:t>
            </a:r>
            <a:endParaRPr/>
          </a:p>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80" name="Google Shape;280;p37:notes"/>
          <p:cNvSpPr txBox="1">
            <a:spLocks noGrp="1"/>
          </p:cNvSpPr>
          <p:nvPr>
            <p:ph type="sldNum" idx="12"/>
          </p:nvPr>
        </p:nvSpPr>
        <p:spPr>
          <a:xfrm>
            <a:off x="3884612" y="8685213"/>
            <a:ext cx="2971799" cy="458786"/>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37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55261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4: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103" name="Google Shape;103;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1682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5: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108" name="Google Shape;108;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12570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6: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113" name="Google Shape;113;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763156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
        <p:nvSpPr>
          <p:cNvPr id="118" name="Google Shape;118;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363268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8: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US" sz="1200" b="1" dirty="0"/>
              <a:t>someone may consider this fighting words but since it is not targeted at a specific individual, it is not.  </a:t>
            </a:r>
          </a:p>
          <a:p>
            <a:pPr marL="0" lvl="0" indent="0" algn="l" rtl="0">
              <a:spcBef>
                <a:spcPts val="0"/>
              </a:spcBef>
              <a:spcAft>
                <a:spcPts val="0"/>
              </a:spcAft>
              <a:buClr>
                <a:schemeClr val="dk1"/>
              </a:buClr>
              <a:buSzPts val="1200"/>
              <a:buFont typeface="Calibri"/>
              <a:buNone/>
            </a:pPr>
            <a:endParaRPr dirty="0"/>
          </a:p>
        </p:txBody>
      </p:sp>
      <p:sp>
        <p:nvSpPr>
          <p:cNvPr id="124" name="Google Shape;124;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14362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9:notes"/>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dirty="0"/>
              <a:t>May want to mention this form of protest often occurred during the Civil Rights Movement.  </a:t>
            </a:r>
            <a:endParaRPr dirty="0"/>
          </a:p>
        </p:txBody>
      </p:sp>
      <p:sp>
        <p:nvSpPr>
          <p:cNvPr id="129" name="Google Shape;129;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083267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6"/>
        <p:cNvGrpSpPr/>
        <p:nvPr/>
      </p:nvGrpSpPr>
      <p:grpSpPr>
        <a:xfrm>
          <a:off x="0" y="0"/>
          <a:ext cx="0" cy="0"/>
          <a:chOff x="0" y="0"/>
          <a:chExt cx="0" cy="0"/>
        </a:xfrm>
      </p:grpSpPr>
      <p:sp>
        <p:nvSpPr>
          <p:cNvPr id="17" name="Google Shape;17;p2"/>
          <p:cNvSpPr txBox="1">
            <a:spLocks noGrp="1"/>
          </p:cNvSpPr>
          <p:nvPr>
            <p:ph type="ctrTitle"/>
          </p:nvPr>
        </p:nvSpPr>
        <p:spPr>
          <a:xfrm>
            <a:off x="685800" y="2130425"/>
            <a:ext cx="7772400" cy="1470023"/>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18" name="Google Shape;18;p2"/>
          <p:cNvSpPr txBox="1">
            <a:spLocks noGrp="1"/>
          </p:cNvSpPr>
          <p:nvPr>
            <p:ph type="subTitle" idx="1"/>
          </p:nvPr>
        </p:nvSpPr>
        <p:spPr>
          <a:xfrm>
            <a:off x="1371600" y="3886200"/>
            <a:ext cx="6400799" cy="17526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9" name="Google Shape;19;p2"/>
          <p:cNvSpPr txBox="1">
            <a:spLocks noGrp="1"/>
          </p:cNvSpPr>
          <p:nvPr>
            <p:ph type="dt" idx="10"/>
          </p:nvPr>
        </p:nvSpPr>
        <p:spPr>
          <a:xfrm>
            <a:off x="685800" y="6356350"/>
            <a:ext cx="19049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11"/>
          <p:cNvSpPr txBox="1">
            <a:spLocks noGrp="1"/>
          </p:cNvSpPr>
          <p:nvPr>
            <p:ph type="title"/>
          </p:nvPr>
        </p:nvSpPr>
        <p:spPr>
          <a:xfrm rot="5400000">
            <a:off x="4732336" y="2171700"/>
            <a:ext cx="5851525" cy="20574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77" name="Google Shape;77;p11"/>
          <p:cNvSpPr txBox="1">
            <a:spLocks noGrp="1"/>
          </p:cNvSpPr>
          <p:nvPr>
            <p:ph type="body" idx="1"/>
          </p:nvPr>
        </p:nvSpPr>
        <p:spPr>
          <a:xfrm rot="5400000">
            <a:off x="541336" y="190500"/>
            <a:ext cx="5851525" cy="6019798"/>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0" name="Google Shape;80;p11"/>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
        <p:cNvGrpSpPr/>
        <p:nvPr/>
      </p:nvGrpSpPr>
      <p:grpSpPr>
        <a:xfrm>
          <a:off x="0" y="0"/>
          <a:ext cx="0" cy="0"/>
          <a:chOff x="0" y="0"/>
          <a:chExt cx="0" cy="0"/>
        </a:xfrm>
      </p:grpSpPr>
      <p:sp>
        <p:nvSpPr>
          <p:cNvPr id="23" name="Google Shape;23;p3"/>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6" name="Google Shape;26;p3"/>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27" name="Google Shape;27;p3"/>
          <p:cNvSpPr txBox="1">
            <a:spLocks noGrp="1"/>
          </p:cNvSpPr>
          <p:nvPr>
            <p:ph type="body" idx="1"/>
          </p:nvPr>
        </p:nvSpPr>
        <p:spPr>
          <a:xfrm>
            <a:off x="1097934" y="1600200"/>
            <a:ext cx="7588865" cy="4525963"/>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8"/>
        <p:cNvGrpSpPr/>
        <p:nvPr/>
      </p:nvGrpSpPr>
      <p:grpSpPr>
        <a:xfrm>
          <a:off x="0" y="0"/>
          <a:ext cx="0" cy="0"/>
          <a:chOff x="0" y="0"/>
          <a:chExt cx="0" cy="0"/>
        </a:xfrm>
      </p:grpSpPr>
      <p:sp>
        <p:nvSpPr>
          <p:cNvPr id="29" name="Google Shape;29;p4"/>
          <p:cNvSpPr txBox="1">
            <a:spLocks noGrp="1"/>
          </p:cNvSpPr>
          <p:nvPr>
            <p:ph type="title"/>
          </p:nvPr>
        </p:nvSpPr>
        <p:spPr>
          <a:xfrm>
            <a:off x="1097934" y="274637"/>
            <a:ext cx="7366002"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30" name="Google Shape;30;p4"/>
          <p:cNvSpPr txBox="1">
            <a:spLocks noGrp="1"/>
          </p:cNvSpPr>
          <p:nvPr>
            <p:ph type="body" idx="1"/>
          </p:nvPr>
        </p:nvSpPr>
        <p:spPr>
          <a:xfrm>
            <a:off x="1097934" y="1535112"/>
            <a:ext cx="3399453" cy="639762"/>
          </a:xfrm>
          <a:prstGeom prst="rect">
            <a:avLst/>
          </a:prstGeom>
          <a:noFill/>
          <a:ln>
            <a:noFill/>
          </a:ln>
        </p:spPr>
        <p:txBody>
          <a:bodyPr spcFirstLastPara="1" wrap="square" lIns="91425" tIns="91425" rIns="91425" bIns="91425" anchor="b" anchorCtr="0">
            <a:noAutofit/>
          </a:bodyPr>
          <a:lstStyle>
            <a:lvl1pPr marL="457200" marR="0" lvl="0" indent="-381000" algn="l">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body" idx="2"/>
          </p:nvPr>
        </p:nvSpPr>
        <p:spPr>
          <a:xfrm>
            <a:off x="1097934" y="2174875"/>
            <a:ext cx="3399453" cy="3951286"/>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body" idx="3"/>
          </p:nvPr>
        </p:nvSpPr>
        <p:spPr>
          <a:xfrm>
            <a:off x="4826000" y="1535112"/>
            <a:ext cx="3637936" cy="639762"/>
          </a:xfrm>
          <a:prstGeom prst="rect">
            <a:avLst/>
          </a:prstGeom>
          <a:noFill/>
          <a:ln>
            <a:noFill/>
          </a:ln>
        </p:spPr>
        <p:txBody>
          <a:bodyPr spcFirstLastPara="1" wrap="square" lIns="91425" tIns="91425" rIns="91425" bIns="91425" anchor="b" anchorCtr="0">
            <a:noAutofit/>
          </a:bodyPr>
          <a:lstStyle>
            <a:lvl1pPr marL="457200" marR="0" lvl="0" indent="-381000" algn="l">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body" idx="4"/>
          </p:nvPr>
        </p:nvSpPr>
        <p:spPr>
          <a:xfrm>
            <a:off x="4826000" y="2174875"/>
            <a:ext cx="3637936" cy="3951286"/>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5" name="Google Shape;35;p4"/>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6" name="Google Shape;36;p4"/>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7"/>
        <p:cNvGrpSpPr/>
        <p:nvPr/>
      </p:nvGrpSpPr>
      <p:grpSpPr>
        <a:xfrm>
          <a:off x="0" y="0"/>
          <a:ext cx="0" cy="0"/>
          <a:chOff x="0" y="0"/>
          <a:chExt cx="0" cy="0"/>
        </a:xfrm>
      </p:grpSpPr>
      <p:sp>
        <p:nvSpPr>
          <p:cNvPr id="38" name="Google Shape;38;p5"/>
          <p:cNvSpPr txBox="1">
            <a:spLocks noGrp="1"/>
          </p:cNvSpPr>
          <p:nvPr>
            <p:ph type="title"/>
          </p:nvPr>
        </p:nvSpPr>
        <p:spPr>
          <a:xfrm>
            <a:off x="722312" y="4406900"/>
            <a:ext cx="7772400" cy="1362075"/>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39" name="Google Shape;39;p5"/>
          <p:cNvSpPr txBox="1">
            <a:spLocks noGrp="1"/>
          </p:cNvSpPr>
          <p:nvPr>
            <p:ph type="body" idx="1"/>
          </p:nvPr>
        </p:nvSpPr>
        <p:spPr>
          <a:xfrm>
            <a:off x="722312" y="2906713"/>
            <a:ext cx="7772400" cy="1500187"/>
          </a:xfrm>
          <a:prstGeom prst="rect">
            <a:avLst/>
          </a:prstGeom>
          <a:noFill/>
          <a:ln>
            <a:noFill/>
          </a:ln>
        </p:spPr>
        <p:txBody>
          <a:bodyPr spcFirstLastPara="1" wrap="square" lIns="91425" tIns="91425" rIns="91425" bIns="91425" anchor="b" anchorCtr="0">
            <a:noAutofit/>
          </a:bodyPr>
          <a:lstStyle>
            <a:lvl1pPr marL="457200" marR="0" lvl="0" indent="-355600" algn="l">
              <a:lnSpc>
                <a:spcPct val="100000"/>
              </a:lnSpc>
              <a:spcBef>
                <a:spcPts val="400"/>
              </a:spcBef>
              <a:spcAft>
                <a:spcPts val="0"/>
              </a:spcAft>
              <a:buClr>
                <a:srgbClr val="888888"/>
              </a:buClr>
              <a:buSzPts val="2000"/>
              <a:buFont typeface="Arial"/>
              <a:buChar char="●"/>
              <a:defRPr sz="2000" b="0" i="0" u="none" strike="noStrike" cap="none">
                <a:solidFill>
                  <a:srgbClr val="888888"/>
                </a:solidFill>
                <a:latin typeface="Calibri"/>
                <a:ea typeface="Calibri"/>
                <a:cs typeface="Calibri"/>
                <a:sym typeface="Calibri"/>
              </a:defRPr>
            </a:lvl1pPr>
            <a:lvl2pPr marL="914400" marR="0" lvl="1" indent="-342900" algn="l">
              <a:lnSpc>
                <a:spcPct val="100000"/>
              </a:lnSpc>
              <a:spcBef>
                <a:spcPts val="360"/>
              </a:spcBef>
              <a:spcAft>
                <a:spcPts val="0"/>
              </a:spcAft>
              <a:buClr>
                <a:srgbClr val="888888"/>
              </a:buClr>
              <a:buSzPts val="1800"/>
              <a:buFont typeface="Arial"/>
              <a:buChar char="○"/>
              <a:defRPr sz="1800" b="0" i="0" u="none" strike="noStrike" cap="none">
                <a:solidFill>
                  <a:srgbClr val="888888"/>
                </a:solidFill>
                <a:latin typeface="Calibri"/>
                <a:ea typeface="Calibri"/>
                <a:cs typeface="Calibri"/>
                <a:sym typeface="Calibri"/>
              </a:defRPr>
            </a:lvl2pPr>
            <a:lvl3pPr marL="1371600" marR="0" lvl="2" indent="-330200" algn="l">
              <a:lnSpc>
                <a:spcPct val="100000"/>
              </a:lnSpc>
              <a:spcBef>
                <a:spcPts val="320"/>
              </a:spcBef>
              <a:spcAft>
                <a:spcPts val="0"/>
              </a:spcAft>
              <a:buClr>
                <a:srgbClr val="888888"/>
              </a:buClr>
              <a:buSzPts val="1600"/>
              <a:buFont typeface="Arial"/>
              <a:buChar char="■"/>
              <a:defRPr sz="1600" b="0" i="0" u="none" strike="noStrike" cap="none">
                <a:solidFill>
                  <a:srgbClr val="888888"/>
                </a:solidFill>
                <a:latin typeface="Calibri"/>
                <a:ea typeface="Calibri"/>
                <a:cs typeface="Calibri"/>
                <a:sym typeface="Calibri"/>
              </a:defRPr>
            </a:lvl3pPr>
            <a:lvl4pPr marL="1828800" marR="0" lvl="3"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4pPr>
            <a:lvl5pPr marL="2286000" marR="0" lvl="4"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5pPr>
            <a:lvl6pPr marL="2743200" marR="0" lvl="5"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6pPr>
            <a:lvl7pPr marL="3200400" marR="0" lvl="6"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7pPr>
            <a:lvl8pPr marL="3657600" marR="0" lvl="7"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8pPr>
            <a:lvl9pPr marL="4114800" marR="0" lvl="8"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9pPr>
          </a:lstStyle>
          <a:p>
            <a:endParaRPr/>
          </a:p>
        </p:txBody>
      </p:sp>
      <p:sp>
        <p:nvSpPr>
          <p:cNvPr id="40" name="Google Shape;40;p5"/>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45" name="Google Shape;45;p6"/>
          <p:cNvSpPr txBox="1">
            <a:spLocks noGrp="1"/>
          </p:cNvSpPr>
          <p:nvPr>
            <p:ph type="body" idx="1"/>
          </p:nvPr>
        </p:nvSpPr>
        <p:spPr>
          <a:xfrm>
            <a:off x="457200" y="1600200"/>
            <a:ext cx="4038598" cy="4525963"/>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2"/>
          </p:nvPr>
        </p:nvSpPr>
        <p:spPr>
          <a:xfrm>
            <a:off x="4648200" y="1600200"/>
            <a:ext cx="4038598" cy="4525963"/>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0"/>
        <p:cNvGrpSpPr/>
        <p:nvPr/>
      </p:nvGrpSpPr>
      <p:grpSpPr>
        <a:xfrm>
          <a:off x="0" y="0"/>
          <a:ext cx="0" cy="0"/>
          <a:chOff x="0" y="0"/>
          <a:chExt cx="0" cy="0"/>
        </a:xfrm>
      </p:grpSpPr>
      <p:sp>
        <p:nvSpPr>
          <p:cNvPr id="51" name="Google Shape;51;p7"/>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52" name="Google Shape;52;p7"/>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8"/>
          <p:cNvSpPr txBox="1">
            <a:spLocks noGrp="1"/>
          </p:cNvSpPr>
          <p:nvPr>
            <p:ph type="title"/>
          </p:nvPr>
        </p:nvSpPr>
        <p:spPr>
          <a:xfrm>
            <a:off x="457200" y="273050"/>
            <a:ext cx="3008313" cy="1162048"/>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57" name="Google Shape;57;p8"/>
          <p:cNvSpPr txBox="1">
            <a:spLocks noGrp="1"/>
          </p:cNvSpPr>
          <p:nvPr>
            <p:ph type="body" idx="1"/>
          </p:nvPr>
        </p:nvSpPr>
        <p:spPr>
          <a:xfrm>
            <a:off x="3575050" y="273050"/>
            <a:ext cx="5111750" cy="5853111"/>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body" idx="2"/>
          </p:nvPr>
        </p:nvSpPr>
        <p:spPr>
          <a:xfrm>
            <a:off x="457200" y="1435100"/>
            <a:ext cx="3008313" cy="4691063"/>
          </a:xfrm>
          <a:prstGeom prst="rect">
            <a:avLst/>
          </a:prstGeom>
          <a:noFill/>
          <a:ln>
            <a:noFill/>
          </a:ln>
        </p:spPr>
        <p:txBody>
          <a:bodyPr spcFirstLastPara="1" wrap="square" lIns="91425" tIns="91425" rIns="91425" bIns="91425" anchor="t" anchorCtr="0">
            <a:noAutofit/>
          </a:bodyPr>
          <a:lstStyle>
            <a:lvl1pPr marL="457200" marR="0" lvl="0" indent="-317500" algn="l">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0" name="Google Shape;60;p8"/>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1" name="Google Shape;61;p8"/>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9"/>
          <p:cNvSpPr txBox="1">
            <a:spLocks noGrp="1"/>
          </p:cNvSpPr>
          <p:nvPr>
            <p:ph type="title"/>
          </p:nvPr>
        </p:nvSpPr>
        <p:spPr>
          <a:xfrm>
            <a:off x="1792288" y="4800600"/>
            <a:ext cx="5486399" cy="566736"/>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64" name="Google Shape;64;p9"/>
          <p:cNvSpPr>
            <a:spLocks noGrp="1"/>
          </p:cNvSpPr>
          <p:nvPr>
            <p:ph type="pic" idx="2"/>
          </p:nvPr>
        </p:nvSpPr>
        <p:spPr>
          <a:xfrm>
            <a:off x="1792288" y="612775"/>
            <a:ext cx="5486399" cy="41148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body" idx="1"/>
          </p:nvPr>
        </p:nvSpPr>
        <p:spPr>
          <a:xfrm>
            <a:off x="1792288" y="5367337"/>
            <a:ext cx="5486399" cy="804861"/>
          </a:xfrm>
          <a:prstGeom prst="rect">
            <a:avLst/>
          </a:prstGeom>
          <a:noFill/>
          <a:ln>
            <a:noFill/>
          </a:ln>
        </p:spPr>
        <p:txBody>
          <a:bodyPr spcFirstLastPara="1" wrap="square" lIns="91425" tIns="91425" rIns="91425" bIns="91425" anchor="t" anchorCtr="0">
            <a:noAutofit/>
          </a:bodyPr>
          <a:lstStyle>
            <a:lvl1pPr marL="457200" marR="0" lvl="0" indent="-317500" algn="l">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0"/>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71" name="Google Shape;71;p10"/>
          <p:cNvSpPr txBox="1">
            <a:spLocks noGrp="1"/>
          </p:cNvSpPr>
          <p:nvPr>
            <p:ph type="body" idx="1"/>
          </p:nvPr>
        </p:nvSpPr>
        <p:spPr>
          <a:xfrm rot="5400000">
            <a:off x="2309017" y="-251618"/>
            <a:ext cx="4525963" cy="82296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1097934" y="1600200"/>
            <a:ext cx="7588865" cy="4525963"/>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descr="Sidebar.jpg"/>
          <p:cNvPicPr preferRelativeResize="0"/>
          <p:nvPr/>
        </p:nvPicPr>
        <p:blipFill rotWithShape="1">
          <a:blip r:embed="rId12">
            <a:alphaModFix/>
          </a:blip>
          <a:srcRect/>
          <a:stretch/>
        </p:blipFill>
        <p:spPr>
          <a:xfrm>
            <a:off x="0" y="-49164"/>
            <a:ext cx="550693" cy="693174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2"/>
          <p:cNvSpPr txBox="1">
            <a:spLocks noGrp="1"/>
          </p:cNvSpPr>
          <p:nvPr>
            <p:ph type="ctrTitle"/>
          </p:nvPr>
        </p:nvSpPr>
        <p:spPr>
          <a:xfrm>
            <a:off x="1333090" y="647166"/>
            <a:ext cx="6605565" cy="1470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dirty="0">
                <a:solidFill>
                  <a:srgbClr val="8C004C"/>
                </a:solidFill>
                <a:latin typeface="Arial"/>
                <a:ea typeface="Arial"/>
                <a:cs typeface="Arial"/>
                <a:sym typeface="Arial"/>
              </a:rPr>
              <a:t>Protected or Not Protected Speech?</a:t>
            </a:r>
            <a:endParaRPr sz="4000" b="1" i="0" u="none" strike="noStrike" cap="none" dirty="0">
              <a:solidFill>
                <a:srgbClr val="8C004C"/>
              </a:solidFill>
              <a:latin typeface="Arial"/>
              <a:ea typeface="Arial"/>
              <a:cs typeface="Arial"/>
              <a:sym typeface="Arial"/>
            </a:endParaRPr>
          </a:p>
        </p:txBody>
      </p:sp>
      <p:pic>
        <p:nvPicPr>
          <p:cNvPr id="86" name="Google Shape;86;p12"/>
          <p:cNvPicPr preferRelativeResize="0"/>
          <p:nvPr/>
        </p:nvPicPr>
        <p:blipFill rotWithShape="1">
          <a:blip r:embed="rId3">
            <a:alphaModFix/>
          </a:blip>
          <a:srcRect/>
          <a:stretch/>
        </p:blipFill>
        <p:spPr>
          <a:xfrm>
            <a:off x="2040091" y="2623548"/>
            <a:ext cx="5228761" cy="3489947"/>
          </a:xfrm>
          <a:prstGeom prst="rect">
            <a:avLst/>
          </a:prstGeom>
          <a:noFill/>
          <a:ln>
            <a:noFill/>
          </a:ln>
        </p:spPr>
      </p:pic>
      <p:pic>
        <p:nvPicPr>
          <p:cNvPr id="87" name="Google Shape;87;p12" descr="Sidebar.jpg"/>
          <p:cNvPicPr preferRelativeResize="0"/>
          <p:nvPr/>
        </p:nvPicPr>
        <p:blipFill rotWithShape="1">
          <a:blip r:embed="rId4">
            <a:alphaModFix/>
          </a:blip>
          <a:srcRect/>
          <a:stretch/>
        </p:blipFill>
        <p:spPr>
          <a:xfrm>
            <a:off x="0" y="-1812"/>
            <a:ext cx="545629" cy="6868006"/>
          </a:xfrm>
          <a:prstGeom prst="rect">
            <a:avLst/>
          </a:prstGeom>
          <a:noFill/>
          <a:ln>
            <a:noFill/>
          </a:ln>
        </p:spPr>
      </p:pic>
      <p:pic>
        <p:nvPicPr>
          <p:cNvPr id="88" name="Google Shape;88;p12" descr="Underline-.jpg"/>
          <p:cNvPicPr preferRelativeResize="0"/>
          <p:nvPr/>
        </p:nvPicPr>
        <p:blipFill rotWithShape="1">
          <a:blip r:embed="rId5">
            <a:alphaModFix/>
          </a:blip>
          <a:srcRect/>
          <a:stretch/>
        </p:blipFill>
        <p:spPr>
          <a:xfrm>
            <a:off x="4051300" y="2170060"/>
            <a:ext cx="1028700" cy="762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2"/>
          <p:cNvSpPr txBox="1">
            <a:spLocks noGrp="1"/>
          </p:cNvSpPr>
          <p:nvPr>
            <p:ph type="body" idx="1"/>
          </p:nvPr>
        </p:nvSpPr>
        <p:spPr>
          <a:xfrm>
            <a:off x="628651" y="1942563"/>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80000"/>
              </a:lnSpc>
              <a:spcBef>
                <a:spcPts val="0"/>
              </a:spcBef>
              <a:buSzPts val="2800"/>
              <a:buFont typeface="Arial"/>
              <a:buChar char="•"/>
            </a:pPr>
            <a:r>
              <a:rPr lang="en-US" sz="2100"/>
              <a:t>The CEO of a famous restaurant chain has taken an unpopular position on a controversial new proposed law. You plan to block the entrance to the restaurant so that students cannot buy food there. </a:t>
            </a:r>
            <a:endParaRPr/>
          </a:p>
          <a:p>
            <a:pPr marL="171450" indent="-171450">
              <a:lnSpc>
                <a:spcPct val="80000"/>
              </a:lnSpc>
              <a:spcBef>
                <a:spcPts val="750"/>
              </a:spcBef>
              <a:buSzPts val="2800"/>
            </a:pPr>
            <a:endParaRPr sz="2100"/>
          </a:p>
          <a:p>
            <a:pPr marL="171450" indent="-171450">
              <a:lnSpc>
                <a:spcPct val="80000"/>
              </a:lnSpc>
              <a:spcBef>
                <a:spcPts val="750"/>
              </a:spcBef>
              <a:buSzPts val="2800"/>
              <a:buFont typeface="Arial"/>
              <a:buChar char="•"/>
            </a:pPr>
            <a:r>
              <a:rPr lang="en-US" sz="2100"/>
              <a:t>Protected or Not Protected? </a:t>
            </a:r>
            <a:endParaRPr/>
          </a:p>
          <a:p>
            <a:pPr marL="171450" indent="-171450">
              <a:lnSpc>
                <a:spcPct val="80000"/>
              </a:lnSpc>
              <a:spcBef>
                <a:spcPts val="750"/>
              </a:spcBef>
              <a:buClr>
                <a:srgbClr val="FF0000"/>
              </a:buClr>
              <a:buSzPts val="2800"/>
              <a:buFont typeface="Arial"/>
              <a:buChar char="•"/>
            </a:pPr>
            <a:r>
              <a:rPr lang="en-US" sz="2100" b="1">
                <a:solidFill>
                  <a:srgbClr val="FF0000"/>
                </a:solidFill>
              </a:rPr>
              <a:t> Not Protected</a:t>
            </a:r>
            <a:endParaRPr/>
          </a:p>
          <a:p>
            <a:pPr marL="171450" indent="-171450">
              <a:lnSpc>
                <a:spcPct val="80000"/>
              </a:lnSpc>
              <a:spcBef>
                <a:spcPts val="750"/>
              </a:spcBef>
              <a:buSzPts val="2800"/>
              <a:buFont typeface="Arial"/>
              <a:buChar char="•"/>
            </a:pPr>
            <a:r>
              <a:rPr lang="en-US" sz="2100"/>
              <a:t>Why (or why not?) </a:t>
            </a:r>
            <a:endParaRPr sz="2100"/>
          </a:p>
          <a:p>
            <a:pPr marL="171450" indent="-171450">
              <a:lnSpc>
                <a:spcPct val="80000"/>
              </a:lnSpc>
              <a:spcBef>
                <a:spcPts val="750"/>
              </a:spcBef>
              <a:buSzPts val="2800"/>
              <a:buFont typeface="Arial"/>
              <a:buChar char="•"/>
            </a:pPr>
            <a:r>
              <a:rPr lang="en-US" sz="2100" b="1"/>
              <a:t>You are allowed to express your opinions, but this would be violating the rights of others (the rights of the business owner to run his business and the rights of customers to eat there.) </a:t>
            </a:r>
            <a:endParaRPr/>
          </a:p>
        </p:txBody>
      </p:sp>
    </p:spTree>
    <p:extLst>
      <p:ext uri="{BB962C8B-B14F-4D97-AF65-F5344CB8AC3E}">
        <p14:creationId xmlns:p14="http://schemas.microsoft.com/office/powerpoint/2010/main" val="2023266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7">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7">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7">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7">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37">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37">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37">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37">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37">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37">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37">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37">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37">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37">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37">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37">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37">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37">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3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3"/>
          <p:cNvSpPr txBox="1">
            <a:spLocks noGrp="1"/>
          </p:cNvSpPr>
          <p:nvPr>
            <p:ph type="body" idx="1"/>
          </p:nvPr>
        </p:nvSpPr>
        <p:spPr>
          <a:xfrm>
            <a:off x="628651" y="1988354"/>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You get into a very heated shouting match with another student over the current political election and your opposing views on it. </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a:t>Protected or Not Protected? </a:t>
            </a:r>
            <a:endParaRPr/>
          </a:p>
          <a:p>
            <a:pPr marL="171450" indent="-171450">
              <a:lnSpc>
                <a:spcPct val="90000"/>
              </a:lnSpc>
              <a:spcBef>
                <a:spcPts val="750"/>
              </a:spcBef>
              <a:buClr>
                <a:srgbClr val="FF0000"/>
              </a:buClr>
              <a:buSzPts val="2800"/>
              <a:buFont typeface="Arial"/>
              <a:buChar char="•"/>
            </a:pPr>
            <a:r>
              <a:rPr lang="en-US" sz="2100" b="1">
                <a:solidFill>
                  <a:srgbClr val="FF0000"/>
                </a:solidFill>
              </a:rPr>
              <a:t> Protected</a:t>
            </a:r>
            <a:endParaRPr/>
          </a:p>
          <a:p>
            <a:pPr marL="171450" indent="-171450">
              <a:lnSpc>
                <a:spcPct val="90000"/>
              </a:lnSpc>
              <a:spcBef>
                <a:spcPts val="750"/>
              </a:spcBef>
              <a:buSzPts val="2800"/>
              <a:buFont typeface="Arial"/>
              <a:buChar char="•"/>
            </a:pPr>
            <a:r>
              <a:rPr lang="en-US" sz="2100"/>
              <a:t>Why (or why not?) </a:t>
            </a:r>
            <a:endParaRPr sz="2100"/>
          </a:p>
          <a:p>
            <a:pPr marL="171450" indent="-171450">
              <a:lnSpc>
                <a:spcPct val="90000"/>
              </a:lnSpc>
              <a:spcBef>
                <a:spcPts val="750"/>
              </a:spcBef>
              <a:buSzPts val="2800"/>
              <a:buFont typeface="Arial"/>
              <a:buChar char="•"/>
            </a:pPr>
            <a:r>
              <a:rPr lang="en-US" sz="2100" b="1"/>
              <a:t>Exchanging words and opinions, however intemperate, is protected by the Constitution. </a:t>
            </a:r>
            <a:endParaRPr/>
          </a:p>
        </p:txBody>
      </p:sp>
    </p:spTree>
    <p:extLst>
      <p:ext uri="{BB962C8B-B14F-4D97-AF65-F5344CB8AC3E}">
        <p14:creationId xmlns:p14="http://schemas.microsoft.com/office/powerpoint/2010/main" val="1234803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2">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2">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2">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2">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2">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42">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42">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42">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42">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42">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42">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42">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42">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42">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42">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42">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42">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42">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42">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4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4"/>
          <p:cNvSpPr txBox="1">
            <a:spLocks noGrp="1"/>
          </p:cNvSpPr>
          <p:nvPr>
            <p:ph type="body" idx="1"/>
          </p:nvPr>
        </p:nvSpPr>
        <p:spPr>
          <a:xfrm>
            <a:off x="555379" y="1667816"/>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You get into a very heated shouting match with another student over the current political election and he makes you so angry you shove him to the ground. </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a:t>Protected or Not Protected? </a:t>
            </a:r>
            <a:endParaRPr/>
          </a:p>
          <a:p>
            <a:pPr marL="171450" indent="-171450">
              <a:lnSpc>
                <a:spcPct val="90000"/>
              </a:lnSpc>
              <a:spcBef>
                <a:spcPts val="750"/>
              </a:spcBef>
              <a:buClr>
                <a:srgbClr val="FF0000"/>
              </a:buClr>
              <a:buSzPts val="2800"/>
              <a:buFont typeface="Arial"/>
              <a:buChar char="•"/>
            </a:pPr>
            <a:r>
              <a:rPr lang="en-US" sz="2100" b="1">
                <a:solidFill>
                  <a:srgbClr val="FF0000"/>
                </a:solidFill>
              </a:rPr>
              <a:t> Not Protected</a:t>
            </a:r>
            <a:endParaRPr/>
          </a:p>
          <a:p>
            <a:pPr marL="171450" indent="-171450">
              <a:lnSpc>
                <a:spcPct val="90000"/>
              </a:lnSpc>
              <a:spcBef>
                <a:spcPts val="750"/>
              </a:spcBef>
              <a:buSzPts val="2800"/>
              <a:buFont typeface="Arial"/>
              <a:buChar char="•"/>
            </a:pPr>
            <a:r>
              <a:rPr lang="en-US" sz="2100"/>
              <a:t>Why (or why not?) </a:t>
            </a:r>
            <a:endParaRPr sz="2100"/>
          </a:p>
          <a:p>
            <a:pPr marL="171450" indent="-171450">
              <a:lnSpc>
                <a:spcPct val="90000"/>
              </a:lnSpc>
              <a:spcBef>
                <a:spcPts val="750"/>
              </a:spcBef>
              <a:buSzPts val="2800"/>
              <a:buFont typeface="Arial"/>
              <a:buChar char="•"/>
            </a:pPr>
            <a:r>
              <a:rPr lang="en-US" sz="2100" b="1"/>
              <a:t>This is assault/battery. You may not physically threaten or physically harm another person, no matter how upsetting you find his or her opinions. You can wind up in jail or in court if you do this. </a:t>
            </a:r>
            <a:endParaRPr/>
          </a:p>
        </p:txBody>
      </p:sp>
    </p:spTree>
    <p:extLst>
      <p:ext uri="{BB962C8B-B14F-4D97-AF65-F5344CB8AC3E}">
        <p14:creationId xmlns:p14="http://schemas.microsoft.com/office/powerpoint/2010/main" val="1421380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7">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7">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7">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7">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47">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47">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47">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47">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47">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47">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47">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47">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47">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47">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47">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47">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47">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47">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4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5"/>
          <p:cNvSpPr txBox="1">
            <a:spLocks noGrp="1"/>
          </p:cNvSpPr>
          <p:nvPr>
            <p:ph type="title"/>
          </p:nvPr>
        </p:nvSpPr>
        <p:spPr>
          <a:xfrm>
            <a:off x="628651" y="1131094"/>
            <a:ext cx="7886699" cy="994172"/>
          </a:xfrm>
          <a:prstGeom prst="rect">
            <a:avLst/>
          </a:prstGeom>
          <a:noFill/>
          <a:ln>
            <a:noFill/>
          </a:ln>
        </p:spPr>
        <p:txBody>
          <a:bodyPr spcFirstLastPara="1" wrap="square" lIns="68569" tIns="34275" rIns="68569" bIns="34275" anchor="ctr" anchorCtr="0">
            <a:noAutofit/>
          </a:bodyPr>
          <a:lstStyle/>
          <a:p>
            <a:pPr algn="l">
              <a:lnSpc>
                <a:spcPct val="90000"/>
              </a:lnSpc>
              <a:buSzPts val="1100"/>
            </a:pPr>
            <a:endParaRPr sz="3300"/>
          </a:p>
        </p:txBody>
      </p:sp>
      <p:sp>
        <p:nvSpPr>
          <p:cNvPr id="153" name="Google Shape;153;p25"/>
          <p:cNvSpPr txBox="1">
            <a:spLocks noGrp="1"/>
          </p:cNvSpPr>
          <p:nvPr>
            <p:ph type="body" idx="1"/>
          </p:nvPr>
        </p:nvSpPr>
        <p:spPr>
          <a:xfrm>
            <a:off x="509585" y="1960880"/>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A student group distributes leaflets around campus stating that a particular student with extreme views is not welcome and had better “watch his step” because he is “not safe here.” </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a:t>Protected or Not Protected? </a:t>
            </a:r>
            <a:endParaRPr/>
          </a:p>
          <a:p>
            <a:pPr marL="171450" indent="-171450">
              <a:lnSpc>
                <a:spcPct val="90000"/>
              </a:lnSpc>
              <a:spcBef>
                <a:spcPts val="750"/>
              </a:spcBef>
              <a:buSzPts val="2800"/>
              <a:buFont typeface="Arial"/>
              <a:buChar char="•"/>
            </a:pPr>
            <a:r>
              <a:rPr lang="en-US" sz="2100"/>
              <a:t> </a:t>
            </a:r>
            <a:r>
              <a:rPr lang="en-US" sz="2100" b="1">
                <a:solidFill>
                  <a:srgbClr val="FF0000"/>
                </a:solidFill>
              </a:rPr>
              <a:t>Not Protected</a:t>
            </a:r>
            <a:endParaRPr/>
          </a:p>
          <a:p>
            <a:pPr marL="171450" indent="-171450">
              <a:lnSpc>
                <a:spcPct val="90000"/>
              </a:lnSpc>
              <a:spcBef>
                <a:spcPts val="750"/>
              </a:spcBef>
              <a:buSzPts val="2800"/>
              <a:buFont typeface="Arial"/>
              <a:buChar char="•"/>
            </a:pPr>
            <a:r>
              <a:rPr lang="en-US" sz="2100"/>
              <a:t>Why (or why not?) </a:t>
            </a:r>
            <a:endParaRPr sz="2100"/>
          </a:p>
          <a:p>
            <a:pPr marL="171450" indent="-171450">
              <a:lnSpc>
                <a:spcPct val="90000"/>
              </a:lnSpc>
              <a:spcBef>
                <a:spcPts val="750"/>
              </a:spcBef>
              <a:buSzPts val="2800"/>
              <a:buFont typeface="Arial"/>
              <a:buChar char="•"/>
            </a:pPr>
            <a:r>
              <a:rPr lang="en-US" sz="2100" b="1"/>
              <a:t>This is crossing into the territory of being a “true threat” and “intimidation” against a person. It might also be considered “harassment.” </a:t>
            </a:r>
            <a:endParaRPr/>
          </a:p>
        </p:txBody>
      </p:sp>
    </p:spTree>
    <p:extLst>
      <p:ext uri="{BB962C8B-B14F-4D97-AF65-F5344CB8AC3E}">
        <p14:creationId xmlns:p14="http://schemas.microsoft.com/office/powerpoint/2010/main" val="1040991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3">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3">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3">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3">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3">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53">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53">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53">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53">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53">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53">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53">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53">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53">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53">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53">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53">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53">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5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6"/>
          <p:cNvSpPr txBox="1">
            <a:spLocks noGrp="1"/>
          </p:cNvSpPr>
          <p:nvPr>
            <p:ph type="body" idx="1"/>
          </p:nvPr>
        </p:nvSpPr>
        <p:spPr>
          <a:xfrm>
            <a:off x="628651" y="1905930"/>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You hire a skywriter to tell all the students on campus who you think they should vote for in the upcoming election. </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a:t>Protected or Not Protected? </a:t>
            </a:r>
            <a:endParaRPr/>
          </a:p>
          <a:p>
            <a:pPr marL="171450" indent="-171450">
              <a:lnSpc>
                <a:spcPct val="90000"/>
              </a:lnSpc>
              <a:spcBef>
                <a:spcPts val="750"/>
              </a:spcBef>
              <a:buClr>
                <a:srgbClr val="FF0000"/>
              </a:buClr>
              <a:buSzPts val="2800"/>
              <a:buFont typeface="Arial"/>
              <a:buChar char="•"/>
            </a:pPr>
            <a:r>
              <a:rPr lang="en-US" sz="2100" b="1">
                <a:solidFill>
                  <a:srgbClr val="FF0000"/>
                </a:solidFill>
              </a:rPr>
              <a:t> Protected</a:t>
            </a:r>
            <a:endParaRPr/>
          </a:p>
          <a:p>
            <a:pPr marL="171450" indent="-171450">
              <a:lnSpc>
                <a:spcPct val="90000"/>
              </a:lnSpc>
              <a:spcBef>
                <a:spcPts val="750"/>
              </a:spcBef>
              <a:buSzPts val="2800"/>
              <a:buFont typeface="Arial"/>
              <a:buChar char="•"/>
            </a:pPr>
            <a:r>
              <a:rPr lang="en-US" sz="2100"/>
              <a:t>Why (or why not?) </a:t>
            </a:r>
            <a:endParaRPr sz="2100"/>
          </a:p>
          <a:p>
            <a:pPr marL="171450" indent="-171450">
              <a:lnSpc>
                <a:spcPct val="90000"/>
              </a:lnSpc>
              <a:spcBef>
                <a:spcPts val="750"/>
              </a:spcBef>
              <a:buSzPts val="2800"/>
              <a:buFont typeface="Arial"/>
              <a:buChar char="•"/>
            </a:pPr>
            <a:r>
              <a:rPr lang="en-US" sz="2100" b="1"/>
              <a:t>This would be an effective, but expensive, way of exercising your free speech rights. It could conceivably be considered a disruption. </a:t>
            </a:r>
            <a:endParaRPr/>
          </a:p>
        </p:txBody>
      </p:sp>
    </p:spTree>
    <p:extLst>
      <p:ext uri="{BB962C8B-B14F-4D97-AF65-F5344CB8AC3E}">
        <p14:creationId xmlns:p14="http://schemas.microsoft.com/office/powerpoint/2010/main" val="1790261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8">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8">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8">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8">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8">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8">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58">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58">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58">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58">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58">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58">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58">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58">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58">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58">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58">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58">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58">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5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7"/>
          <p:cNvSpPr txBox="1">
            <a:spLocks noGrp="1"/>
          </p:cNvSpPr>
          <p:nvPr>
            <p:ph type="body" idx="1"/>
          </p:nvPr>
        </p:nvSpPr>
        <p:spPr>
          <a:xfrm>
            <a:off x="628651" y="1805189"/>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At a campus-wide political rally, a speaker shouts: “Let’s tear this place apart!”</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a:t>Protected or Not Protected? </a:t>
            </a:r>
            <a:endParaRPr/>
          </a:p>
          <a:p>
            <a:pPr marL="171450" indent="-171450">
              <a:lnSpc>
                <a:spcPct val="90000"/>
              </a:lnSpc>
              <a:spcBef>
                <a:spcPts val="750"/>
              </a:spcBef>
              <a:buClr>
                <a:srgbClr val="FF0000"/>
              </a:buClr>
              <a:buSzPts val="2800"/>
              <a:buFont typeface="Arial"/>
              <a:buChar char="•"/>
            </a:pPr>
            <a:r>
              <a:rPr lang="en-US" sz="2100" b="1">
                <a:solidFill>
                  <a:srgbClr val="FF0000"/>
                </a:solidFill>
              </a:rPr>
              <a:t> Not Protected</a:t>
            </a:r>
            <a:endParaRPr/>
          </a:p>
          <a:p>
            <a:pPr marL="171450" indent="-171450">
              <a:lnSpc>
                <a:spcPct val="90000"/>
              </a:lnSpc>
              <a:spcBef>
                <a:spcPts val="750"/>
              </a:spcBef>
              <a:buSzPts val="2800"/>
              <a:buFont typeface="Arial"/>
              <a:buChar char="•"/>
            </a:pPr>
            <a:r>
              <a:rPr lang="en-US" sz="2100"/>
              <a:t>Why (or why not?) </a:t>
            </a:r>
            <a:endParaRPr sz="2100"/>
          </a:p>
          <a:p>
            <a:pPr marL="171450" indent="-171450">
              <a:lnSpc>
                <a:spcPct val="90000"/>
              </a:lnSpc>
              <a:spcBef>
                <a:spcPts val="750"/>
              </a:spcBef>
              <a:buSzPts val="2800"/>
              <a:buFont typeface="Arial"/>
              <a:buChar char="•"/>
            </a:pPr>
            <a:r>
              <a:rPr lang="en-US" sz="2100" b="1"/>
              <a:t>This could be considered “Incitement.” Although, legally, incitement is generally only charged if an actual riot or property destruction occurs. </a:t>
            </a:r>
            <a:endParaRPr/>
          </a:p>
        </p:txBody>
      </p:sp>
    </p:spTree>
    <p:extLst>
      <p:ext uri="{BB962C8B-B14F-4D97-AF65-F5344CB8AC3E}">
        <p14:creationId xmlns:p14="http://schemas.microsoft.com/office/powerpoint/2010/main" val="1243355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3">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3">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63">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63">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63">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3">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63">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63">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63">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63">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63">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63">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63">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63">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63">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63">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63">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63">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6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8"/>
          <p:cNvSpPr txBox="1">
            <a:spLocks noGrp="1"/>
          </p:cNvSpPr>
          <p:nvPr>
            <p:ph type="body" idx="1"/>
          </p:nvPr>
        </p:nvSpPr>
        <p:spPr>
          <a:xfrm>
            <a:off x="628651" y="2061620"/>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70000"/>
              </a:lnSpc>
              <a:spcBef>
                <a:spcPts val="0"/>
              </a:spcBef>
              <a:buSzPts val="2580"/>
              <a:buFont typeface="Arial"/>
              <a:buChar char="•"/>
            </a:pPr>
            <a:r>
              <a:rPr lang="en-US" sz="1943"/>
              <a:t>The campus humor magazine photoshops images of a professor’s face onto a screenshot from an X-rated film and distributes it. </a:t>
            </a:r>
            <a:endParaRPr/>
          </a:p>
          <a:p>
            <a:pPr marL="171450" indent="-171450">
              <a:lnSpc>
                <a:spcPct val="70000"/>
              </a:lnSpc>
              <a:spcBef>
                <a:spcPts val="750"/>
              </a:spcBef>
              <a:buSzPts val="2580"/>
            </a:pPr>
            <a:endParaRPr sz="1943"/>
          </a:p>
          <a:p>
            <a:pPr marL="171450" indent="-171450">
              <a:lnSpc>
                <a:spcPct val="70000"/>
              </a:lnSpc>
              <a:spcBef>
                <a:spcPts val="750"/>
              </a:spcBef>
              <a:buSzPts val="2580"/>
              <a:buFont typeface="Arial"/>
              <a:buChar char="•"/>
            </a:pPr>
            <a:r>
              <a:rPr lang="en-US" sz="1943"/>
              <a:t>Protected or Not Protected? </a:t>
            </a:r>
            <a:endParaRPr/>
          </a:p>
          <a:p>
            <a:pPr marL="171450" indent="-171450">
              <a:lnSpc>
                <a:spcPct val="70000"/>
              </a:lnSpc>
              <a:spcBef>
                <a:spcPts val="750"/>
              </a:spcBef>
              <a:buSzPts val="2580"/>
              <a:buFont typeface="Arial"/>
              <a:buChar char="•"/>
            </a:pPr>
            <a:r>
              <a:rPr lang="en-US" sz="1943"/>
              <a:t> This could go either way, depending on how it’s perceived. </a:t>
            </a:r>
            <a:endParaRPr/>
          </a:p>
          <a:p>
            <a:pPr marL="171450" indent="-171450">
              <a:lnSpc>
                <a:spcPct val="70000"/>
              </a:lnSpc>
              <a:spcBef>
                <a:spcPts val="750"/>
              </a:spcBef>
              <a:buSzPts val="2580"/>
              <a:buFont typeface="Arial"/>
              <a:buChar char="•"/>
            </a:pPr>
            <a:r>
              <a:rPr lang="en-US" sz="1943"/>
              <a:t>Why (or why not?) </a:t>
            </a:r>
            <a:endParaRPr sz="1943"/>
          </a:p>
          <a:p>
            <a:pPr marL="171450" indent="-171450">
              <a:lnSpc>
                <a:spcPct val="70000"/>
              </a:lnSpc>
              <a:spcBef>
                <a:spcPts val="750"/>
              </a:spcBef>
              <a:buSzPts val="2580"/>
              <a:buFont typeface="Arial"/>
              <a:buChar char="•"/>
            </a:pPr>
            <a:r>
              <a:rPr lang="en-US" sz="1943" b="1"/>
              <a:t>This would likely be </a:t>
            </a:r>
            <a:r>
              <a:rPr lang="en-US" sz="1943" b="1">
                <a:solidFill>
                  <a:srgbClr val="FF0000"/>
                </a:solidFill>
              </a:rPr>
              <a:t>protected</a:t>
            </a:r>
            <a:r>
              <a:rPr lang="en-US" sz="1943" b="1"/>
              <a:t> unless it could be proven “obscene.” The definition of “obscene” is that “the average person, applying contemporary community standards would find that the work, taken as a whole, appeals to the prurient interest and lacks serious literary, artistic, political, or scientific value.” Being in poor taste is not enough to make it unprotected speech. Bad jokes are also forms of protected speech. </a:t>
            </a:r>
            <a:endParaRPr/>
          </a:p>
        </p:txBody>
      </p:sp>
    </p:spTree>
    <p:extLst>
      <p:ext uri="{BB962C8B-B14F-4D97-AF65-F5344CB8AC3E}">
        <p14:creationId xmlns:p14="http://schemas.microsoft.com/office/powerpoint/2010/main" val="106791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9">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9">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69">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69">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69">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9">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69">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69">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69">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69">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69">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69">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69">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69">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69">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69">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69">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69">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6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9"/>
          <p:cNvSpPr txBox="1">
            <a:spLocks noGrp="1"/>
          </p:cNvSpPr>
          <p:nvPr>
            <p:ph type="body" idx="1"/>
          </p:nvPr>
        </p:nvSpPr>
        <p:spPr>
          <a:xfrm>
            <a:off x="628651" y="1970038"/>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At a high school pep rally, the football team plans to sing a dirty version of your school’s fight song (with the words changed). </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a:t>Protected or Not Protected? </a:t>
            </a:r>
            <a:endParaRPr/>
          </a:p>
          <a:p>
            <a:pPr marL="171450" indent="-171450">
              <a:lnSpc>
                <a:spcPct val="90000"/>
              </a:lnSpc>
              <a:spcBef>
                <a:spcPts val="750"/>
              </a:spcBef>
              <a:buClr>
                <a:srgbClr val="FF0000"/>
              </a:buClr>
              <a:buSzPts val="2800"/>
              <a:buFont typeface="Arial"/>
              <a:buChar char="•"/>
            </a:pPr>
            <a:r>
              <a:rPr lang="en-US" sz="2100" b="1">
                <a:solidFill>
                  <a:srgbClr val="FF0000"/>
                </a:solidFill>
              </a:rPr>
              <a:t> Not Protected</a:t>
            </a:r>
            <a:endParaRPr/>
          </a:p>
          <a:p>
            <a:pPr marL="171450" indent="-171450">
              <a:lnSpc>
                <a:spcPct val="90000"/>
              </a:lnSpc>
              <a:spcBef>
                <a:spcPts val="750"/>
              </a:spcBef>
              <a:buSzPts val="2800"/>
              <a:buFont typeface="Arial"/>
              <a:buChar char="•"/>
            </a:pPr>
            <a:r>
              <a:rPr lang="en-US" sz="2100"/>
              <a:t>Why (or why not?) </a:t>
            </a:r>
            <a:endParaRPr sz="2100"/>
          </a:p>
          <a:p>
            <a:pPr marL="171450" indent="-171450">
              <a:lnSpc>
                <a:spcPct val="90000"/>
              </a:lnSpc>
              <a:spcBef>
                <a:spcPts val="750"/>
              </a:spcBef>
              <a:buSzPts val="2800"/>
              <a:buFont typeface="Arial"/>
              <a:buChar char="•"/>
            </a:pPr>
            <a:r>
              <a:rPr lang="en-US" sz="2100" b="1"/>
              <a:t>At the high school level, this would almost certainly be considered disruptive. </a:t>
            </a:r>
            <a:endParaRPr/>
          </a:p>
        </p:txBody>
      </p:sp>
    </p:spTree>
    <p:extLst>
      <p:ext uri="{BB962C8B-B14F-4D97-AF65-F5344CB8AC3E}">
        <p14:creationId xmlns:p14="http://schemas.microsoft.com/office/powerpoint/2010/main" val="814842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4">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4">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4">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4">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74">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74">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74">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74">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74">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74">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74">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74">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74">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74">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74">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74">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74">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74">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7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0"/>
          <p:cNvSpPr txBox="1">
            <a:spLocks noGrp="1"/>
          </p:cNvSpPr>
          <p:nvPr>
            <p:ph type="body" idx="1"/>
          </p:nvPr>
        </p:nvSpPr>
        <p:spPr>
          <a:xfrm>
            <a:off x="628651" y="2043304"/>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80000"/>
              </a:lnSpc>
              <a:spcBef>
                <a:spcPts val="0"/>
              </a:spcBef>
              <a:buSzPts val="2800"/>
              <a:buFont typeface="Arial"/>
              <a:buChar char="•"/>
            </a:pPr>
            <a:r>
              <a:rPr lang="en-US" sz="2100"/>
              <a:t>You write a very strongly worded editorial for the school newspaper on why you think current criticisms of law enforcement officials are unfair. It makes a lot of people on campus (students and faculty) very angry. </a:t>
            </a:r>
            <a:endParaRPr/>
          </a:p>
          <a:p>
            <a:pPr marL="171450" indent="-171450">
              <a:lnSpc>
                <a:spcPct val="80000"/>
              </a:lnSpc>
              <a:spcBef>
                <a:spcPts val="750"/>
              </a:spcBef>
              <a:buSzPts val="2800"/>
            </a:pPr>
            <a:endParaRPr sz="2100"/>
          </a:p>
          <a:p>
            <a:pPr marL="171450" indent="-171450">
              <a:lnSpc>
                <a:spcPct val="80000"/>
              </a:lnSpc>
              <a:spcBef>
                <a:spcPts val="750"/>
              </a:spcBef>
              <a:buSzPts val="2800"/>
              <a:buFont typeface="Arial"/>
              <a:buChar char="•"/>
            </a:pPr>
            <a:r>
              <a:rPr lang="en-US" sz="2100"/>
              <a:t>Protected or Not Protected? </a:t>
            </a:r>
            <a:endParaRPr/>
          </a:p>
          <a:p>
            <a:pPr marL="171450" indent="-171450">
              <a:lnSpc>
                <a:spcPct val="80000"/>
              </a:lnSpc>
              <a:spcBef>
                <a:spcPts val="750"/>
              </a:spcBef>
              <a:buClr>
                <a:srgbClr val="FF0000"/>
              </a:buClr>
              <a:buSzPts val="2800"/>
              <a:buFont typeface="Arial"/>
              <a:buChar char="•"/>
            </a:pPr>
            <a:r>
              <a:rPr lang="en-US" sz="2100" b="1">
                <a:solidFill>
                  <a:srgbClr val="FF0000"/>
                </a:solidFill>
              </a:rPr>
              <a:t> Protected</a:t>
            </a:r>
            <a:endParaRPr/>
          </a:p>
          <a:p>
            <a:pPr marL="171450" indent="-171450">
              <a:lnSpc>
                <a:spcPct val="80000"/>
              </a:lnSpc>
              <a:spcBef>
                <a:spcPts val="750"/>
              </a:spcBef>
              <a:buSzPts val="2800"/>
              <a:buFont typeface="Arial"/>
              <a:buChar char="•"/>
            </a:pPr>
            <a:r>
              <a:rPr lang="en-US" sz="2100"/>
              <a:t>Why (or why not?) </a:t>
            </a:r>
            <a:endParaRPr sz="2100"/>
          </a:p>
          <a:p>
            <a:pPr marL="171450" indent="-171450">
              <a:lnSpc>
                <a:spcPct val="80000"/>
              </a:lnSpc>
              <a:spcBef>
                <a:spcPts val="750"/>
              </a:spcBef>
              <a:buSzPts val="2800"/>
              <a:buFont typeface="Arial"/>
              <a:buChar char="•"/>
            </a:pPr>
            <a:r>
              <a:rPr lang="en-US" sz="2100" b="1"/>
              <a:t>This editorial does not violate any of the Exceptions to Free Speech. Making people angry is not a reason to censor or restrict speech. </a:t>
            </a:r>
            <a:endParaRPr/>
          </a:p>
        </p:txBody>
      </p:sp>
    </p:spTree>
    <p:extLst>
      <p:ext uri="{BB962C8B-B14F-4D97-AF65-F5344CB8AC3E}">
        <p14:creationId xmlns:p14="http://schemas.microsoft.com/office/powerpoint/2010/main" val="1332906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9">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9">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9">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9">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79">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79">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79">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79">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79">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79">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79">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79">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79">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79">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79">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79">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79">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79">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7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1"/>
          <p:cNvSpPr txBox="1">
            <a:spLocks noGrp="1"/>
          </p:cNvSpPr>
          <p:nvPr>
            <p:ph type="body" idx="1"/>
          </p:nvPr>
        </p:nvSpPr>
        <p:spPr>
          <a:xfrm>
            <a:off x="628651" y="1988354"/>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A student decides not to shower or comb his hair in order to show solidarity with refugees and people who lack reliable access to running water.</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a:t>Protected or Not Protected? </a:t>
            </a:r>
            <a:endParaRPr/>
          </a:p>
          <a:p>
            <a:pPr marL="171450" indent="-171450">
              <a:lnSpc>
                <a:spcPct val="90000"/>
              </a:lnSpc>
              <a:spcBef>
                <a:spcPts val="750"/>
              </a:spcBef>
              <a:buClr>
                <a:srgbClr val="FF0000"/>
              </a:buClr>
              <a:buSzPts val="2800"/>
              <a:buFont typeface="Arial"/>
              <a:buChar char="•"/>
            </a:pPr>
            <a:r>
              <a:rPr lang="en-US" sz="2100" b="1">
                <a:solidFill>
                  <a:srgbClr val="FF0000"/>
                </a:solidFill>
              </a:rPr>
              <a:t> Protected </a:t>
            </a:r>
            <a:r>
              <a:rPr lang="en-US" sz="2100">
                <a:solidFill>
                  <a:srgbClr val="FF0000"/>
                </a:solidFill>
              </a:rPr>
              <a:t>(but not appreciated)</a:t>
            </a:r>
            <a:endParaRPr/>
          </a:p>
          <a:p>
            <a:pPr marL="171450" indent="-171450">
              <a:lnSpc>
                <a:spcPct val="90000"/>
              </a:lnSpc>
              <a:spcBef>
                <a:spcPts val="750"/>
              </a:spcBef>
              <a:buSzPts val="2800"/>
              <a:buFont typeface="Arial"/>
              <a:buChar char="•"/>
            </a:pPr>
            <a:r>
              <a:rPr lang="en-US" sz="2100"/>
              <a:t>Why (or why not?) </a:t>
            </a:r>
            <a:endParaRPr sz="2100"/>
          </a:p>
          <a:p>
            <a:pPr marL="171450" indent="-171450">
              <a:lnSpc>
                <a:spcPct val="90000"/>
              </a:lnSpc>
              <a:spcBef>
                <a:spcPts val="750"/>
              </a:spcBef>
              <a:buSzPts val="2800"/>
              <a:buFont typeface="Arial"/>
              <a:buChar char="•"/>
            </a:pPr>
            <a:r>
              <a:rPr lang="en-US" sz="2100" b="1"/>
              <a:t>This does not violate any of the Exceptions to Free Speech (although it does violate social norms.) </a:t>
            </a:r>
            <a:endParaRPr/>
          </a:p>
        </p:txBody>
      </p:sp>
    </p:spTree>
    <p:extLst>
      <p:ext uri="{BB962C8B-B14F-4D97-AF65-F5344CB8AC3E}">
        <p14:creationId xmlns:p14="http://schemas.microsoft.com/office/powerpoint/2010/main" val="109923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4">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4">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84">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84">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84">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84">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84">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84">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84">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84">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84">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84">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84">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84">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84">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84">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84">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84">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8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4"/>
          <p:cNvSpPr txBox="1">
            <a:spLocks noGrp="1"/>
          </p:cNvSpPr>
          <p:nvPr>
            <p:ph type="title"/>
          </p:nvPr>
        </p:nvSpPr>
        <p:spPr>
          <a:xfrm>
            <a:off x="1596451" y="1131094"/>
            <a:ext cx="6918897" cy="994172"/>
          </a:xfrm>
          <a:prstGeom prst="rect">
            <a:avLst/>
          </a:prstGeom>
          <a:noFill/>
          <a:ln>
            <a:noFill/>
          </a:ln>
        </p:spPr>
        <p:txBody>
          <a:bodyPr spcFirstLastPara="1" wrap="square" lIns="68569" tIns="34275" rIns="68569" bIns="34275" anchor="ctr" anchorCtr="0">
            <a:noAutofit/>
          </a:bodyPr>
          <a:lstStyle/>
          <a:p>
            <a:pPr algn="l">
              <a:lnSpc>
                <a:spcPct val="90000"/>
              </a:lnSpc>
              <a:buSzPts val="1100"/>
            </a:pPr>
            <a:r>
              <a:rPr lang="en-US" sz="3300"/>
              <a:t>Exceptions to Freedom of Speech</a:t>
            </a:r>
            <a:endParaRPr/>
          </a:p>
        </p:txBody>
      </p:sp>
      <p:sp>
        <p:nvSpPr>
          <p:cNvPr id="94" name="Google Shape;94;p14"/>
          <p:cNvSpPr txBox="1">
            <a:spLocks noGrp="1"/>
          </p:cNvSpPr>
          <p:nvPr>
            <p:ph type="body" idx="1"/>
          </p:nvPr>
        </p:nvSpPr>
        <p:spPr>
          <a:xfrm>
            <a:off x="628651" y="2226469"/>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dirty="0"/>
              <a:t>Speech that is allowed by the Constitution is called “Protected” Speech. Here are some examples of “Unprotected” Speech:</a:t>
            </a:r>
            <a:endParaRPr dirty="0"/>
          </a:p>
          <a:p>
            <a:pPr marL="171450" indent="-171450">
              <a:lnSpc>
                <a:spcPct val="90000"/>
              </a:lnSpc>
              <a:spcBef>
                <a:spcPts val="750"/>
              </a:spcBef>
              <a:buSzPts val="2800"/>
              <a:buFont typeface="Arial"/>
              <a:buChar char="•"/>
            </a:pPr>
            <a:r>
              <a:rPr lang="en-US" sz="2100" b="1" dirty="0"/>
              <a:t>Incitement</a:t>
            </a:r>
            <a:r>
              <a:rPr lang="en-US" sz="2100" dirty="0"/>
              <a:t> - speech that spurs people to immediate violence (“Let’s burn down that government building!”)</a:t>
            </a:r>
            <a:endParaRPr dirty="0"/>
          </a:p>
          <a:p>
            <a:pPr marL="171450" indent="-171450">
              <a:lnSpc>
                <a:spcPct val="90000"/>
              </a:lnSpc>
              <a:spcBef>
                <a:spcPts val="750"/>
              </a:spcBef>
              <a:buSzPts val="2800"/>
              <a:buFont typeface="Arial"/>
              <a:buChar char="•"/>
            </a:pPr>
            <a:r>
              <a:rPr lang="en-US" sz="2100" b="1" dirty="0"/>
              <a:t>Harassment</a:t>
            </a:r>
            <a:r>
              <a:rPr lang="en-US" sz="2100" dirty="0"/>
              <a:t> - Targeting a specific individual repeatedly</a:t>
            </a:r>
            <a:endParaRPr dirty="0"/>
          </a:p>
          <a:p>
            <a:pPr marL="171450" indent="-171450">
              <a:lnSpc>
                <a:spcPct val="90000"/>
              </a:lnSpc>
              <a:spcBef>
                <a:spcPts val="750"/>
              </a:spcBef>
              <a:buSzPts val="2800"/>
              <a:buFont typeface="Arial"/>
              <a:buChar char="•"/>
            </a:pPr>
            <a:r>
              <a:rPr lang="en-US" sz="2100" b="1" dirty="0"/>
              <a:t>True threats and intimidation</a:t>
            </a:r>
            <a:r>
              <a:rPr lang="en-US" sz="2100" dirty="0"/>
              <a:t> - (“I’m going to </a:t>
            </a:r>
            <a:r>
              <a:rPr lang="en-US" b="1" dirty="0"/>
              <a:t>kill </a:t>
            </a:r>
            <a:r>
              <a:rPr lang="en-US" sz="2100" dirty="0"/>
              <a:t>you”) </a:t>
            </a:r>
            <a:endParaRPr sz="2100" dirty="0"/>
          </a:p>
          <a:p>
            <a:pPr marL="171450" indent="-171450">
              <a:lnSpc>
                <a:spcPct val="90000"/>
              </a:lnSpc>
              <a:spcBef>
                <a:spcPts val="750"/>
              </a:spcBef>
              <a:buSzPts val="2800"/>
              <a:buChar char="•"/>
            </a:pPr>
            <a:r>
              <a:rPr lang="en-US" b="1" dirty="0"/>
              <a:t>Fighting Words</a:t>
            </a:r>
            <a:r>
              <a:rPr lang="en-US" dirty="0"/>
              <a:t> (face-to-face personal insults) </a:t>
            </a:r>
            <a:endParaRPr dirty="0"/>
          </a:p>
          <a:p>
            <a:pPr marL="171450" indent="-171450">
              <a:lnSpc>
                <a:spcPct val="90000"/>
              </a:lnSpc>
              <a:spcBef>
                <a:spcPts val="750"/>
              </a:spcBef>
              <a:buSzPts val="2800"/>
              <a:buFont typeface="Arial"/>
              <a:buChar char="•"/>
            </a:pPr>
            <a:r>
              <a:rPr lang="en-US" sz="2100" b="1" dirty="0"/>
              <a:t>Obscenity</a:t>
            </a:r>
            <a:r>
              <a:rPr lang="en-US" sz="2100" dirty="0"/>
              <a:t>; and </a:t>
            </a:r>
            <a:endParaRPr dirty="0"/>
          </a:p>
          <a:p>
            <a:pPr marL="171450" indent="-171450">
              <a:lnSpc>
                <a:spcPct val="90000"/>
              </a:lnSpc>
              <a:spcBef>
                <a:spcPts val="750"/>
              </a:spcBef>
              <a:buSzPts val="2800"/>
              <a:buFont typeface="Arial"/>
              <a:buChar char="•"/>
            </a:pPr>
            <a:r>
              <a:rPr lang="en-US" sz="2100" b="1" dirty="0"/>
              <a:t>Defamation</a:t>
            </a:r>
            <a:r>
              <a:rPr lang="en-US" sz="2100" dirty="0"/>
              <a:t> (Libel and slander)</a:t>
            </a:r>
            <a:endParaRPr sz="2100" dirty="0"/>
          </a:p>
          <a:p>
            <a:pPr marL="171450" indent="-171450">
              <a:lnSpc>
                <a:spcPct val="90000"/>
              </a:lnSpc>
              <a:spcBef>
                <a:spcPts val="750"/>
              </a:spcBef>
              <a:buSzPts val="2800"/>
              <a:buChar char="•"/>
            </a:pPr>
            <a:r>
              <a:rPr lang="en-US" b="1" dirty="0"/>
              <a:t>Fraud, perjury, blackmail</a:t>
            </a:r>
            <a:endParaRPr b="1" dirty="0"/>
          </a:p>
        </p:txBody>
      </p:sp>
    </p:spTree>
    <p:extLst>
      <p:ext uri="{BB962C8B-B14F-4D97-AF65-F5344CB8AC3E}">
        <p14:creationId xmlns:p14="http://schemas.microsoft.com/office/powerpoint/2010/main" val="997850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2"/>
          <p:cNvSpPr txBox="1">
            <a:spLocks noGrp="1"/>
          </p:cNvSpPr>
          <p:nvPr>
            <p:ph type="title"/>
          </p:nvPr>
        </p:nvSpPr>
        <p:spPr>
          <a:xfrm>
            <a:off x="628651" y="1131094"/>
            <a:ext cx="7886699" cy="994172"/>
          </a:xfrm>
          <a:prstGeom prst="rect">
            <a:avLst/>
          </a:prstGeom>
          <a:noFill/>
          <a:ln>
            <a:noFill/>
          </a:ln>
        </p:spPr>
        <p:txBody>
          <a:bodyPr spcFirstLastPara="1" wrap="square" lIns="68569" tIns="34275" rIns="68569" bIns="34275" anchor="ctr" anchorCtr="0">
            <a:noAutofit/>
          </a:bodyPr>
          <a:lstStyle/>
          <a:p>
            <a:pPr algn="l">
              <a:lnSpc>
                <a:spcPct val="90000"/>
              </a:lnSpc>
              <a:buSzPts val="1100"/>
            </a:pPr>
            <a:endParaRPr sz="3300"/>
          </a:p>
        </p:txBody>
      </p:sp>
      <p:sp>
        <p:nvSpPr>
          <p:cNvPr id="190" name="Google Shape;190;p32"/>
          <p:cNvSpPr txBox="1">
            <a:spLocks noGrp="1"/>
          </p:cNvSpPr>
          <p:nvPr>
            <p:ph type="body" idx="1"/>
          </p:nvPr>
        </p:nvSpPr>
        <p:spPr>
          <a:xfrm>
            <a:off x="628651" y="1921669"/>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80000"/>
              </a:lnSpc>
              <a:spcBef>
                <a:spcPts val="0"/>
              </a:spcBef>
              <a:buSzPts val="2800"/>
              <a:buFont typeface="Arial"/>
              <a:buChar char="•"/>
            </a:pPr>
            <a:r>
              <a:rPr lang="en-US" sz="2100"/>
              <a:t>A student leaves a note on another student’s car, describing how attractive she thinks he is. He thanks her, but says he is not interested. Over the course of a semester, she leaves several more notes for the student. It makes the student feel so uncomfortable he doesn’t want to go to class. </a:t>
            </a:r>
            <a:endParaRPr/>
          </a:p>
          <a:p>
            <a:pPr marL="171450" indent="-171450">
              <a:lnSpc>
                <a:spcPct val="80000"/>
              </a:lnSpc>
              <a:spcBef>
                <a:spcPts val="750"/>
              </a:spcBef>
              <a:buSzPts val="2800"/>
            </a:pPr>
            <a:endParaRPr sz="2100"/>
          </a:p>
          <a:p>
            <a:pPr marL="171450" indent="-171450">
              <a:lnSpc>
                <a:spcPct val="80000"/>
              </a:lnSpc>
              <a:spcBef>
                <a:spcPts val="750"/>
              </a:spcBef>
              <a:buSzPts val="2800"/>
              <a:buFont typeface="Arial"/>
              <a:buChar char="•"/>
            </a:pPr>
            <a:r>
              <a:rPr lang="en-US" sz="2100"/>
              <a:t>Protected or Not Protected? </a:t>
            </a:r>
            <a:endParaRPr/>
          </a:p>
          <a:p>
            <a:pPr marL="171450" indent="-171450">
              <a:lnSpc>
                <a:spcPct val="80000"/>
              </a:lnSpc>
              <a:spcBef>
                <a:spcPts val="750"/>
              </a:spcBef>
              <a:buClr>
                <a:srgbClr val="FF0000"/>
              </a:buClr>
              <a:buSzPts val="2800"/>
              <a:buFont typeface="Arial"/>
              <a:buChar char="•"/>
            </a:pPr>
            <a:r>
              <a:rPr lang="en-US" sz="2100" b="1">
                <a:solidFill>
                  <a:srgbClr val="FF0000"/>
                </a:solidFill>
              </a:rPr>
              <a:t> Not Protected</a:t>
            </a:r>
            <a:endParaRPr/>
          </a:p>
          <a:p>
            <a:pPr marL="171450" indent="-171450">
              <a:lnSpc>
                <a:spcPct val="80000"/>
              </a:lnSpc>
              <a:spcBef>
                <a:spcPts val="750"/>
              </a:spcBef>
              <a:buSzPts val="2800"/>
              <a:buFont typeface="Arial"/>
              <a:buChar char="•"/>
            </a:pPr>
            <a:r>
              <a:rPr lang="en-US" sz="2100"/>
              <a:t>Why (or why not?) </a:t>
            </a:r>
            <a:endParaRPr sz="2100"/>
          </a:p>
          <a:p>
            <a:pPr marL="171450" indent="-171450">
              <a:lnSpc>
                <a:spcPct val="80000"/>
              </a:lnSpc>
              <a:spcBef>
                <a:spcPts val="750"/>
              </a:spcBef>
              <a:buSzPts val="2800"/>
              <a:buFont typeface="Arial"/>
              <a:buChar char="•"/>
            </a:pPr>
            <a:r>
              <a:rPr lang="en-US" sz="2100" b="1"/>
              <a:t>This could be considered a form of harassment and is not protected. </a:t>
            </a:r>
            <a:endParaRPr/>
          </a:p>
        </p:txBody>
      </p:sp>
    </p:spTree>
    <p:extLst>
      <p:ext uri="{BB962C8B-B14F-4D97-AF65-F5344CB8AC3E}">
        <p14:creationId xmlns:p14="http://schemas.microsoft.com/office/powerpoint/2010/main" val="801656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0">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0">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90">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90">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90">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90">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90">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90">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90">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90">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90">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90">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90">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90">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90">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90">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90">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90">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9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3"/>
          <p:cNvSpPr txBox="1">
            <a:spLocks noGrp="1"/>
          </p:cNvSpPr>
          <p:nvPr>
            <p:ph type="body" idx="1"/>
          </p:nvPr>
        </p:nvSpPr>
        <p:spPr>
          <a:xfrm>
            <a:off x="628651" y="1878455"/>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Another student doesn’t agree with your positions on a controversial topic, so she waits for you after class one day and calls you insulting names. </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a:t>Protected or Not Protected? </a:t>
            </a:r>
            <a:endParaRPr/>
          </a:p>
          <a:p>
            <a:pPr marL="171450" indent="-171450">
              <a:lnSpc>
                <a:spcPct val="90000"/>
              </a:lnSpc>
              <a:spcBef>
                <a:spcPts val="750"/>
              </a:spcBef>
              <a:buClr>
                <a:srgbClr val="FF0000"/>
              </a:buClr>
              <a:buSzPts val="2800"/>
              <a:buFont typeface="Arial"/>
              <a:buChar char="•"/>
            </a:pPr>
            <a:r>
              <a:rPr lang="en-US" sz="2100" b="1">
                <a:solidFill>
                  <a:srgbClr val="FF0000"/>
                </a:solidFill>
              </a:rPr>
              <a:t> Protected</a:t>
            </a:r>
            <a:endParaRPr/>
          </a:p>
          <a:p>
            <a:pPr marL="171450" indent="-171450">
              <a:lnSpc>
                <a:spcPct val="90000"/>
              </a:lnSpc>
              <a:spcBef>
                <a:spcPts val="750"/>
              </a:spcBef>
              <a:buSzPts val="2800"/>
              <a:buFont typeface="Arial"/>
              <a:buChar char="•"/>
            </a:pPr>
            <a:r>
              <a:rPr lang="en-US" sz="2100"/>
              <a:t>Why (or why not?) </a:t>
            </a:r>
            <a:endParaRPr sz="2100"/>
          </a:p>
          <a:p>
            <a:pPr marL="171450" indent="-171450">
              <a:lnSpc>
                <a:spcPct val="90000"/>
              </a:lnSpc>
              <a:spcBef>
                <a:spcPts val="750"/>
              </a:spcBef>
              <a:buSzPts val="2800"/>
              <a:buFont typeface="Arial"/>
              <a:buChar char="•"/>
            </a:pPr>
            <a:r>
              <a:rPr lang="en-US" sz="2100" b="1"/>
              <a:t>While this would not be considered polite, it does not violate any of the Exceptions to Free Speech if it occurs one time.  </a:t>
            </a:r>
            <a:endParaRPr/>
          </a:p>
        </p:txBody>
      </p:sp>
    </p:spTree>
    <p:extLst>
      <p:ext uri="{BB962C8B-B14F-4D97-AF65-F5344CB8AC3E}">
        <p14:creationId xmlns:p14="http://schemas.microsoft.com/office/powerpoint/2010/main" val="158649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5">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5">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95">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95">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95">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95">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95">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95">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95">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95">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95">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95">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95">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95">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95">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95">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95">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95">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9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4"/>
          <p:cNvSpPr txBox="1">
            <a:spLocks noGrp="1"/>
          </p:cNvSpPr>
          <p:nvPr>
            <p:ph type="body" idx="1"/>
          </p:nvPr>
        </p:nvSpPr>
        <p:spPr>
          <a:xfrm>
            <a:off x="628651" y="1676974"/>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This same student still doesn’t agree with your positions on this particular controversial topic, so she now waits for you every day after class, follows you around calling you names, calls you on the phone and  insults you, and posts upsetting things about you online. </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a:t>Protected or Not Protected? </a:t>
            </a:r>
            <a:endParaRPr/>
          </a:p>
          <a:p>
            <a:pPr marL="171450" indent="-171450">
              <a:lnSpc>
                <a:spcPct val="90000"/>
              </a:lnSpc>
              <a:spcBef>
                <a:spcPts val="750"/>
              </a:spcBef>
              <a:buClr>
                <a:srgbClr val="FF0000"/>
              </a:buClr>
              <a:buSzPts val="2800"/>
              <a:buFont typeface="Arial"/>
              <a:buChar char="•"/>
            </a:pPr>
            <a:r>
              <a:rPr lang="en-US" sz="2100" b="1">
                <a:solidFill>
                  <a:srgbClr val="FF0000"/>
                </a:solidFill>
              </a:rPr>
              <a:t> Not Protected</a:t>
            </a:r>
            <a:endParaRPr/>
          </a:p>
          <a:p>
            <a:pPr marL="171450" indent="-171450">
              <a:lnSpc>
                <a:spcPct val="90000"/>
              </a:lnSpc>
              <a:spcBef>
                <a:spcPts val="750"/>
              </a:spcBef>
              <a:buSzPts val="2800"/>
              <a:buFont typeface="Arial"/>
              <a:buChar char="•"/>
            </a:pPr>
            <a:r>
              <a:rPr lang="en-US" sz="2100"/>
              <a:t>Why (or why not?) </a:t>
            </a:r>
            <a:endParaRPr sz="2100"/>
          </a:p>
          <a:p>
            <a:pPr marL="171450" indent="-171450">
              <a:lnSpc>
                <a:spcPct val="90000"/>
              </a:lnSpc>
              <a:spcBef>
                <a:spcPts val="750"/>
              </a:spcBef>
              <a:buSzPts val="2800"/>
              <a:buFont typeface="Arial"/>
              <a:buChar char="•"/>
            </a:pPr>
            <a:r>
              <a:rPr lang="en-US" sz="2100" b="1"/>
              <a:t>This behavior likely meets the definition of harassment, and is therefore not protected. </a:t>
            </a:r>
            <a:endParaRPr/>
          </a:p>
        </p:txBody>
      </p:sp>
    </p:spTree>
    <p:extLst>
      <p:ext uri="{BB962C8B-B14F-4D97-AF65-F5344CB8AC3E}">
        <p14:creationId xmlns:p14="http://schemas.microsoft.com/office/powerpoint/2010/main" val="1213614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0">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0">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0">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00">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00">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00">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00">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00">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00">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00">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00">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00">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00">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00">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00">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200">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200">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200">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20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5"/>
          <p:cNvSpPr txBox="1">
            <a:spLocks noGrp="1"/>
          </p:cNvSpPr>
          <p:nvPr>
            <p:ph type="body" idx="1"/>
          </p:nvPr>
        </p:nvSpPr>
        <p:spPr>
          <a:xfrm>
            <a:off x="628651" y="1970038"/>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You disagree with a certain professor’s viewpoints on evolution, so you write a satirical piece in your school newspaper making fun of it. </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a:t>Protected or Not Protected? </a:t>
            </a:r>
            <a:endParaRPr/>
          </a:p>
          <a:p>
            <a:pPr marL="171450" indent="-171450">
              <a:lnSpc>
                <a:spcPct val="90000"/>
              </a:lnSpc>
              <a:spcBef>
                <a:spcPts val="750"/>
              </a:spcBef>
              <a:buClr>
                <a:srgbClr val="FF0000"/>
              </a:buClr>
              <a:buSzPts val="2800"/>
              <a:buFont typeface="Arial"/>
              <a:buChar char="•"/>
            </a:pPr>
            <a:r>
              <a:rPr lang="en-US" sz="2100" b="1">
                <a:solidFill>
                  <a:srgbClr val="FF0000"/>
                </a:solidFill>
              </a:rPr>
              <a:t> Protected</a:t>
            </a:r>
            <a:endParaRPr/>
          </a:p>
          <a:p>
            <a:pPr marL="171450" indent="-171450">
              <a:lnSpc>
                <a:spcPct val="90000"/>
              </a:lnSpc>
              <a:spcBef>
                <a:spcPts val="750"/>
              </a:spcBef>
              <a:buSzPts val="2800"/>
              <a:buFont typeface="Arial"/>
              <a:buChar char="•"/>
            </a:pPr>
            <a:r>
              <a:rPr lang="en-US" sz="2100"/>
              <a:t>Why (or why not?) </a:t>
            </a:r>
            <a:endParaRPr sz="2100"/>
          </a:p>
          <a:p>
            <a:pPr marL="171450" indent="-171450">
              <a:lnSpc>
                <a:spcPct val="90000"/>
              </a:lnSpc>
              <a:spcBef>
                <a:spcPts val="750"/>
              </a:spcBef>
              <a:buSzPts val="2800"/>
              <a:buFont typeface="Arial"/>
              <a:buChar char="•"/>
            </a:pPr>
            <a:r>
              <a:rPr lang="en-US" sz="2100" b="1"/>
              <a:t>Satire is a time-honored form of expression and is protected by the First Amendment, even when it’s not particularly funny. </a:t>
            </a:r>
            <a:endParaRPr/>
          </a:p>
        </p:txBody>
      </p:sp>
    </p:spTree>
    <p:extLst>
      <p:ext uri="{BB962C8B-B14F-4D97-AF65-F5344CB8AC3E}">
        <p14:creationId xmlns:p14="http://schemas.microsoft.com/office/powerpoint/2010/main" val="1313565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5">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5">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5">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05">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05">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05">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05">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05">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05">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05">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05">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05">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05">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05">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05">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205">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205">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205">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20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6"/>
          <p:cNvSpPr txBox="1">
            <a:spLocks noGrp="1"/>
          </p:cNvSpPr>
          <p:nvPr>
            <p:ph type="body" idx="1"/>
          </p:nvPr>
        </p:nvSpPr>
        <p:spPr>
          <a:xfrm>
            <a:off x="628651" y="1921534"/>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70000"/>
              </a:lnSpc>
              <a:spcBef>
                <a:spcPts val="0"/>
              </a:spcBef>
              <a:buSzPts val="2580"/>
              <a:buFont typeface="Arial"/>
              <a:buChar char="•"/>
            </a:pPr>
            <a:r>
              <a:rPr lang="en-US" sz="1943"/>
              <a:t>A controversial speaker is coming to campus to speak about a very hot-button issue. You don’t like what the speaker plans to say, so you have obtained a permit from the university to hold a protest outside the event. You intend to have megaphones, and a loudspeaker, and to encourage people to chant negative things about the speaker. You have invited the local TV station to cover your event.</a:t>
            </a:r>
            <a:endParaRPr/>
          </a:p>
          <a:p>
            <a:pPr marL="171450" indent="-171450">
              <a:lnSpc>
                <a:spcPct val="70000"/>
              </a:lnSpc>
              <a:spcBef>
                <a:spcPts val="750"/>
              </a:spcBef>
              <a:buSzPts val="2580"/>
            </a:pPr>
            <a:endParaRPr sz="1943"/>
          </a:p>
          <a:p>
            <a:pPr marL="171450" indent="-171450">
              <a:lnSpc>
                <a:spcPct val="70000"/>
              </a:lnSpc>
              <a:spcBef>
                <a:spcPts val="750"/>
              </a:spcBef>
              <a:buSzPts val="2580"/>
              <a:buFont typeface="Arial"/>
              <a:buChar char="•"/>
            </a:pPr>
            <a:r>
              <a:rPr lang="en-US" sz="1943"/>
              <a:t>Protected or Not Protected? </a:t>
            </a:r>
            <a:endParaRPr/>
          </a:p>
          <a:p>
            <a:pPr marL="171450" indent="-171450">
              <a:lnSpc>
                <a:spcPct val="70000"/>
              </a:lnSpc>
              <a:spcBef>
                <a:spcPts val="750"/>
              </a:spcBef>
              <a:buSzPts val="2580"/>
              <a:buFont typeface="Arial"/>
              <a:buChar char="•"/>
            </a:pPr>
            <a:r>
              <a:rPr lang="en-US" sz="1943"/>
              <a:t> </a:t>
            </a:r>
            <a:r>
              <a:rPr lang="en-US" sz="1943" b="1">
                <a:solidFill>
                  <a:srgbClr val="FF0000"/>
                </a:solidFill>
              </a:rPr>
              <a:t>Protected</a:t>
            </a:r>
            <a:endParaRPr/>
          </a:p>
          <a:p>
            <a:pPr marL="171450" indent="-171450">
              <a:lnSpc>
                <a:spcPct val="70000"/>
              </a:lnSpc>
              <a:spcBef>
                <a:spcPts val="750"/>
              </a:spcBef>
              <a:buSzPts val="2580"/>
              <a:buFont typeface="Arial"/>
              <a:buChar char="•"/>
            </a:pPr>
            <a:r>
              <a:rPr lang="en-US" sz="1943"/>
              <a:t>Why (or why not?) </a:t>
            </a:r>
            <a:endParaRPr sz="1943"/>
          </a:p>
          <a:p>
            <a:pPr marL="171450" indent="-171450">
              <a:lnSpc>
                <a:spcPct val="70000"/>
              </a:lnSpc>
              <a:spcBef>
                <a:spcPts val="750"/>
              </a:spcBef>
              <a:buSzPts val="2580"/>
              <a:buFont typeface="Arial"/>
              <a:buChar char="•"/>
            </a:pPr>
            <a:r>
              <a:rPr lang="en-US" sz="1943" b="1"/>
              <a:t>As long as you follow the Time, Manner, and Place restrictions applicable to your campus, then this form of expression is “protected speech.” </a:t>
            </a:r>
            <a:endParaRPr/>
          </a:p>
        </p:txBody>
      </p:sp>
    </p:spTree>
    <p:extLst>
      <p:ext uri="{BB962C8B-B14F-4D97-AF65-F5344CB8AC3E}">
        <p14:creationId xmlns:p14="http://schemas.microsoft.com/office/powerpoint/2010/main" val="127845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0">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0">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10">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10">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10">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10">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10">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10">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10">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10">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10">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10">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10">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10">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10">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210">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210">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210">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2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7"/>
          <p:cNvSpPr txBox="1">
            <a:spLocks noGrp="1"/>
          </p:cNvSpPr>
          <p:nvPr>
            <p:ph type="body" idx="1"/>
          </p:nvPr>
        </p:nvSpPr>
        <p:spPr>
          <a:xfrm>
            <a:off x="628651" y="1960879"/>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Another student dislikes your political views, so he spray paints a political slogan for the opposing view on your car. </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a:t>Protected or Not Protected? </a:t>
            </a:r>
            <a:endParaRPr/>
          </a:p>
          <a:p>
            <a:pPr marL="171450" indent="-171450">
              <a:lnSpc>
                <a:spcPct val="90000"/>
              </a:lnSpc>
              <a:spcBef>
                <a:spcPts val="750"/>
              </a:spcBef>
              <a:buClr>
                <a:srgbClr val="FF0000"/>
              </a:buClr>
              <a:buSzPts val="2800"/>
              <a:buFont typeface="Arial"/>
              <a:buChar char="•"/>
            </a:pPr>
            <a:r>
              <a:rPr lang="en-US" sz="2100" b="1">
                <a:solidFill>
                  <a:srgbClr val="FF0000"/>
                </a:solidFill>
              </a:rPr>
              <a:t> Not Protected</a:t>
            </a:r>
            <a:endParaRPr/>
          </a:p>
          <a:p>
            <a:pPr marL="171450" indent="-171450">
              <a:lnSpc>
                <a:spcPct val="90000"/>
              </a:lnSpc>
              <a:spcBef>
                <a:spcPts val="750"/>
              </a:spcBef>
              <a:buSzPts val="2800"/>
              <a:buFont typeface="Arial"/>
              <a:buChar char="•"/>
            </a:pPr>
            <a:r>
              <a:rPr lang="en-US" sz="2100"/>
              <a:t>Why (or why not?) </a:t>
            </a:r>
            <a:endParaRPr sz="2100"/>
          </a:p>
          <a:p>
            <a:pPr marL="171450" indent="-171450">
              <a:lnSpc>
                <a:spcPct val="90000"/>
              </a:lnSpc>
              <a:spcBef>
                <a:spcPts val="750"/>
              </a:spcBef>
              <a:buSzPts val="2800"/>
              <a:buFont typeface="Arial"/>
              <a:buChar char="•"/>
            </a:pPr>
            <a:r>
              <a:rPr lang="en-US" sz="2100" b="1"/>
              <a:t>This would be considered vandalism and destruction of private property. </a:t>
            </a:r>
            <a:endParaRPr/>
          </a:p>
        </p:txBody>
      </p:sp>
    </p:spTree>
    <p:extLst>
      <p:ext uri="{BB962C8B-B14F-4D97-AF65-F5344CB8AC3E}">
        <p14:creationId xmlns:p14="http://schemas.microsoft.com/office/powerpoint/2010/main" val="1604451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5">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5">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15">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15">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15">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15">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15">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15">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15">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15">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15">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15">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15">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15">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15">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215">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215">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215">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21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8"/>
          <p:cNvSpPr txBox="1">
            <a:spLocks noGrp="1"/>
          </p:cNvSpPr>
          <p:nvPr>
            <p:ph type="body" idx="1"/>
          </p:nvPr>
        </p:nvSpPr>
        <p:spPr>
          <a:xfrm>
            <a:off x="628651" y="1896772"/>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70000"/>
              </a:lnSpc>
              <a:spcBef>
                <a:spcPts val="0"/>
              </a:spcBef>
              <a:buSzPts val="2360"/>
              <a:buFont typeface="Arial"/>
              <a:buChar char="•"/>
            </a:pPr>
            <a:r>
              <a:rPr lang="en-US" sz="1785"/>
              <a:t>A controversial speaker is coming to campus to speak about a very hot-button issue. A lot of people you know obtained tickets to the event, and as soon as the speaker takes the stage, they plan to start screaming, “Shut up! Shut up!” nonstop so that the crowd will not be able to hear anything the speaker says.</a:t>
            </a:r>
            <a:endParaRPr/>
          </a:p>
          <a:p>
            <a:pPr marL="171450" indent="-171450">
              <a:lnSpc>
                <a:spcPct val="70000"/>
              </a:lnSpc>
              <a:spcBef>
                <a:spcPts val="750"/>
              </a:spcBef>
              <a:buSzPts val="2360"/>
            </a:pPr>
            <a:endParaRPr sz="1785"/>
          </a:p>
          <a:p>
            <a:pPr marL="171450" indent="-171450">
              <a:lnSpc>
                <a:spcPct val="70000"/>
              </a:lnSpc>
              <a:spcBef>
                <a:spcPts val="750"/>
              </a:spcBef>
              <a:buSzPts val="2360"/>
              <a:buFont typeface="Arial"/>
              <a:buChar char="•"/>
            </a:pPr>
            <a:r>
              <a:rPr lang="en-US" sz="1785"/>
              <a:t>Protected or Not Protected? </a:t>
            </a:r>
            <a:endParaRPr/>
          </a:p>
          <a:p>
            <a:pPr marL="171450" indent="-171450">
              <a:lnSpc>
                <a:spcPct val="70000"/>
              </a:lnSpc>
              <a:spcBef>
                <a:spcPts val="750"/>
              </a:spcBef>
              <a:buSzPts val="2360"/>
              <a:buFont typeface="Arial"/>
              <a:buChar char="•"/>
            </a:pPr>
            <a:r>
              <a:rPr lang="en-US" sz="1785"/>
              <a:t> </a:t>
            </a:r>
            <a:r>
              <a:rPr lang="en-US" sz="1785" b="1">
                <a:solidFill>
                  <a:srgbClr val="FF0000"/>
                </a:solidFill>
              </a:rPr>
              <a:t>Not Protected</a:t>
            </a:r>
            <a:endParaRPr/>
          </a:p>
          <a:p>
            <a:pPr marL="171450" indent="-171450">
              <a:lnSpc>
                <a:spcPct val="70000"/>
              </a:lnSpc>
              <a:spcBef>
                <a:spcPts val="750"/>
              </a:spcBef>
              <a:buSzPts val="2360"/>
              <a:buFont typeface="Arial"/>
              <a:buChar char="•"/>
            </a:pPr>
            <a:r>
              <a:rPr lang="en-US" sz="1785"/>
              <a:t>Why (or why not?) </a:t>
            </a:r>
            <a:endParaRPr sz="1785"/>
          </a:p>
          <a:p>
            <a:pPr marL="171450" indent="-171450">
              <a:lnSpc>
                <a:spcPct val="70000"/>
              </a:lnSpc>
              <a:spcBef>
                <a:spcPts val="750"/>
              </a:spcBef>
              <a:buSzPts val="2360"/>
              <a:buFont typeface="Arial"/>
              <a:buChar char="•"/>
            </a:pPr>
            <a:r>
              <a:rPr lang="en-US" sz="1785" b="1"/>
              <a:t>Your free speech rights do not give you the right to interfere with another person’s free speech rights. This is an unacceptable form of holding a protest and would violate the Time, Manner and Place restrictions at any school. This particular form of expression is known as a “Heckler’s Veto” and it is a university’s responsibility to shut it down in order to protect free speech rights on campus. </a:t>
            </a:r>
            <a:endParaRPr/>
          </a:p>
        </p:txBody>
      </p:sp>
    </p:spTree>
    <p:extLst>
      <p:ext uri="{BB962C8B-B14F-4D97-AF65-F5344CB8AC3E}">
        <p14:creationId xmlns:p14="http://schemas.microsoft.com/office/powerpoint/2010/main" val="6934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0">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0">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20">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20">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20">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20">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20">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20">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20">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20">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20">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20">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20">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20">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20">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220">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220">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220">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22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9"/>
          <p:cNvSpPr txBox="1">
            <a:spLocks noGrp="1"/>
          </p:cNvSpPr>
          <p:nvPr>
            <p:ph type="body" idx="1"/>
          </p:nvPr>
        </p:nvSpPr>
        <p:spPr>
          <a:xfrm>
            <a:off x="628651" y="1850980"/>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80000"/>
              </a:lnSpc>
              <a:spcBef>
                <a:spcPts val="0"/>
              </a:spcBef>
              <a:buSzPts val="2800"/>
              <a:buFont typeface="Arial"/>
              <a:buChar char="•"/>
            </a:pPr>
            <a:r>
              <a:rPr lang="en-US" sz="2100"/>
              <a:t>You are attending an event to hear a controversial speaker. As you are entering the event, a protester screams behind a barrier screams at you that you are a horrible person and should be ashamed of yourself for attending this event.  </a:t>
            </a:r>
            <a:endParaRPr/>
          </a:p>
          <a:p>
            <a:pPr marL="171450" indent="-171450">
              <a:lnSpc>
                <a:spcPct val="80000"/>
              </a:lnSpc>
              <a:spcBef>
                <a:spcPts val="750"/>
              </a:spcBef>
              <a:buSzPts val="2800"/>
            </a:pPr>
            <a:endParaRPr sz="2100"/>
          </a:p>
          <a:p>
            <a:pPr marL="171450" indent="-171450">
              <a:lnSpc>
                <a:spcPct val="80000"/>
              </a:lnSpc>
              <a:spcBef>
                <a:spcPts val="750"/>
              </a:spcBef>
              <a:buSzPts val="2800"/>
              <a:buFont typeface="Arial"/>
              <a:buChar char="•"/>
            </a:pPr>
            <a:r>
              <a:rPr lang="en-US" sz="2100"/>
              <a:t>Protected or Not Protected? </a:t>
            </a:r>
            <a:endParaRPr/>
          </a:p>
          <a:p>
            <a:pPr marL="171450" indent="-171450">
              <a:lnSpc>
                <a:spcPct val="80000"/>
              </a:lnSpc>
              <a:spcBef>
                <a:spcPts val="750"/>
              </a:spcBef>
              <a:buClr>
                <a:srgbClr val="FF0000"/>
              </a:buClr>
              <a:buSzPts val="2800"/>
              <a:buFont typeface="Arial"/>
              <a:buChar char="•"/>
            </a:pPr>
            <a:r>
              <a:rPr lang="en-US" sz="2100" b="1">
                <a:solidFill>
                  <a:srgbClr val="FF0000"/>
                </a:solidFill>
              </a:rPr>
              <a:t> Protected</a:t>
            </a:r>
            <a:endParaRPr/>
          </a:p>
          <a:p>
            <a:pPr marL="171450" indent="-171450">
              <a:lnSpc>
                <a:spcPct val="80000"/>
              </a:lnSpc>
              <a:spcBef>
                <a:spcPts val="750"/>
              </a:spcBef>
              <a:buSzPts val="2800"/>
              <a:buFont typeface="Arial"/>
              <a:buChar char="•"/>
            </a:pPr>
            <a:r>
              <a:rPr lang="en-US" sz="2100"/>
              <a:t>Why (or why not?) </a:t>
            </a:r>
            <a:endParaRPr sz="2100"/>
          </a:p>
          <a:p>
            <a:pPr marL="171450" indent="-171450">
              <a:lnSpc>
                <a:spcPct val="80000"/>
              </a:lnSpc>
              <a:spcBef>
                <a:spcPts val="750"/>
              </a:spcBef>
              <a:buSzPts val="2800"/>
              <a:buFont typeface="Arial"/>
              <a:buChar char="•"/>
            </a:pPr>
            <a:r>
              <a:rPr lang="en-US" sz="2100" b="1"/>
              <a:t>While this is unpleasant, this is a form of protected speech. The best response is probably to ignore the person. </a:t>
            </a:r>
            <a:endParaRPr/>
          </a:p>
        </p:txBody>
      </p:sp>
    </p:spTree>
    <p:extLst>
      <p:ext uri="{BB962C8B-B14F-4D97-AF65-F5344CB8AC3E}">
        <p14:creationId xmlns:p14="http://schemas.microsoft.com/office/powerpoint/2010/main" val="968622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5">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5">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25">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25">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25">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25">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25">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25">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25">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25">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25">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25">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25">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25">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25">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225">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225">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225">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22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0"/>
          <p:cNvSpPr txBox="1">
            <a:spLocks noGrp="1"/>
          </p:cNvSpPr>
          <p:nvPr>
            <p:ph type="body" idx="1"/>
          </p:nvPr>
        </p:nvSpPr>
        <p:spPr>
          <a:xfrm>
            <a:off x="628651" y="1823506"/>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You are attending an event to hear a controversial speaker. As you are entering the event, a protester throws a glass bottle at you that hits you in the head. In his defense, he argues that he was just “exercising his free speech rights.” </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a:t>Protected or Not Protected? </a:t>
            </a:r>
            <a:endParaRPr/>
          </a:p>
          <a:p>
            <a:pPr marL="171450" indent="-171450">
              <a:lnSpc>
                <a:spcPct val="90000"/>
              </a:lnSpc>
              <a:spcBef>
                <a:spcPts val="750"/>
              </a:spcBef>
              <a:buClr>
                <a:srgbClr val="FF0000"/>
              </a:buClr>
              <a:buSzPts val="2800"/>
              <a:buFont typeface="Arial"/>
              <a:buChar char="•"/>
            </a:pPr>
            <a:r>
              <a:rPr lang="en-US" sz="2100" b="1">
                <a:solidFill>
                  <a:srgbClr val="FF0000"/>
                </a:solidFill>
              </a:rPr>
              <a:t> Not Protected</a:t>
            </a:r>
            <a:endParaRPr/>
          </a:p>
          <a:p>
            <a:pPr marL="171450" indent="-171450">
              <a:lnSpc>
                <a:spcPct val="90000"/>
              </a:lnSpc>
              <a:spcBef>
                <a:spcPts val="750"/>
              </a:spcBef>
              <a:buSzPts val="2800"/>
              <a:buFont typeface="Arial"/>
              <a:buChar char="•"/>
            </a:pPr>
            <a:r>
              <a:rPr lang="en-US" sz="2100"/>
              <a:t>Why (or why not?) </a:t>
            </a:r>
            <a:endParaRPr sz="2100"/>
          </a:p>
          <a:p>
            <a:pPr marL="171450" indent="-171450">
              <a:lnSpc>
                <a:spcPct val="90000"/>
              </a:lnSpc>
              <a:spcBef>
                <a:spcPts val="750"/>
              </a:spcBef>
              <a:buSzPts val="2800"/>
              <a:buFont typeface="Arial"/>
              <a:buChar char="•"/>
            </a:pPr>
            <a:r>
              <a:rPr lang="en-US" sz="2100" b="1"/>
              <a:t>This is assault/battery and is not a protected form of expression ever. </a:t>
            </a:r>
            <a:endParaRPr/>
          </a:p>
        </p:txBody>
      </p:sp>
    </p:spTree>
    <p:extLst>
      <p:ext uri="{BB962C8B-B14F-4D97-AF65-F5344CB8AC3E}">
        <p14:creationId xmlns:p14="http://schemas.microsoft.com/office/powerpoint/2010/main" val="1020421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0">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0">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0">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30">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30">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30">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30">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30">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30">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30">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30">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30">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30">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30">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30">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230">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230">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230">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23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1"/>
          <p:cNvSpPr txBox="1">
            <a:spLocks noGrp="1"/>
          </p:cNvSpPr>
          <p:nvPr>
            <p:ph type="body" idx="1"/>
          </p:nvPr>
        </p:nvSpPr>
        <p:spPr>
          <a:xfrm>
            <a:off x="628651" y="1896772"/>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dirty="0"/>
              <a:t>You don’t think your campus is inclusive or diverse enough, so you are circulating a petition around campus with several complaints and proposed improvements. You plan to present this to the president of the college. </a:t>
            </a:r>
            <a:endParaRPr dirty="0"/>
          </a:p>
          <a:p>
            <a:pPr marL="171450" indent="-171450">
              <a:lnSpc>
                <a:spcPct val="90000"/>
              </a:lnSpc>
              <a:spcBef>
                <a:spcPts val="750"/>
              </a:spcBef>
              <a:buSzPts val="2800"/>
            </a:pPr>
            <a:endParaRPr sz="2100" dirty="0"/>
          </a:p>
          <a:p>
            <a:pPr marL="171450" indent="-171450">
              <a:lnSpc>
                <a:spcPct val="90000"/>
              </a:lnSpc>
              <a:spcBef>
                <a:spcPts val="750"/>
              </a:spcBef>
              <a:buSzPts val="2800"/>
              <a:buFont typeface="Arial"/>
              <a:buChar char="•"/>
            </a:pPr>
            <a:r>
              <a:rPr lang="en-US" sz="2100" dirty="0"/>
              <a:t>Protected or Not Protected? </a:t>
            </a:r>
            <a:endParaRPr dirty="0"/>
          </a:p>
          <a:p>
            <a:pPr marL="171450" indent="-171450">
              <a:lnSpc>
                <a:spcPct val="90000"/>
              </a:lnSpc>
              <a:spcBef>
                <a:spcPts val="750"/>
              </a:spcBef>
              <a:buClr>
                <a:srgbClr val="FF0000"/>
              </a:buClr>
              <a:buSzPts val="2800"/>
              <a:buFont typeface="Arial"/>
              <a:buChar char="•"/>
            </a:pPr>
            <a:r>
              <a:rPr lang="en-US" sz="2100" b="1" dirty="0">
                <a:solidFill>
                  <a:srgbClr val="FF0000"/>
                </a:solidFill>
              </a:rPr>
              <a:t> Protected</a:t>
            </a:r>
            <a:endParaRPr dirty="0"/>
          </a:p>
          <a:p>
            <a:pPr marL="171450" indent="-171450">
              <a:lnSpc>
                <a:spcPct val="90000"/>
              </a:lnSpc>
              <a:spcBef>
                <a:spcPts val="750"/>
              </a:spcBef>
              <a:buSzPts val="2800"/>
              <a:buFont typeface="Arial"/>
              <a:buChar char="•"/>
            </a:pPr>
            <a:r>
              <a:rPr lang="en-US" sz="2100" dirty="0"/>
              <a:t>Why (or why not?) </a:t>
            </a:r>
            <a:endParaRPr sz="2100" dirty="0"/>
          </a:p>
          <a:p>
            <a:pPr marL="171450" indent="-171450">
              <a:lnSpc>
                <a:spcPct val="90000"/>
              </a:lnSpc>
              <a:spcBef>
                <a:spcPts val="750"/>
              </a:spcBef>
              <a:buSzPts val="2800"/>
              <a:buFont typeface="Arial"/>
              <a:buChar char="•"/>
            </a:pPr>
            <a:r>
              <a:rPr lang="en-US" sz="2100" b="1" dirty="0"/>
              <a:t>The Constitution guarantees us the right to create petitions to state our grievances to authority figures, seeking redress. </a:t>
            </a:r>
            <a:endParaRPr dirty="0"/>
          </a:p>
        </p:txBody>
      </p:sp>
    </p:spTree>
    <p:extLst>
      <p:ext uri="{BB962C8B-B14F-4D97-AF65-F5344CB8AC3E}">
        <p14:creationId xmlns:p14="http://schemas.microsoft.com/office/powerpoint/2010/main" val="104436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5">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5">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5">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35">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35">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35">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35">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35">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35">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35">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35">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35">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35">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35">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35">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235">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235">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235">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23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5"/>
          <p:cNvSpPr txBox="1">
            <a:spLocks noGrp="1"/>
          </p:cNvSpPr>
          <p:nvPr>
            <p:ph type="title"/>
          </p:nvPr>
        </p:nvSpPr>
        <p:spPr>
          <a:xfrm>
            <a:off x="628651" y="1131094"/>
            <a:ext cx="7886699" cy="994172"/>
          </a:xfrm>
          <a:prstGeom prst="rect">
            <a:avLst/>
          </a:prstGeom>
          <a:noFill/>
          <a:ln>
            <a:noFill/>
          </a:ln>
        </p:spPr>
        <p:txBody>
          <a:bodyPr spcFirstLastPara="1" wrap="square" lIns="68569" tIns="34275" rIns="68569" bIns="34275" anchor="ctr" anchorCtr="0">
            <a:noAutofit/>
          </a:bodyPr>
          <a:lstStyle/>
          <a:p>
            <a:pPr algn="l">
              <a:lnSpc>
                <a:spcPct val="90000"/>
              </a:lnSpc>
              <a:buSzPts val="1100"/>
            </a:pPr>
            <a:endParaRPr sz="3300"/>
          </a:p>
        </p:txBody>
      </p:sp>
      <p:sp>
        <p:nvSpPr>
          <p:cNvPr id="100" name="Google Shape;100;p15"/>
          <p:cNvSpPr txBox="1">
            <a:spLocks noGrp="1"/>
          </p:cNvSpPr>
          <p:nvPr>
            <p:ph type="body" idx="1"/>
          </p:nvPr>
        </p:nvSpPr>
        <p:spPr>
          <a:xfrm>
            <a:off x="628651" y="2226469"/>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Courts have ruled that reasonable </a:t>
            </a:r>
            <a:r>
              <a:rPr lang="en-US" sz="2100" b="1"/>
              <a:t>Time, Place and Manner</a:t>
            </a:r>
            <a:r>
              <a:rPr lang="en-US" sz="2100"/>
              <a:t> limits may be imposed on speech, but authorities </a:t>
            </a:r>
            <a:r>
              <a:rPr lang="en-US" sz="2100" b="1"/>
              <a:t>generally </a:t>
            </a:r>
            <a:r>
              <a:rPr lang="en-US" sz="2100"/>
              <a:t>may not control the content of that speech. </a:t>
            </a:r>
            <a:endParaRPr/>
          </a:p>
          <a:p>
            <a:pPr marL="171450" indent="-171450">
              <a:lnSpc>
                <a:spcPct val="90000"/>
              </a:lnSpc>
              <a:spcBef>
                <a:spcPts val="750"/>
              </a:spcBef>
              <a:buSzPts val="2800"/>
              <a:buFont typeface="Arial"/>
              <a:buChar char="•"/>
            </a:pPr>
            <a:r>
              <a:rPr lang="en-US" sz="2100"/>
              <a:t>Private institutions are free to define their own missions and some choose to limit speech.</a:t>
            </a:r>
            <a:endParaRPr/>
          </a:p>
        </p:txBody>
      </p:sp>
    </p:spTree>
    <p:extLst>
      <p:ext uri="{BB962C8B-B14F-4D97-AF65-F5344CB8AC3E}">
        <p14:creationId xmlns:p14="http://schemas.microsoft.com/office/powerpoint/2010/main" val="2016840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42"/>
          <p:cNvSpPr txBox="1">
            <a:spLocks noGrp="1"/>
          </p:cNvSpPr>
          <p:nvPr>
            <p:ph type="body" idx="1"/>
          </p:nvPr>
        </p:nvSpPr>
        <p:spPr>
          <a:xfrm>
            <a:off x="628651" y="1869297"/>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You don’t think your campus is inclusive or diverse enough, so you plan to take over the school’s administration building until the college changes its official position. </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a:t>Protected or Not Protected? </a:t>
            </a:r>
            <a:endParaRPr/>
          </a:p>
          <a:p>
            <a:pPr marL="171450" indent="-171450">
              <a:lnSpc>
                <a:spcPct val="90000"/>
              </a:lnSpc>
              <a:spcBef>
                <a:spcPts val="750"/>
              </a:spcBef>
              <a:buClr>
                <a:srgbClr val="FF0000"/>
              </a:buClr>
              <a:buSzPts val="2800"/>
              <a:buFont typeface="Arial"/>
              <a:buChar char="•"/>
            </a:pPr>
            <a:r>
              <a:rPr lang="en-US" sz="2100" b="1">
                <a:solidFill>
                  <a:srgbClr val="FF0000"/>
                </a:solidFill>
              </a:rPr>
              <a:t> Not Protected</a:t>
            </a:r>
            <a:endParaRPr/>
          </a:p>
          <a:p>
            <a:pPr marL="171450" indent="-171450">
              <a:lnSpc>
                <a:spcPct val="90000"/>
              </a:lnSpc>
              <a:spcBef>
                <a:spcPts val="750"/>
              </a:spcBef>
              <a:buSzPts val="2800"/>
              <a:buFont typeface="Arial"/>
              <a:buChar char="•"/>
            </a:pPr>
            <a:r>
              <a:rPr lang="en-US" sz="2100"/>
              <a:t>Why (or why not?) </a:t>
            </a:r>
            <a:endParaRPr sz="2100"/>
          </a:p>
          <a:p>
            <a:pPr marL="171450" indent="-171450">
              <a:lnSpc>
                <a:spcPct val="90000"/>
              </a:lnSpc>
              <a:spcBef>
                <a:spcPts val="750"/>
              </a:spcBef>
              <a:buSzPts val="2800"/>
              <a:buFont typeface="Arial"/>
              <a:buChar char="•"/>
            </a:pPr>
            <a:r>
              <a:rPr lang="en-US" sz="2100" b="1"/>
              <a:t>This violates Time, Manner and Place restrictions on holding a protest. </a:t>
            </a:r>
            <a:endParaRPr/>
          </a:p>
        </p:txBody>
      </p:sp>
    </p:spTree>
    <p:extLst>
      <p:ext uri="{BB962C8B-B14F-4D97-AF65-F5344CB8AC3E}">
        <p14:creationId xmlns:p14="http://schemas.microsoft.com/office/powerpoint/2010/main" val="2084468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0">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40">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40">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40">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40">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40">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40">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40">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40">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40">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40">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40">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40">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40">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40">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240">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240">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240">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24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43"/>
          <p:cNvSpPr txBox="1">
            <a:spLocks noGrp="1"/>
          </p:cNvSpPr>
          <p:nvPr>
            <p:ph type="title"/>
          </p:nvPr>
        </p:nvSpPr>
        <p:spPr>
          <a:xfrm>
            <a:off x="628651" y="1131094"/>
            <a:ext cx="7886699" cy="994172"/>
          </a:xfrm>
          <a:prstGeom prst="rect">
            <a:avLst/>
          </a:prstGeom>
          <a:noFill/>
          <a:ln>
            <a:noFill/>
          </a:ln>
        </p:spPr>
        <p:txBody>
          <a:bodyPr spcFirstLastPara="1" wrap="square" lIns="68569" tIns="34275" rIns="68569" bIns="34275" anchor="ctr" anchorCtr="0">
            <a:noAutofit/>
          </a:bodyPr>
          <a:lstStyle/>
          <a:p>
            <a:pPr algn="l">
              <a:lnSpc>
                <a:spcPct val="90000"/>
              </a:lnSpc>
              <a:buSzPts val="1100"/>
            </a:pPr>
            <a:endParaRPr sz="3300"/>
          </a:p>
        </p:txBody>
      </p:sp>
      <p:sp>
        <p:nvSpPr>
          <p:cNvPr id="246" name="Google Shape;246;p43"/>
          <p:cNvSpPr txBox="1">
            <a:spLocks noGrp="1"/>
          </p:cNvSpPr>
          <p:nvPr>
            <p:ph type="body" idx="1"/>
          </p:nvPr>
        </p:nvSpPr>
        <p:spPr>
          <a:xfrm>
            <a:off x="628651" y="2226469"/>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Your college newspaper, on its humor page, runs a joke that makes fun of one of the leaders of student government for wearing tight clothes. The next day, you find that you and your paper have been charged with sexual harassment for running the joke and that your paper is being threatened with loss of funding. Is this allowed? </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b="1"/>
              <a:t>You have a right to make the joke. The leader of student government has a right to assert his/her opinion of this “joke.” Your college has a right to determine whether or not they fund the college newspaper. </a:t>
            </a:r>
            <a:endParaRPr/>
          </a:p>
        </p:txBody>
      </p:sp>
    </p:spTree>
    <p:extLst>
      <p:ext uri="{BB962C8B-B14F-4D97-AF65-F5344CB8AC3E}">
        <p14:creationId xmlns:p14="http://schemas.microsoft.com/office/powerpoint/2010/main" val="76882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4"/>
          <p:cNvSpPr txBox="1">
            <a:spLocks noGrp="1"/>
          </p:cNvSpPr>
          <p:nvPr>
            <p:ph type="title"/>
          </p:nvPr>
        </p:nvSpPr>
        <p:spPr>
          <a:xfrm>
            <a:off x="628651" y="1131094"/>
            <a:ext cx="7886699" cy="994172"/>
          </a:xfrm>
          <a:prstGeom prst="rect">
            <a:avLst/>
          </a:prstGeom>
          <a:noFill/>
          <a:ln>
            <a:noFill/>
          </a:ln>
        </p:spPr>
        <p:txBody>
          <a:bodyPr spcFirstLastPara="1" wrap="square" lIns="68569" tIns="34275" rIns="68569" bIns="34275" anchor="ctr" anchorCtr="0">
            <a:noAutofit/>
          </a:bodyPr>
          <a:lstStyle/>
          <a:p>
            <a:pPr algn="l">
              <a:lnSpc>
                <a:spcPct val="90000"/>
              </a:lnSpc>
              <a:buSzPts val="1100"/>
            </a:pPr>
            <a:endParaRPr sz="3300"/>
          </a:p>
        </p:txBody>
      </p:sp>
      <p:sp>
        <p:nvSpPr>
          <p:cNvPr id="252" name="Google Shape;252;p44"/>
          <p:cNvSpPr txBox="1">
            <a:spLocks noGrp="1"/>
          </p:cNvSpPr>
          <p:nvPr>
            <p:ph type="body" idx="1"/>
          </p:nvPr>
        </p:nvSpPr>
        <p:spPr>
          <a:xfrm>
            <a:off x="628651" y="2226469"/>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A fellow student sends out an email that angers you, and you respond with an email that calls the student’s communication “bigoted and unintelligent.” The student declares that she is going to sue you for libel. Can she win? </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b="1"/>
              <a:t>To prove libel, the student would have to prove that the statement is knowingly false. Since it is merely a statement of your opinion (no matter how rude), she would not win a libel case against you. </a:t>
            </a:r>
            <a:endParaRPr/>
          </a:p>
        </p:txBody>
      </p:sp>
    </p:spTree>
    <p:extLst>
      <p:ext uri="{BB962C8B-B14F-4D97-AF65-F5344CB8AC3E}">
        <p14:creationId xmlns:p14="http://schemas.microsoft.com/office/powerpoint/2010/main" val="1923160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5"/>
          <p:cNvSpPr txBox="1">
            <a:spLocks noGrp="1"/>
          </p:cNvSpPr>
          <p:nvPr>
            <p:ph type="title"/>
          </p:nvPr>
        </p:nvSpPr>
        <p:spPr>
          <a:xfrm>
            <a:off x="628651" y="1131094"/>
            <a:ext cx="7886699" cy="994172"/>
          </a:xfrm>
          <a:prstGeom prst="rect">
            <a:avLst/>
          </a:prstGeom>
          <a:noFill/>
          <a:ln>
            <a:noFill/>
          </a:ln>
        </p:spPr>
        <p:txBody>
          <a:bodyPr spcFirstLastPara="1" wrap="square" lIns="68569" tIns="34275" rIns="68569" bIns="34275" anchor="ctr" anchorCtr="0">
            <a:noAutofit/>
          </a:bodyPr>
          <a:lstStyle/>
          <a:p>
            <a:pPr algn="l">
              <a:lnSpc>
                <a:spcPct val="90000"/>
              </a:lnSpc>
              <a:buSzPts val="1100"/>
            </a:pPr>
            <a:endParaRPr sz="3300"/>
          </a:p>
        </p:txBody>
      </p:sp>
      <p:sp>
        <p:nvSpPr>
          <p:cNvPr id="258" name="Google Shape;258;p45"/>
          <p:cNvSpPr txBox="1">
            <a:spLocks noGrp="1"/>
          </p:cNvSpPr>
          <p:nvPr>
            <p:ph type="body" idx="1"/>
          </p:nvPr>
        </p:nvSpPr>
        <p:spPr>
          <a:xfrm>
            <a:off x="628651" y="2226469"/>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580"/>
              <a:buFont typeface="Arial"/>
              <a:buChar char="•"/>
            </a:pPr>
            <a:r>
              <a:rPr lang="en-US" sz="1943"/>
              <a:t>You are the editor of a college student paper, and you decide to run a column that is critical of a campus student group. When your paper goes to print and is distributed throughout the campus, the student group that you have criticized seizes virtually every copy of your publication and throws it out. Is that allowed? </a:t>
            </a:r>
            <a:endParaRPr/>
          </a:p>
          <a:p>
            <a:pPr marL="171450" indent="-171450">
              <a:lnSpc>
                <a:spcPct val="90000"/>
              </a:lnSpc>
              <a:spcBef>
                <a:spcPts val="750"/>
              </a:spcBef>
              <a:buSzPts val="2580"/>
            </a:pPr>
            <a:endParaRPr sz="1943"/>
          </a:p>
          <a:p>
            <a:pPr marL="171450" indent="-171450">
              <a:lnSpc>
                <a:spcPct val="90000"/>
              </a:lnSpc>
              <a:spcBef>
                <a:spcPts val="750"/>
              </a:spcBef>
              <a:buSzPts val="2580"/>
              <a:buFont typeface="Arial"/>
              <a:buChar char="•"/>
            </a:pPr>
            <a:r>
              <a:rPr lang="en-US" sz="1943" b="1"/>
              <a:t>No, it is not supposed to be allowed. Newspaper theft is, unfortunately, common on college campuses. It is considered a vigilante form of censorship and is an acknowledged form of theft in different states and municipalities. It could also be considered malicious destruction of property or conspiracy to violate civil rights. Don’t do it. </a:t>
            </a:r>
            <a:endParaRPr/>
          </a:p>
        </p:txBody>
      </p:sp>
    </p:spTree>
    <p:extLst>
      <p:ext uri="{BB962C8B-B14F-4D97-AF65-F5344CB8AC3E}">
        <p14:creationId xmlns:p14="http://schemas.microsoft.com/office/powerpoint/2010/main" val="1265561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6"/>
          <p:cNvSpPr txBox="1">
            <a:spLocks noGrp="1"/>
          </p:cNvSpPr>
          <p:nvPr>
            <p:ph type="title"/>
          </p:nvPr>
        </p:nvSpPr>
        <p:spPr>
          <a:xfrm>
            <a:off x="628651" y="1131094"/>
            <a:ext cx="7886699" cy="994172"/>
          </a:xfrm>
          <a:prstGeom prst="rect">
            <a:avLst/>
          </a:prstGeom>
          <a:noFill/>
          <a:ln>
            <a:noFill/>
          </a:ln>
        </p:spPr>
        <p:txBody>
          <a:bodyPr spcFirstLastPara="1" wrap="square" lIns="68569" tIns="34275" rIns="68569" bIns="34275" anchor="ctr" anchorCtr="0">
            <a:noAutofit/>
          </a:bodyPr>
          <a:lstStyle/>
          <a:p>
            <a:pPr algn="l">
              <a:lnSpc>
                <a:spcPct val="90000"/>
              </a:lnSpc>
              <a:buSzPts val="1100"/>
            </a:pPr>
            <a:endParaRPr sz="3300"/>
          </a:p>
        </p:txBody>
      </p:sp>
      <p:sp>
        <p:nvSpPr>
          <p:cNvPr id="264" name="Google Shape;264;p46"/>
          <p:cNvSpPr txBox="1">
            <a:spLocks noGrp="1"/>
          </p:cNvSpPr>
          <p:nvPr>
            <p:ph type="body" idx="1"/>
          </p:nvPr>
        </p:nvSpPr>
        <p:spPr>
          <a:xfrm>
            <a:off x="628651" y="2226469"/>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80000"/>
              </a:lnSpc>
              <a:spcBef>
                <a:spcPts val="0"/>
              </a:spcBef>
              <a:buSzPts val="2580"/>
              <a:buFont typeface="Arial"/>
              <a:buChar char="•"/>
            </a:pPr>
            <a:r>
              <a:rPr lang="en-US" sz="1943"/>
              <a:t>You stage a satirical musical on campus. Many find it offensive, and some in attendance repeatedly disrupt the performance. Your university does nothing to stop the disruptive activity. Should it have done so? </a:t>
            </a:r>
            <a:endParaRPr/>
          </a:p>
          <a:p>
            <a:pPr marL="171450" indent="-171450">
              <a:lnSpc>
                <a:spcPct val="80000"/>
              </a:lnSpc>
              <a:spcBef>
                <a:spcPts val="750"/>
              </a:spcBef>
              <a:buSzPts val="2580"/>
            </a:pPr>
            <a:endParaRPr sz="1943"/>
          </a:p>
          <a:p>
            <a:pPr marL="171450" indent="-171450">
              <a:lnSpc>
                <a:spcPct val="80000"/>
              </a:lnSpc>
              <a:spcBef>
                <a:spcPts val="750"/>
              </a:spcBef>
              <a:buSzPts val="2580"/>
              <a:buFont typeface="Arial"/>
              <a:buChar char="•"/>
            </a:pPr>
            <a:r>
              <a:rPr lang="en-US" sz="1943" b="1"/>
              <a:t>Yes, it should have. This is called a “Heckler’s Veto” and it is a serious threat to everyone’s free speech rights--both the performer’s rights to express themselves and the audience’s rights to partake in the performance. Schools that value freedom of expression should take action against this form of “protest” that violates others’ rights. One of the roles of a college is to serve as a forum for the “free and open exchange of ideas, and colleges that allow this sort of behavior abdicate their responsibility.</a:t>
            </a:r>
            <a:endParaRPr/>
          </a:p>
        </p:txBody>
      </p:sp>
    </p:spTree>
    <p:extLst>
      <p:ext uri="{BB962C8B-B14F-4D97-AF65-F5344CB8AC3E}">
        <p14:creationId xmlns:p14="http://schemas.microsoft.com/office/powerpoint/2010/main" val="778205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7"/>
          <p:cNvSpPr txBox="1">
            <a:spLocks noGrp="1"/>
          </p:cNvSpPr>
          <p:nvPr>
            <p:ph type="body" idx="1"/>
          </p:nvPr>
        </p:nvSpPr>
        <p:spPr>
          <a:xfrm>
            <a:off x="628650" y="1336561"/>
            <a:ext cx="7960178" cy="4043702"/>
          </a:xfrm>
          <a:prstGeom prst="rect">
            <a:avLst/>
          </a:prstGeom>
          <a:noFill/>
          <a:ln>
            <a:noFill/>
          </a:ln>
        </p:spPr>
        <p:txBody>
          <a:bodyPr spcFirstLastPara="1" wrap="square" lIns="68569" tIns="34275" rIns="68569" bIns="34275" anchor="t" anchorCtr="0">
            <a:noAutofit/>
          </a:bodyPr>
          <a:lstStyle/>
          <a:p>
            <a:pPr marL="171450" indent="-171450">
              <a:lnSpc>
                <a:spcPct val="80000"/>
              </a:lnSpc>
              <a:spcBef>
                <a:spcPts val="0"/>
              </a:spcBef>
              <a:buSzPts val="2580"/>
              <a:buFont typeface="Arial"/>
              <a:buChar char="•"/>
            </a:pPr>
            <a:r>
              <a:rPr lang="en-US" sz="1943"/>
              <a:t>A group of pro-life students is standing on a public sidewalk outside of a public high school. They are carrying pro-life signs, some of which have graphic (but not obscene) images on them. The Asst. Principal walks over to them and tells them to leave. They refuse, saying they are on public property. The Asst. Principal tells them they do not have permission to speak, to shut up, and to go home. (This is an actual incident.)</a:t>
            </a:r>
            <a:endParaRPr/>
          </a:p>
          <a:p>
            <a:pPr marL="171450" indent="-171450">
              <a:lnSpc>
                <a:spcPct val="80000"/>
              </a:lnSpc>
              <a:spcBef>
                <a:spcPts val="750"/>
              </a:spcBef>
              <a:buSzPts val="2580"/>
            </a:pPr>
            <a:endParaRPr sz="1943"/>
          </a:p>
          <a:p>
            <a:pPr marL="171450" indent="-171450">
              <a:lnSpc>
                <a:spcPct val="80000"/>
              </a:lnSpc>
              <a:spcBef>
                <a:spcPts val="750"/>
              </a:spcBef>
              <a:buSzPts val="2580"/>
              <a:buFont typeface="Arial"/>
              <a:buChar char="•"/>
            </a:pPr>
            <a:r>
              <a:rPr lang="en-US" sz="1943"/>
              <a:t>Who is right?</a:t>
            </a:r>
            <a:endParaRPr/>
          </a:p>
          <a:p>
            <a:pPr marL="171450" indent="-171450">
              <a:lnSpc>
                <a:spcPct val="80000"/>
              </a:lnSpc>
              <a:spcBef>
                <a:spcPts val="750"/>
              </a:spcBef>
              <a:buSzPts val="2580"/>
              <a:buFont typeface="Arial"/>
              <a:buChar char="•"/>
            </a:pPr>
            <a:r>
              <a:rPr lang="en-US" sz="1943"/>
              <a:t>The students have the right to exercise their free speech rights on public property, which the school affirmed in their official statement, saying: “His conduct does not represent the values of the school district or the respect we expect our employees to show for the civil rights of others.” The Asst. Principal was placed on leave and was sued by the students. He resigned from his job. </a:t>
            </a:r>
            <a:endParaRPr/>
          </a:p>
          <a:p>
            <a:pPr marL="171450" indent="-171450">
              <a:lnSpc>
                <a:spcPct val="80000"/>
              </a:lnSpc>
              <a:spcBef>
                <a:spcPts val="750"/>
              </a:spcBef>
              <a:buSzPts val="2580"/>
            </a:pPr>
            <a:endParaRPr sz="1943"/>
          </a:p>
          <a:p>
            <a:pPr marL="171450" indent="-171450">
              <a:lnSpc>
                <a:spcPct val="80000"/>
              </a:lnSpc>
              <a:spcBef>
                <a:spcPts val="750"/>
              </a:spcBef>
              <a:buSzPts val="2580"/>
            </a:pPr>
            <a:endParaRPr sz="1943"/>
          </a:p>
        </p:txBody>
      </p:sp>
    </p:spTree>
    <p:extLst>
      <p:ext uri="{BB962C8B-B14F-4D97-AF65-F5344CB8AC3E}">
        <p14:creationId xmlns:p14="http://schemas.microsoft.com/office/powerpoint/2010/main" val="1676178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0">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0">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0">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0">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70">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7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8"/>
          <p:cNvSpPr txBox="1">
            <a:spLocks noGrp="1"/>
          </p:cNvSpPr>
          <p:nvPr>
            <p:ph type="title"/>
          </p:nvPr>
        </p:nvSpPr>
        <p:spPr>
          <a:xfrm>
            <a:off x="628651" y="1042193"/>
            <a:ext cx="7886699" cy="994172"/>
          </a:xfrm>
          <a:prstGeom prst="rect">
            <a:avLst/>
          </a:prstGeom>
          <a:noFill/>
          <a:ln>
            <a:noFill/>
          </a:ln>
        </p:spPr>
        <p:txBody>
          <a:bodyPr spcFirstLastPara="1" wrap="square" lIns="68569" tIns="34275" rIns="68569" bIns="34275" anchor="ctr" anchorCtr="0">
            <a:noAutofit/>
          </a:bodyPr>
          <a:lstStyle/>
          <a:p>
            <a:pPr algn="l">
              <a:lnSpc>
                <a:spcPct val="90000"/>
              </a:lnSpc>
              <a:buSzPts val="1100"/>
            </a:pPr>
            <a:r>
              <a:rPr lang="en-US" sz="3300"/>
              <a:t>Fresno State University, CA</a:t>
            </a:r>
            <a:endParaRPr/>
          </a:p>
        </p:txBody>
      </p:sp>
      <p:sp>
        <p:nvSpPr>
          <p:cNvPr id="276" name="Google Shape;276;p48"/>
          <p:cNvSpPr txBox="1">
            <a:spLocks noGrp="1"/>
          </p:cNvSpPr>
          <p:nvPr>
            <p:ph type="body" idx="1"/>
          </p:nvPr>
        </p:nvSpPr>
        <p:spPr>
          <a:xfrm>
            <a:off x="628651" y="1947068"/>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70000"/>
              </a:lnSpc>
              <a:spcBef>
                <a:spcPts val="0"/>
              </a:spcBef>
              <a:buSzPts val="2360"/>
              <a:buFont typeface="Arial"/>
              <a:buChar char="•"/>
            </a:pPr>
            <a:r>
              <a:rPr lang="en-US" sz="1785"/>
              <a:t>Students at Fresno State University with official school permission left pro-life chalk messages on the campus grounds. A professor told several of his students to go and erase the messages. The students who left the markings objected and asked to speak with the professor. They explained they had official university permission for the chalk messages and he replied: “No you don’t.” Then he explained that “The whole idea of free speech is that we have a free speech area on campus. Free speech is free speech in the free speech area. This does not constitute a free speech area. It’s a pretty simple concept, okay?” He said that having his students remove others’ chalkings is “part of free speech” and then proceeded to rub out chalked messages himself, saying, “I have permission to get rid of it. This is our part of free speech. Do you disagree with our part of free speech?” and “College campuses are not free speech areas. Do you understand? Obviously, you don’t understand.” </a:t>
            </a:r>
            <a:endParaRPr/>
          </a:p>
          <a:p>
            <a:pPr marL="171450" indent="-171450">
              <a:lnSpc>
                <a:spcPct val="70000"/>
              </a:lnSpc>
              <a:spcBef>
                <a:spcPts val="750"/>
              </a:spcBef>
              <a:buSzPts val="2360"/>
            </a:pPr>
            <a:endParaRPr sz="1785"/>
          </a:p>
          <a:p>
            <a:pPr marL="171450" indent="-171450">
              <a:lnSpc>
                <a:spcPct val="70000"/>
              </a:lnSpc>
              <a:spcBef>
                <a:spcPts val="750"/>
              </a:spcBef>
              <a:buSzPts val="2360"/>
              <a:buFont typeface="Arial"/>
              <a:buChar char="•"/>
            </a:pPr>
            <a:r>
              <a:rPr lang="en-US" sz="1785"/>
              <a:t>Was he justified in doing this? </a:t>
            </a:r>
            <a:endParaRPr/>
          </a:p>
          <a:p>
            <a:pPr marL="171450" indent="-171450">
              <a:lnSpc>
                <a:spcPct val="70000"/>
              </a:lnSpc>
              <a:spcBef>
                <a:spcPts val="750"/>
              </a:spcBef>
              <a:buSzPts val="2360"/>
            </a:pPr>
            <a:endParaRPr sz="1785"/>
          </a:p>
        </p:txBody>
      </p:sp>
    </p:spTree>
    <p:extLst>
      <p:ext uri="{BB962C8B-B14F-4D97-AF65-F5344CB8AC3E}">
        <p14:creationId xmlns:p14="http://schemas.microsoft.com/office/powerpoint/2010/main" val="2147072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9"/>
          <p:cNvSpPr txBox="1">
            <a:spLocks noGrp="1"/>
          </p:cNvSpPr>
          <p:nvPr>
            <p:ph type="title"/>
          </p:nvPr>
        </p:nvSpPr>
        <p:spPr>
          <a:xfrm>
            <a:off x="628651" y="1131094"/>
            <a:ext cx="7886699" cy="994172"/>
          </a:xfrm>
          <a:prstGeom prst="rect">
            <a:avLst/>
          </a:prstGeom>
          <a:noFill/>
          <a:ln>
            <a:noFill/>
          </a:ln>
        </p:spPr>
        <p:txBody>
          <a:bodyPr spcFirstLastPara="1" wrap="square" lIns="68569" tIns="34275" rIns="68569" bIns="34275" anchor="ctr" anchorCtr="0">
            <a:noAutofit/>
          </a:bodyPr>
          <a:lstStyle/>
          <a:p>
            <a:pPr algn="l">
              <a:lnSpc>
                <a:spcPct val="90000"/>
              </a:lnSpc>
              <a:buSzPts val="1100"/>
            </a:pPr>
            <a:endParaRPr sz="3300"/>
          </a:p>
        </p:txBody>
      </p:sp>
      <p:sp>
        <p:nvSpPr>
          <p:cNvPr id="283" name="Google Shape;283;p49"/>
          <p:cNvSpPr txBox="1">
            <a:spLocks noGrp="1"/>
          </p:cNvSpPr>
          <p:nvPr>
            <p:ph type="body" idx="1"/>
          </p:nvPr>
        </p:nvSpPr>
        <p:spPr>
          <a:xfrm>
            <a:off x="628651" y="2226469"/>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No, he was not justified in doing this, or correct in his assertions. In fact, he was sued for his actions by the students.  (Link to lawsuit in notes below.) </a:t>
            </a:r>
            <a:endParaRPr/>
          </a:p>
          <a:p>
            <a:pPr marL="171450" indent="-171450">
              <a:lnSpc>
                <a:spcPct val="90000"/>
              </a:lnSpc>
              <a:spcBef>
                <a:spcPts val="750"/>
              </a:spcBef>
              <a:buSzPts val="2800"/>
              <a:buFont typeface="Arial"/>
              <a:buChar char="•"/>
            </a:pPr>
            <a:r>
              <a:rPr lang="en-US" sz="2100"/>
              <a:t>According to official Fresno State University policies: “The right of self-expression does not extend to preventing self expression by others.” </a:t>
            </a:r>
            <a:endParaRPr/>
          </a:p>
          <a:p>
            <a:pPr marL="171450" indent="-171450">
              <a:lnSpc>
                <a:spcPct val="90000"/>
              </a:lnSpc>
              <a:spcBef>
                <a:spcPts val="750"/>
              </a:spcBef>
              <a:buSzPts val="2800"/>
            </a:pPr>
            <a:endParaRPr sz="2100"/>
          </a:p>
        </p:txBody>
      </p:sp>
    </p:spTree>
    <p:extLst>
      <p:ext uri="{BB962C8B-B14F-4D97-AF65-F5344CB8AC3E}">
        <p14:creationId xmlns:p14="http://schemas.microsoft.com/office/powerpoint/2010/main" val="726318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6"/>
          <p:cNvSpPr txBox="1">
            <a:spLocks noGrp="1"/>
          </p:cNvSpPr>
          <p:nvPr>
            <p:ph type="body" idx="1"/>
          </p:nvPr>
        </p:nvSpPr>
        <p:spPr>
          <a:xfrm>
            <a:off x="628651" y="1905930"/>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You call a specific person every night at midnight to say, “I hate you.” This has been going on for months, even though the other person has told you clearly to stop it. </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a:t>Protected or Not Protected? </a:t>
            </a:r>
            <a:endParaRPr/>
          </a:p>
          <a:p>
            <a:pPr marL="171450" indent="-171450">
              <a:lnSpc>
                <a:spcPct val="90000"/>
              </a:lnSpc>
              <a:spcBef>
                <a:spcPts val="750"/>
              </a:spcBef>
              <a:buClr>
                <a:srgbClr val="FF0000"/>
              </a:buClr>
              <a:buSzPts val="2800"/>
              <a:buFont typeface="Arial"/>
              <a:buChar char="•"/>
            </a:pPr>
            <a:r>
              <a:rPr lang="en-US" sz="2100" b="1">
                <a:solidFill>
                  <a:srgbClr val="FF0000"/>
                </a:solidFill>
              </a:rPr>
              <a:t>Not Protected</a:t>
            </a:r>
            <a:endParaRPr/>
          </a:p>
          <a:p>
            <a:pPr marL="171450" indent="-171450">
              <a:lnSpc>
                <a:spcPct val="90000"/>
              </a:lnSpc>
              <a:spcBef>
                <a:spcPts val="750"/>
              </a:spcBef>
              <a:buSzPts val="2800"/>
              <a:buFont typeface="Arial"/>
              <a:buChar char="•"/>
            </a:pPr>
            <a:r>
              <a:rPr lang="en-US" sz="2100"/>
              <a:t>Why (or why not?) </a:t>
            </a:r>
            <a:endParaRPr sz="2100"/>
          </a:p>
          <a:p>
            <a:pPr marL="171450" indent="-171450">
              <a:lnSpc>
                <a:spcPct val="90000"/>
              </a:lnSpc>
              <a:spcBef>
                <a:spcPts val="750"/>
              </a:spcBef>
              <a:buSzPts val="2800"/>
              <a:buFont typeface="Arial"/>
              <a:buChar char="•"/>
            </a:pPr>
            <a:r>
              <a:rPr lang="en-US" sz="2100" b="1"/>
              <a:t>This meets the definition of targeted harassment, particularly because it is repetitive and the other person has asked you to stop doing it. </a:t>
            </a:r>
            <a:endParaRPr/>
          </a:p>
        </p:txBody>
      </p:sp>
    </p:spTree>
    <p:extLst>
      <p:ext uri="{BB962C8B-B14F-4D97-AF65-F5344CB8AC3E}">
        <p14:creationId xmlns:p14="http://schemas.microsoft.com/office/powerpoint/2010/main" val="140180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5">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5">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5">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5">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5">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05">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5">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05">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5">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05">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5">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05">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05">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05">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05">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05">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05">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05">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0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7"/>
          <p:cNvSpPr txBox="1">
            <a:spLocks noGrp="1"/>
          </p:cNvSpPr>
          <p:nvPr>
            <p:ph type="body" idx="1"/>
          </p:nvPr>
        </p:nvSpPr>
        <p:spPr>
          <a:xfrm>
            <a:off x="628651" y="2226469"/>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80000"/>
              </a:lnSpc>
              <a:spcBef>
                <a:spcPts val="0"/>
              </a:spcBef>
              <a:buSzPts val="2580"/>
              <a:buFont typeface="Arial"/>
              <a:buChar char="•"/>
            </a:pPr>
            <a:r>
              <a:rPr lang="en-US" sz="1943"/>
              <a:t>The pop singer Madonna grabbed a microphone and told a large assembled crowd in Washington, DC that she has “thought a lot about blowing up the White House” but knew that it “wouldn’t change anything.” </a:t>
            </a:r>
            <a:endParaRPr/>
          </a:p>
          <a:p>
            <a:pPr marL="171450" indent="-171450">
              <a:lnSpc>
                <a:spcPct val="80000"/>
              </a:lnSpc>
              <a:spcBef>
                <a:spcPts val="750"/>
              </a:spcBef>
              <a:buSzPts val="2580"/>
            </a:pPr>
            <a:endParaRPr sz="1943"/>
          </a:p>
          <a:p>
            <a:pPr marL="171450" indent="-171450">
              <a:lnSpc>
                <a:spcPct val="80000"/>
              </a:lnSpc>
              <a:spcBef>
                <a:spcPts val="750"/>
              </a:spcBef>
              <a:buSzPts val="2580"/>
              <a:buFont typeface="Arial"/>
              <a:buChar char="•"/>
            </a:pPr>
            <a:r>
              <a:rPr lang="en-US" sz="1943"/>
              <a:t>Protected or Not Protected? </a:t>
            </a:r>
            <a:endParaRPr/>
          </a:p>
          <a:p>
            <a:pPr marL="171450" indent="-171450">
              <a:lnSpc>
                <a:spcPct val="80000"/>
              </a:lnSpc>
              <a:spcBef>
                <a:spcPts val="750"/>
              </a:spcBef>
              <a:buClr>
                <a:srgbClr val="FF0000"/>
              </a:buClr>
              <a:buSzPts val="2580"/>
              <a:buFont typeface="Arial"/>
              <a:buChar char="•"/>
            </a:pPr>
            <a:r>
              <a:rPr lang="en-US" sz="1943" b="1">
                <a:solidFill>
                  <a:srgbClr val="FF0000"/>
                </a:solidFill>
              </a:rPr>
              <a:t>Protected </a:t>
            </a:r>
            <a:endParaRPr/>
          </a:p>
          <a:p>
            <a:pPr marL="171450" indent="-171450">
              <a:lnSpc>
                <a:spcPct val="80000"/>
              </a:lnSpc>
              <a:spcBef>
                <a:spcPts val="750"/>
              </a:spcBef>
              <a:buSzPts val="2580"/>
              <a:buFont typeface="Arial"/>
              <a:buChar char="•"/>
            </a:pPr>
            <a:r>
              <a:rPr lang="en-US" sz="1943"/>
              <a:t>Why (or why not?) </a:t>
            </a:r>
            <a:endParaRPr sz="1943"/>
          </a:p>
          <a:p>
            <a:pPr marL="171450" indent="-171450">
              <a:lnSpc>
                <a:spcPct val="80000"/>
              </a:lnSpc>
              <a:spcBef>
                <a:spcPts val="750"/>
              </a:spcBef>
              <a:buSzPts val="2580"/>
              <a:buFont typeface="Arial"/>
              <a:buChar char="•"/>
            </a:pPr>
            <a:r>
              <a:rPr lang="en-US" sz="1943"/>
              <a:t>It comes </a:t>
            </a:r>
            <a:r>
              <a:rPr lang="en-US" sz="1943" i="1"/>
              <a:t>close</a:t>
            </a:r>
            <a:r>
              <a:rPr lang="en-US" sz="1943"/>
              <a:t> to meeting the definition of a true threat, but she stated it in the past and did not say she was going to go do it. While she was not publicly arrested, there have been published reports that the Secret Service opened an investigation into the matter and cable networks that aired her remarks uncensored apologized to viewers. </a:t>
            </a:r>
            <a:endParaRPr/>
          </a:p>
        </p:txBody>
      </p:sp>
    </p:spTree>
    <p:extLst>
      <p:ext uri="{BB962C8B-B14F-4D97-AF65-F5344CB8AC3E}">
        <p14:creationId xmlns:p14="http://schemas.microsoft.com/office/powerpoint/2010/main" val="1000889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0">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0">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0">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0">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0">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10">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10">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10">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10">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10">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10">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10">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10">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10">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10">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10">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10">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10">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8"/>
          <p:cNvSpPr txBox="1">
            <a:spLocks noGrp="1"/>
          </p:cNvSpPr>
          <p:nvPr>
            <p:ph type="body" idx="1"/>
          </p:nvPr>
        </p:nvSpPr>
        <p:spPr>
          <a:xfrm>
            <a:off x="628651" y="1878455"/>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Every time you try to explain to your roommate why your views on immigration are correct, he puts his hands over his ears and says: “Shut up! Shut up!” </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a:t>Is your roommate’s speech (“Shut up”) Protected or Not Protected?</a:t>
            </a:r>
            <a:endParaRPr/>
          </a:p>
          <a:p>
            <a:pPr marL="171450" indent="-171450">
              <a:lnSpc>
                <a:spcPct val="90000"/>
              </a:lnSpc>
              <a:spcBef>
                <a:spcPts val="750"/>
              </a:spcBef>
              <a:buClr>
                <a:srgbClr val="FF0000"/>
              </a:buClr>
              <a:buSzPts val="2800"/>
              <a:buFont typeface="Arial"/>
              <a:buChar char="•"/>
            </a:pPr>
            <a:r>
              <a:rPr lang="en-US" sz="2100" b="1">
                <a:solidFill>
                  <a:srgbClr val="FF0000"/>
                </a:solidFill>
              </a:rPr>
              <a:t> Protected</a:t>
            </a:r>
            <a:endParaRPr/>
          </a:p>
          <a:p>
            <a:pPr marL="171450" indent="-171450">
              <a:lnSpc>
                <a:spcPct val="90000"/>
              </a:lnSpc>
              <a:spcBef>
                <a:spcPts val="750"/>
              </a:spcBef>
              <a:buSzPts val="2800"/>
              <a:buFont typeface="Arial"/>
              <a:buChar char="•"/>
            </a:pPr>
            <a:r>
              <a:rPr lang="en-US" sz="2100"/>
              <a:t>Why (or why not?) </a:t>
            </a:r>
            <a:endParaRPr sz="2100"/>
          </a:p>
          <a:p>
            <a:pPr marL="171450" indent="-171450">
              <a:lnSpc>
                <a:spcPct val="90000"/>
              </a:lnSpc>
              <a:spcBef>
                <a:spcPts val="750"/>
              </a:spcBef>
              <a:buSzPts val="2800"/>
              <a:buFont typeface="Arial"/>
              <a:buChar char="•"/>
            </a:pPr>
            <a:r>
              <a:rPr lang="en-US" sz="2100" b="1"/>
              <a:t>He is expressing himself and your right to free speech does not guarantee you a willing audience. </a:t>
            </a:r>
            <a:endParaRPr/>
          </a:p>
        </p:txBody>
      </p:sp>
    </p:spTree>
    <p:extLst>
      <p:ext uri="{BB962C8B-B14F-4D97-AF65-F5344CB8AC3E}">
        <p14:creationId xmlns:p14="http://schemas.microsoft.com/office/powerpoint/2010/main" val="985177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5">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5">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5">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5">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5">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15">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15">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15">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15">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15">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15">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15">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15">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1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9"/>
          <p:cNvSpPr txBox="1">
            <a:spLocks noGrp="1"/>
          </p:cNvSpPr>
          <p:nvPr>
            <p:ph type="title"/>
          </p:nvPr>
        </p:nvSpPr>
        <p:spPr>
          <a:xfrm>
            <a:off x="628651" y="1131094"/>
            <a:ext cx="7886699" cy="994172"/>
          </a:xfrm>
          <a:prstGeom prst="rect">
            <a:avLst/>
          </a:prstGeom>
          <a:noFill/>
          <a:ln>
            <a:noFill/>
          </a:ln>
        </p:spPr>
        <p:txBody>
          <a:bodyPr spcFirstLastPara="1" wrap="square" lIns="68569" tIns="34275" rIns="68569" bIns="34275" anchor="ctr" anchorCtr="0">
            <a:noAutofit/>
          </a:bodyPr>
          <a:lstStyle/>
          <a:p>
            <a:pPr algn="l">
              <a:lnSpc>
                <a:spcPct val="90000"/>
              </a:lnSpc>
              <a:buSzPts val="1100"/>
            </a:pPr>
            <a:endParaRPr sz="3300"/>
          </a:p>
        </p:txBody>
      </p:sp>
      <p:sp>
        <p:nvSpPr>
          <p:cNvPr id="121" name="Google Shape;121;p19"/>
          <p:cNvSpPr txBox="1">
            <a:spLocks noGrp="1"/>
          </p:cNvSpPr>
          <p:nvPr>
            <p:ph type="body" idx="1"/>
          </p:nvPr>
        </p:nvSpPr>
        <p:spPr>
          <a:xfrm>
            <a:off x="628651" y="2226469"/>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The hearer decides what s/he wants to hear, the speaker what s/he wants to say, and the government has no role in it. </a:t>
            </a:r>
            <a:endParaRPr/>
          </a:p>
        </p:txBody>
      </p:sp>
    </p:spTree>
    <p:extLst>
      <p:ext uri="{BB962C8B-B14F-4D97-AF65-F5344CB8AC3E}">
        <p14:creationId xmlns:p14="http://schemas.microsoft.com/office/powerpoint/2010/main" val="4955541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20"/>
          <p:cNvSpPr txBox="1">
            <a:spLocks noGrp="1"/>
          </p:cNvSpPr>
          <p:nvPr>
            <p:ph type="body" idx="1"/>
          </p:nvPr>
        </p:nvSpPr>
        <p:spPr>
          <a:xfrm>
            <a:off x="708769" y="1797244"/>
            <a:ext cx="7886700" cy="3263400"/>
          </a:xfrm>
          <a:prstGeom prst="rect">
            <a:avLst/>
          </a:prstGeom>
          <a:noFill/>
          <a:ln>
            <a:noFill/>
          </a:ln>
        </p:spPr>
        <p:txBody>
          <a:bodyPr spcFirstLastPara="1" wrap="square" lIns="68569" tIns="34275" rIns="68569" bIns="34275" anchor="t" anchorCtr="0">
            <a:noAutofit/>
          </a:bodyPr>
          <a:lstStyle/>
          <a:p>
            <a:pPr marL="171450" indent="-171450">
              <a:lnSpc>
                <a:spcPct val="70000"/>
              </a:lnSpc>
              <a:spcBef>
                <a:spcPts val="0"/>
              </a:spcBef>
              <a:buSzPts val="2580"/>
              <a:buFont typeface="Arial"/>
              <a:buChar char="•"/>
            </a:pPr>
            <a:r>
              <a:rPr lang="en-US" sz="1943" dirty="0"/>
              <a:t>A college student wears a Nazi uniform around campus to show that he thinks certain politicians have extreme views. </a:t>
            </a:r>
            <a:endParaRPr dirty="0"/>
          </a:p>
          <a:p>
            <a:pPr marL="171450" indent="-171450">
              <a:lnSpc>
                <a:spcPct val="70000"/>
              </a:lnSpc>
              <a:spcBef>
                <a:spcPts val="750"/>
              </a:spcBef>
              <a:buSzPts val="2580"/>
            </a:pPr>
            <a:endParaRPr sz="1943" dirty="0"/>
          </a:p>
          <a:p>
            <a:pPr marL="171450" indent="-171450">
              <a:lnSpc>
                <a:spcPct val="70000"/>
              </a:lnSpc>
              <a:spcBef>
                <a:spcPts val="750"/>
              </a:spcBef>
              <a:buSzPts val="2580"/>
              <a:buFont typeface="Arial"/>
              <a:buChar char="•"/>
            </a:pPr>
            <a:r>
              <a:rPr lang="en-US" sz="1943" dirty="0"/>
              <a:t>Protected or Not Protected? </a:t>
            </a:r>
            <a:endParaRPr dirty="0"/>
          </a:p>
          <a:p>
            <a:pPr marL="171450" indent="-171450">
              <a:lnSpc>
                <a:spcPct val="70000"/>
              </a:lnSpc>
              <a:spcBef>
                <a:spcPts val="750"/>
              </a:spcBef>
              <a:buClr>
                <a:srgbClr val="FF0000"/>
              </a:buClr>
              <a:buSzPts val="2580"/>
              <a:buFont typeface="Arial"/>
              <a:buChar char="•"/>
            </a:pPr>
            <a:r>
              <a:rPr lang="en-US" sz="1943" b="1" dirty="0">
                <a:solidFill>
                  <a:srgbClr val="FF0000"/>
                </a:solidFill>
              </a:rPr>
              <a:t> Protected</a:t>
            </a:r>
            <a:endParaRPr dirty="0"/>
          </a:p>
          <a:p>
            <a:pPr marL="171450" indent="-171450">
              <a:lnSpc>
                <a:spcPct val="70000"/>
              </a:lnSpc>
              <a:spcBef>
                <a:spcPts val="750"/>
              </a:spcBef>
              <a:buSzPts val="2580"/>
              <a:buFont typeface="Arial"/>
              <a:buChar char="•"/>
            </a:pPr>
            <a:r>
              <a:rPr lang="en-US" sz="1943" dirty="0"/>
              <a:t>Why (or why not?) </a:t>
            </a:r>
            <a:endParaRPr sz="1943" dirty="0"/>
          </a:p>
          <a:p>
            <a:pPr marL="171450" indent="-171450">
              <a:lnSpc>
                <a:spcPct val="70000"/>
              </a:lnSpc>
              <a:spcBef>
                <a:spcPts val="750"/>
              </a:spcBef>
              <a:buSzPts val="2580"/>
              <a:buFont typeface="Arial"/>
              <a:buChar char="•"/>
            </a:pPr>
            <a:r>
              <a:rPr lang="en-US" sz="1943" b="1" dirty="0"/>
              <a:t>This form of “expression” does not violate any of the exceptions to free speech, so it could be allowed (although not necessarily appreciated) on a public college campus. In a public high school, this would be considered substantially disruptive and not be allowed. A college student choosing to do this could expect to encounter a lot of other people’s opinions on his behavior, as they exercise their free speech right to object. </a:t>
            </a:r>
            <a:endParaRPr sz="1943" b="1" dirty="0"/>
          </a:p>
          <a:p>
            <a:pPr marL="0" indent="0">
              <a:lnSpc>
                <a:spcPct val="70000"/>
              </a:lnSpc>
              <a:spcBef>
                <a:spcPts val="750"/>
              </a:spcBef>
            </a:pPr>
            <a:endParaRPr sz="1943" b="1" dirty="0"/>
          </a:p>
          <a:p>
            <a:pPr marL="0" indent="0">
              <a:lnSpc>
                <a:spcPct val="70000"/>
              </a:lnSpc>
              <a:spcBef>
                <a:spcPts val="750"/>
              </a:spcBef>
            </a:pPr>
            <a:endParaRPr sz="1943" b="1" dirty="0"/>
          </a:p>
          <a:p>
            <a:pPr marL="0" indent="0">
              <a:lnSpc>
                <a:spcPct val="70000"/>
              </a:lnSpc>
              <a:spcBef>
                <a:spcPts val="750"/>
              </a:spcBef>
            </a:pPr>
            <a:endParaRPr sz="1943" b="1" dirty="0"/>
          </a:p>
        </p:txBody>
      </p:sp>
    </p:spTree>
    <p:extLst>
      <p:ext uri="{BB962C8B-B14F-4D97-AF65-F5344CB8AC3E}">
        <p14:creationId xmlns:p14="http://schemas.microsoft.com/office/powerpoint/2010/main" val="989624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6">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6">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6">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26">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26">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26">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26">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26">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26">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26">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26">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26">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26">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26">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26">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26">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26">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26">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2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21"/>
          <p:cNvSpPr txBox="1">
            <a:spLocks noGrp="1"/>
          </p:cNvSpPr>
          <p:nvPr>
            <p:ph type="title"/>
          </p:nvPr>
        </p:nvSpPr>
        <p:spPr>
          <a:xfrm>
            <a:off x="628651" y="1131094"/>
            <a:ext cx="7886699" cy="994172"/>
          </a:xfrm>
          <a:prstGeom prst="rect">
            <a:avLst/>
          </a:prstGeom>
          <a:noFill/>
          <a:ln>
            <a:noFill/>
          </a:ln>
        </p:spPr>
        <p:txBody>
          <a:bodyPr spcFirstLastPara="1" wrap="square" lIns="68569" tIns="34275" rIns="68569" bIns="34275" anchor="ctr" anchorCtr="0">
            <a:noAutofit/>
          </a:bodyPr>
          <a:lstStyle/>
          <a:p>
            <a:pPr algn="l">
              <a:lnSpc>
                <a:spcPct val="90000"/>
              </a:lnSpc>
              <a:buSzPts val="1100"/>
            </a:pPr>
            <a:endParaRPr sz="3300"/>
          </a:p>
        </p:txBody>
      </p:sp>
      <p:sp>
        <p:nvSpPr>
          <p:cNvPr id="132" name="Google Shape;132;p21"/>
          <p:cNvSpPr txBox="1">
            <a:spLocks noGrp="1"/>
          </p:cNvSpPr>
          <p:nvPr>
            <p:ph type="body" idx="1"/>
          </p:nvPr>
        </p:nvSpPr>
        <p:spPr>
          <a:xfrm>
            <a:off x="628651" y="2226469"/>
            <a:ext cx="7886699" cy="3263504"/>
          </a:xfrm>
          <a:prstGeom prst="rect">
            <a:avLst/>
          </a:prstGeom>
          <a:noFill/>
          <a:ln>
            <a:noFill/>
          </a:ln>
        </p:spPr>
        <p:txBody>
          <a:bodyPr spcFirstLastPara="1" wrap="square" lIns="68569" tIns="34275" rIns="68569" bIns="34275" anchor="t" anchorCtr="0">
            <a:noAutofit/>
          </a:bodyPr>
          <a:lstStyle/>
          <a:p>
            <a:pPr marL="171450" indent="-171450">
              <a:lnSpc>
                <a:spcPct val="90000"/>
              </a:lnSpc>
              <a:spcBef>
                <a:spcPts val="0"/>
              </a:spcBef>
              <a:buSzPts val="2800"/>
              <a:buFont typeface="Arial"/>
              <a:buChar char="•"/>
            </a:pPr>
            <a:r>
              <a:rPr lang="en-US" sz="2100"/>
              <a:t>The CEO of a famous restaurant chain, which has a franchise on campus, has taken an unpopular position on a controversial new proposed law. You plan to encourage other students to boycott this restaurant chain.</a:t>
            </a:r>
            <a:endParaRPr/>
          </a:p>
          <a:p>
            <a:pPr marL="171450" indent="-171450">
              <a:lnSpc>
                <a:spcPct val="90000"/>
              </a:lnSpc>
              <a:spcBef>
                <a:spcPts val="750"/>
              </a:spcBef>
              <a:buSzPts val="2800"/>
            </a:pPr>
            <a:endParaRPr sz="2100"/>
          </a:p>
          <a:p>
            <a:pPr marL="171450" indent="-171450">
              <a:lnSpc>
                <a:spcPct val="90000"/>
              </a:lnSpc>
              <a:spcBef>
                <a:spcPts val="750"/>
              </a:spcBef>
              <a:buSzPts val="2800"/>
              <a:buFont typeface="Arial"/>
              <a:buChar char="•"/>
            </a:pPr>
            <a:r>
              <a:rPr lang="en-US" sz="2100"/>
              <a:t>Protected or Not Protected? </a:t>
            </a:r>
            <a:endParaRPr/>
          </a:p>
          <a:p>
            <a:pPr marL="171450" indent="-171450">
              <a:lnSpc>
                <a:spcPct val="90000"/>
              </a:lnSpc>
              <a:spcBef>
                <a:spcPts val="750"/>
              </a:spcBef>
              <a:buClr>
                <a:srgbClr val="FF0000"/>
              </a:buClr>
              <a:buSzPts val="2800"/>
              <a:buFont typeface="Arial"/>
              <a:buChar char="•"/>
            </a:pPr>
            <a:r>
              <a:rPr lang="en-US" sz="2100" b="1">
                <a:solidFill>
                  <a:srgbClr val="FF0000"/>
                </a:solidFill>
              </a:rPr>
              <a:t> Protected</a:t>
            </a:r>
            <a:endParaRPr/>
          </a:p>
          <a:p>
            <a:pPr marL="171450" indent="-171450">
              <a:lnSpc>
                <a:spcPct val="90000"/>
              </a:lnSpc>
              <a:spcBef>
                <a:spcPts val="750"/>
              </a:spcBef>
              <a:buSzPts val="2800"/>
              <a:buFont typeface="Arial"/>
              <a:buChar char="•"/>
            </a:pPr>
            <a:r>
              <a:rPr lang="en-US" sz="2100"/>
              <a:t>Why (or why not?) </a:t>
            </a:r>
            <a:endParaRPr sz="2100"/>
          </a:p>
          <a:p>
            <a:pPr marL="171450" indent="-171450">
              <a:lnSpc>
                <a:spcPct val="90000"/>
              </a:lnSpc>
              <a:spcBef>
                <a:spcPts val="750"/>
              </a:spcBef>
              <a:buSzPts val="2800"/>
              <a:buFont typeface="Arial"/>
              <a:buChar char="•"/>
            </a:pPr>
            <a:r>
              <a:rPr lang="en-US" sz="2100" b="1"/>
              <a:t>This is an acceptable way to express your first amendment rights. </a:t>
            </a:r>
            <a:endParaRPr/>
          </a:p>
        </p:txBody>
      </p:sp>
    </p:spTree>
    <p:extLst>
      <p:ext uri="{BB962C8B-B14F-4D97-AF65-F5344CB8AC3E}">
        <p14:creationId xmlns:p14="http://schemas.microsoft.com/office/powerpoint/2010/main" val="976422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2">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2">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2">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2">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2">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32">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32">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32">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32">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32">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32">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32">
                                            <p:txEl>
                                              <p:pRg st="2" end="2"/>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32">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32">
                                            <p:txEl>
                                              <p:pRg st="4" end="4"/>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32">
                                            <p:txEl>
                                              <p:pRg st="5" end="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32">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32">
                                            <p:txEl>
                                              <p:pRg st="2" end="2"/>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32">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32">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3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2">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DA5241"/>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TotalTime>
  <Words>3512</Words>
  <Application>Microsoft Macintosh PowerPoint</Application>
  <PresentationFormat>On-screen Show (4:3)</PresentationFormat>
  <Paragraphs>216</Paragraphs>
  <Slides>37</Slides>
  <Notes>37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37</vt:i4>
      </vt:variant>
    </vt:vector>
  </HeadingPairs>
  <TitlesOfParts>
    <vt:vector size="40" baseType="lpstr">
      <vt:lpstr>Arial</vt:lpstr>
      <vt:lpstr>Calibri</vt:lpstr>
      <vt:lpstr>Office Theme</vt:lpstr>
      <vt:lpstr>Protected or Not Protected Speech?</vt:lpstr>
      <vt:lpstr>Exceptions to Freedom of Speech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Fresno State University, CA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Permitted or Not Permitted?</dc:title>
  <cp:lastModifiedBy>Microsoft Office User</cp:lastModifiedBy>
  <cp:revision>9</cp:revision>
  <dcterms:modified xsi:type="dcterms:W3CDTF">2022-06-10T17:16:21Z</dcterms:modified>
</cp:coreProperties>
</file>