
<file path=[Content_Types].xml><?xml version="1.0" encoding="utf-8"?>
<Types xmlns="http://schemas.openxmlformats.org/package/2006/content-types">
  <Default Extension="xml" ContentType="application/xml"/>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34"/>
  </p:notesMasterIdLst>
  <p:sldIdLst>
    <p:sldId id="256" r:id="rId2"/>
    <p:sldId id="278" r:id="rId3"/>
    <p:sldId id="280" r:id="rId4"/>
    <p:sldId id="281" r:id="rId5"/>
    <p:sldId id="282" r:id="rId6"/>
    <p:sldId id="283" r:id="rId7"/>
    <p:sldId id="284" r:id="rId8"/>
    <p:sldId id="285" r:id="rId9"/>
    <p:sldId id="286" r:id="rId10"/>
    <p:sldId id="306" r:id="rId11"/>
    <p:sldId id="287" r:id="rId12"/>
    <p:sldId id="296" r:id="rId13"/>
    <p:sldId id="297" r:id="rId14"/>
    <p:sldId id="298" r:id="rId15"/>
    <p:sldId id="299" r:id="rId16"/>
    <p:sldId id="300" r:id="rId17"/>
    <p:sldId id="307" r:id="rId18"/>
    <p:sldId id="301" r:id="rId19"/>
    <p:sldId id="302" r:id="rId20"/>
    <p:sldId id="303" r:id="rId21"/>
    <p:sldId id="308" r:id="rId22"/>
    <p:sldId id="304" r:id="rId23"/>
    <p:sldId id="305" r:id="rId24"/>
    <p:sldId id="288" r:id="rId25"/>
    <p:sldId id="289" r:id="rId26"/>
    <p:sldId id="290" r:id="rId27"/>
    <p:sldId id="291" r:id="rId28"/>
    <p:sldId id="292" r:id="rId29"/>
    <p:sldId id="293" r:id="rId30"/>
    <p:sldId id="294" r:id="rId31"/>
    <p:sldId id="295" r:id="rId32"/>
    <p:sldId id="279" r:id="rId3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showComments="0">
  <p:normalViewPr>
    <p:restoredLeft sz="15636"/>
    <p:restoredTop sz="94643"/>
  </p:normalViewPr>
  <p:slideViewPr>
    <p:cSldViewPr snapToGrid="0">
      <p:cViewPr varScale="1">
        <p:scale>
          <a:sx n="120" d="100"/>
          <a:sy n="120" d="100"/>
        </p:scale>
        <p:origin x="1248" y="1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2746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6228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again --- this is school-sponsored speech and likely can be regulated in this instance ---- there probably is a legitimate pedagogical reason to stop this.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6715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It may depend on where the protest takes place.  Students cannot protest anywhere they want.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712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If the school had a dress code prohibiting political shirts, it would have to be enforced equally (not showing preference for/against one party or candidate), and the code could be challenged in court for infringing on free expression. </a:t>
            </a: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1953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may not be allowed -- schools very sensitive on bullying now.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8301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i="0" u="none" strike="noStrike" cap="none" dirty="0" smtClean="0">
                <a:solidFill>
                  <a:schemeClr val="dk1"/>
                </a:solidFill>
                <a:latin typeface="Calibri"/>
                <a:ea typeface="Calibri"/>
                <a:cs typeface="Calibri"/>
                <a:sym typeface="Calibri"/>
              </a:rPr>
              <a:t>The Supreme Court has said that “educators do not offend the First Amendment by exercising editorial control over the style and content of student speech in school-sponsored expressive activities </a:t>
            </a:r>
            <a:r>
              <a:rPr lang="en-US" sz="1200" b="1" i="0" u="none" strike="noStrike" cap="none" dirty="0" smtClean="0">
                <a:solidFill>
                  <a:schemeClr val="dk1"/>
                </a:solidFill>
                <a:latin typeface="Calibri"/>
                <a:ea typeface="Calibri"/>
                <a:cs typeface="Calibri"/>
                <a:sym typeface="Calibri"/>
              </a:rPr>
              <a:t>so long as their actions are reasonably related to legitimate pedagogical concerns</a:t>
            </a:r>
            <a:r>
              <a:rPr lang="en-US" sz="1200" b="0" i="0" u="none" strike="noStrike" cap="none" dirty="0" smtClean="0">
                <a:solidFill>
                  <a:schemeClr val="dk1"/>
                </a:solidFill>
                <a:latin typeface="Calibri"/>
                <a:ea typeface="Calibri"/>
                <a:cs typeface="Calibri"/>
                <a:sym typeface="Calibri"/>
              </a:rPr>
              <a:t>.”  Hazelwood School Dist. v. </a:t>
            </a:r>
            <a:r>
              <a:rPr lang="en-US" sz="1200" b="0" i="0" u="none" strike="noStrike" cap="none" dirty="0" err="1" smtClean="0">
                <a:solidFill>
                  <a:schemeClr val="dk1"/>
                </a:solidFill>
                <a:latin typeface="Calibri"/>
                <a:ea typeface="Calibri"/>
                <a:cs typeface="Calibri"/>
                <a:sym typeface="Calibri"/>
              </a:rPr>
              <a:t>Kuhlmeier</a:t>
            </a:r>
            <a:r>
              <a:rPr lang="en-US" sz="1200" b="0" i="0" u="none" strike="noStrike" cap="none" dirty="0" smtClean="0">
                <a:solidFill>
                  <a:schemeClr val="dk1"/>
                </a:solidFill>
                <a:latin typeface="Calibri"/>
                <a:ea typeface="Calibri"/>
                <a:cs typeface="Calibri"/>
                <a:sym typeface="Calibri"/>
              </a:rPr>
              <a:t> (1988) (emphasis added).  S</a:t>
            </a:r>
            <a:endParaRPr lang="en-US" dirty="0" smtClean="0"/>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4034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depends on how strongly worded --- school could censor profanity.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3021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A public school has the right to restrict school-sponsored student speech if the school has a legitimate educational reason to do so.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092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smtClean="0"/>
              <a:t>Tinker standards</a:t>
            </a:r>
            <a:endParaRPr lang="en-US"/>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886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506a7ca0e9_0_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506a7ca0e9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
        <p:nvSpPr>
          <p:cNvPr id="255" name="Google Shape;255;g506a7ca0e9_0_48: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32</a:t>
            </a:fld>
            <a:endParaRPr/>
          </a:p>
        </p:txBody>
      </p:sp>
    </p:spTree>
    <p:extLst>
      <p:ext uri="{BB962C8B-B14F-4D97-AF65-F5344CB8AC3E}">
        <p14:creationId xmlns:p14="http://schemas.microsoft.com/office/powerpoint/2010/main" val="1548783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508219b1b4_0_1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508219b1b4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dirty="0" smtClean="0"/>
              <a:t>Remember that public school officials cannot always censor school-sponsored publications.  It is just that the standard is much lower.  It is a rational basis type standard (reasonably related to legitimate pedagogical concerns) </a:t>
            </a:r>
            <a:endParaRPr lang="en-US" sz="1200" b="0" i="0" u="none" strike="noStrike" cap="none" dirty="0">
              <a:solidFill>
                <a:schemeClr val="dk1"/>
              </a:solidFill>
              <a:latin typeface="Calibri"/>
              <a:ea typeface="Calibri"/>
              <a:cs typeface="Calibri"/>
              <a:sym typeface="Calibri"/>
            </a:endParaRPr>
          </a:p>
        </p:txBody>
      </p:sp>
      <p:sp>
        <p:nvSpPr>
          <p:cNvPr id="247" name="Google Shape;247;g508219b1b4_0_12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a:t>
            </a:fld>
            <a:endParaRPr/>
          </a:p>
        </p:txBody>
      </p:sp>
    </p:spTree>
    <p:extLst>
      <p:ext uri="{BB962C8B-B14F-4D97-AF65-F5344CB8AC3E}">
        <p14:creationId xmlns:p14="http://schemas.microsoft.com/office/powerpoint/2010/main" val="2008175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0" i="0" u="none" strike="noStrike" cap="none" dirty="0" smtClean="0">
                <a:solidFill>
                  <a:schemeClr val="dk1"/>
                </a:solidFill>
                <a:latin typeface="Calibri"/>
                <a:ea typeface="Calibri"/>
                <a:cs typeface="Calibri"/>
                <a:sym typeface="Calibri"/>
              </a:rPr>
              <a:t>The Constitution only limits the power of the government, not private actors.</a:t>
            </a:r>
            <a:endParaRPr lang="en-US" dirty="0" smtClean="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0910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b="1" i="0" u="none" strike="noStrike" cap="none" dirty="0" smtClean="0">
                <a:solidFill>
                  <a:schemeClr val="dk1"/>
                </a:solidFill>
                <a:latin typeface="Calibri"/>
                <a:ea typeface="Calibri"/>
                <a:cs typeface="Calibri"/>
                <a:sym typeface="Calibri"/>
              </a:rPr>
              <a:t>You could argue this one either way. </a:t>
            </a: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750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There may be contractual limitations on the private school --- language in student handbook, etc.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0210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8584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it may depend on whether the student is a newspaper staffer.  If the school refuses to publish this story but publishes other stories --- that may be considered unreasonable.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7290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It would depend on whether school officials allow other student expressive activities in this area or not.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8046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dirty="0" smtClean="0"/>
              <a:t>speech by the basketball team may fall under the Hazelwood standard (</a:t>
            </a:r>
            <a:r>
              <a:rPr lang="en-US" dirty="0" err="1" smtClean="0"/>
              <a:t>schoool</a:t>
            </a:r>
            <a:r>
              <a:rPr lang="en-US" dirty="0" smtClean="0"/>
              <a:t>-sponsored speech)  </a:t>
            </a:r>
            <a:endParaRPr lang="en-US" sz="1200" b="0" i="0" u="none" strike="noStrike" cap="none" dirty="0" smtClean="0">
              <a:solidFill>
                <a:schemeClr val="dk1"/>
              </a:solidFill>
              <a:latin typeface="Calibri"/>
              <a:ea typeface="Calibri"/>
              <a:cs typeface="Calibri"/>
              <a:sym typeface="Calibri"/>
            </a:endParaRP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uk-UA" sz="1200" b="0" i="0" u="none" strike="noStrike" cap="none" smtClean="0">
                <a:solidFill>
                  <a:schemeClr val="dk1"/>
                </a:solidFill>
                <a:latin typeface="Calibri"/>
                <a:ea typeface="Calibri"/>
                <a:cs typeface="Calibri"/>
                <a:sym typeface="Calibri"/>
              </a:rPr>
              <a:t>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8896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9" name="Google Shape;19;p2"/>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7" name="Google Shape;77;p1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 name="Google Shape;26;p3"/>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27" name="Google Shape;27;p3"/>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0" name="Google Shape;30;p4"/>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9" name="Google Shape;39;p5"/>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355600" algn="l">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40" name="Google Shape;40;p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45" name="Google Shape;45;p6"/>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2" name="Google Shape;52;p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7" name="Google Shape;57;p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64" name="Google Shape;64;p9"/>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1" name="Google Shape;71;p1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Sidebar.jpg"/>
          <p:cNvPicPr preferRelativeResize="0"/>
          <p:nvPr/>
        </p:nvPicPr>
        <p:blipFill rotWithShape="1">
          <a:blip r:embed="rId12">
            <a:alphaModFix/>
          </a:blip>
          <a:srcRect/>
          <a:stretch/>
        </p:blipFill>
        <p:spPr>
          <a:xfrm>
            <a:off x="0" y="-49164"/>
            <a:ext cx="550693" cy="69317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33090" y="64716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smtClean="0">
                <a:solidFill>
                  <a:srgbClr val="8C004C"/>
                </a:solidFill>
                <a:latin typeface="Arial"/>
                <a:ea typeface="Arial"/>
                <a:cs typeface="Arial"/>
                <a:sym typeface="Arial"/>
              </a:rPr>
              <a:t>Permitted or Not Permitted?</a:t>
            </a:r>
            <a:endParaRPr sz="4000" b="1" i="0" u="none" strike="noStrike" cap="none" dirty="0">
              <a:solidFill>
                <a:srgbClr val="8C004C"/>
              </a:solidFill>
              <a:latin typeface="Arial"/>
              <a:ea typeface="Arial"/>
              <a:cs typeface="Arial"/>
              <a:sym typeface="Arial"/>
            </a:endParaRPr>
          </a:p>
        </p:txBody>
      </p:sp>
      <p:pic>
        <p:nvPicPr>
          <p:cNvPr id="86" name="Google Shape;86;p12"/>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87" name="Google Shape;87;p12" descr="Sidebar.jpg"/>
          <p:cNvPicPr preferRelativeResize="0"/>
          <p:nvPr/>
        </p:nvPicPr>
        <p:blipFill rotWithShape="1">
          <a:blip r:embed="rId4">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5">
            <a:alphaModFix/>
          </a:blip>
          <a:srcRect/>
          <a:stretch/>
        </p:blipFill>
        <p:spPr>
          <a:xfrm>
            <a:off x="4051300" y="2170060"/>
            <a:ext cx="1028700" cy="7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76669" y="675168"/>
            <a:ext cx="7588865" cy="4525963"/>
          </a:xfrm>
        </p:spPr>
        <p:txBody>
          <a:bodyPr/>
          <a:lstStyle/>
          <a:p>
            <a:pPr marL="228600" lvl="0">
              <a:lnSpc>
                <a:spcPct val="90000"/>
              </a:lnSpc>
              <a:spcBef>
                <a:spcPts val="0"/>
              </a:spcBef>
              <a:buSzPts val="2800"/>
              <a:buFont typeface="Arial"/>
              <a:buChar char="•"/>
            </a:pPr>
            <a:r>
              <a:rPr lang="en-US" dirty="0"/>
              <a:t>There is a student who brings a drum to the cafeteria and bangs it for nonstop every day during lunch to “raise awareness of environmental destruction.” (public school)</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a:t>
            </a:r>
            <a:r>
              <a:rPr lang="en-US" b="1" dirty="0" smtClean="0">
                <a:solidFill>
                  <a:srgbClr val="FF0000"/>
                </a:solidFill>
              </a:rPr>
              <a:t>ot </a:t>
            </a:r>
            <a:r>
              <a:rPr lang="en-US" b="1" dirty="0">
                <a:solidFill>
                  <a:srgbClr val="FF0000"/>
                </a:solidFill>
              </a:rPr>
              <a:t>permitted. </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b="1" dirty="0"/>
              <a:t>This would </a:t>
            </a:r>
            <a:r>
              <a:rPr lang="en-US" b="1" dirty="0" smtClean="0"/>
              <a:t>be </a:t>
            </a:r>
            <a:r>
              <a:rPr lang="en-US" b="1" dirty="0"/>
              <a:t>considered substantially disruptive and could be restricted.  </a:t>
            </a:r>
            <a:endParaRPr lang="en-US" dirty="0"/>
          </a:p>
          <a:p>
            <a:endParaRPr lang="en-US" dirty="0"/>
          </a:p>
        </p:txBody>
      </p:sp>
    </p:spTree>
    <p:extLst>
      <p:ext uri="{BB962C8B-B14F-4D97-AF65-F5344CB8AC3E}">
        <p14:creationId xmlns:p14="http://schemas.microsoft.com/office/powerpoint/2010/main" val="2016218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44;p11"/>
          <p:cNvSpPr txBox="1">
            <a:spLocks noGrp="1"/>
          </p:cNvSpPr>
          <p:nvPr>
            <p:ph type="body" idx="1"/>
          </p:nvPr>
        </p:nvSpPr>
        <p:spPr>
          <a:xfrm>
            <a:off x="938446" y="579474"/>
            <a:ext cx="7588865" cy="4525963"/>
          </a:xfrm>
          <a:prstGeom prst="rect">
            <a:avLst/>
          </a:prstGeom>
          <a:noFill/>
          <a:ln>
            <a:noFill/>
          </a:ln>
        </p:spPr>
        <p:txBody>
          <a:bodyPr spcFirstLastPara="1" wrap="square" lIns="91425" tIns="45700" rIns="91425" bIns="45700" anchor="t" anchorCtr="0">
            <a:noAutofit/>
          </a:bodyPr>
          <a:lstStyle/>
          <a:p>
            <a:pPr marL="228600" marR="0" lvl="0" indent="-228600" algn="l" rtl="0">
              <a:lnSpc>
                <a:spcPct val="70000"/>
              </a:lnSpc>
              <a:spcBef>
                <a:spcPts val="0"/>
              </a:spcBef>
              <a:spcAft>
                <a:spcPts val="0"/>
              </a:spcAft>
              <a:buClr>
                <a:schemeClr val="dk1"/>
              </a:buClr>
              <a:buSzPts val="2580"/>
              <a:buFont typeface="Arial"/>
              <a:buChar char="•"/>
            </a:pPr>
            <a:r>
              <a:rPr lang="en-US" sz="2590" b="0" i="0" u="none" strike="noStrike" cap="none" dirty="0">
                <a:solidFill>
                  <a:schemeClr val="dk1"/>
                </a:solidFill>
                <a:latin typeface="Calibri"/>
                <a:ea typeface="Calibri"/>
                <a:cs typeface="Calibri"/>
                <a:sym typeface="Calibri"/>
              </a:rPr>
              <a:t>A public high school student discovers that a janitor has been taking the trash in the recycling bin and throwing it out with the regular trash and decides to write a story about it in the school newspaper. </a:t>
            </a:r>
            <a:endParaRPr dirty="0"/>
          </a:p>
          <a:p>
            <a:pPr marL="228600" marR="0" lvl="0" indent="-228600" algn="l" rtl="0">
              <a:lnSpc>
                <a:spcPct val="70000"/>
              </a:lnSpc>
              <a:spcBef>
                <a:spcPts val="1000"/>
              </a:spcBef>
              <a:spcAft>
                <a:spcPts val="0"/>
              </a:spcAft>
              <a:buClr>
                <a:schemeClr val="dk1"/>
              </a:buClr>
              <a:buSzPts val="2580"/>
              <a:buFont typeface="Arial"/>
              <a:buNone/>
            </a:pPr>
            <a:endParaRPr sz="2590" b="0" i="0" u="none" strike="noStrike" cap="none" dirty="0">
              <a:solidFill>
                <a:schemeClr val="dk1"/>
              </a:solidFill>
              <a:latin typeface="Calibri"/>
              <a:ea typeface="Calibri"/>
              <a:cs typeface="Calibri"/>
              <a:sym typeface="Calibri"/>
            </a:endParaRPr>
          </a:p>
          <a:p>
            <a:pPr marL="228600" marR="0" lvl="0" indent="-228600" algn="l" rtl="0">
              <a:lnSpc>
                <a:spcPct val="70000"/>
              </a:lnSpc>
              <a:spcBef>
                <a:spcPts val="1000"/>
              </a:spcBef>
              <a:spcAft>
                <a:spcPts val="0"/>
              </a:spcAft>
              <a:buClr>
                <a:schemeClr val="dk1"/>
              </a:buClr>
              <a:buSzPts val="2580"/>
              <a:buFont typeface="Arial"/>
              <a:buChar char="•"/>
            </a:pPr>
            <a:r>
              <a:rPr lang="en-US" sz="2590" b="0" i="0" u="none" strike="noStrike" cap="none" dirty="0">
                <a:solidFill>
                  <a:schemeClr val="dk1"/>
                </a:solidFill>
                <a:latin typeface="Calibri"/>
                <a:ea typeface="Calibri"/>
                <a:cs typeface="Calibri"/>
                <a:sym typeface="Calibri"/>
              </a:rPr>
              <a:t>Permitted or Not Permitted? </a:t>
            </a:r>
            <a:endParaRPr dirty="0"/>
          </a:p>
          <a:p>
            <a:pPr marL="228600" marR="0" lvl="0" indent="-228600" algn="l" rtl="0">
              <a:lnSpc>
                <a:spcPct val="70000"/>
              </a:lnSpc>
              <a:spcBef>
                <a:spcPts val="1000"/>
              </a:spcBef>
              <a:spcAft>
                <a:spcPts val="0"/>
              </a:spcAft>
              <a:buClr>
                <a:schemeClr val="dk1"/>
              </a:buClr>
              <a:buSzPts val="2580"/>
              <a:buFont typeface="Arial"/>
              <a:buChar char="•"/>
            </a:pPr>
            <a:r>
              <a:rPr lang="en-US" sz="2590" b="1" i="0" u="none" strike="noStrike" cap="none" dirty="0">
                <a:solidFill>
                  <a:srgbClr val="FF0000"/>
                </a:solidFill>
                <a:latin typeface="Calibri"/>
                <a:ea typeface="Calibri"/>
                <a:cs typeface="Calibri"/>
                <a:sym typeface="Calibri"/>
              </a:rPr>
              <a:t>This could go either way. </a:t>
            </a:r>
            <a:endParaRPr dirty="0"/>
          </a:p>
          <a:p>
            <a:pPr marL="228600" marR="0" lvl="0" indent="-228600" algn="l" rtl="0">
              <a:lnSpc>
                <a:spcPct val="70000"/>
              </a:lnSpc>
              <a:spcBef>
                <a:spcPts val="1000"/>
              </a:spcBef>
              <a:spcAft>
                <a:spcPts val="0"/>
              </a:spcAft>
              <a:buClr>
                <a:schemeClr val="dk1"/>
              </a:buClr>
              <a:buSzPts val="2580"/>
              <a:buFont typeface="Arial"/>
              <a:buNone/>
            </a:pPr>
            <a:endParaRPr sz="2590" b="0" i="0" u="none" strike="noStrike" cap="none" dirty="0">
              <a:solidFill>
                <a:schemeClr val="dk1"/>
              </a:solidFill>
              <a:latin typeface="Calibri"/>
              <a:ea typeface="Calibri"/>
              <a:cs typeface="Calibri"/>
              <a:sym typeface="Calibri"/>
            </a:endParaRPr>
          </a:p>
          <a:p>
            <a:pPr marL="228600" marR="0" lvl="0" indent="-228600" algn="l" rtl="0">
              <a:lnSpc>
                <a:spcPct val="70000"/>
              </a:lnSpc>
              <a:spcBef>
                <a:spcPts val="1000"/>
              </a:spcBef>
              <a:spcAft>
                <a:spcPts val="0"/>
              </a:spcAft>
              <a:buClr>
                <a:schemeClr val="dk1"/>
              </a:buClr>
              <a:buSzPts val="2580"/>
              <a:buFont typeface="Arial"/>
              <a:buChar char="•"/>
            </a:pPr>
            <a:r>
              <a:rPr lang="en-US" sz="2590" b="0" i="0" u="none" strike="noStrike" cap="none" dirty="0">
                <a:solidFill>
                  <a:schemeClr val="dk1"/>
                </a:solidFill>
                <a:latin typeface="Calibri"/>
                <a:ea typeface="Calibri"/>
                <a:cs typeface="Calibri"/>
                <a:sym typeface="Calibri"/>
              </a:rPr>
              <a:t>Why (or why not?) </a:t>
            </a:r>
            <a:endParaRPr dirty="0"/>
          </a:p>
          <a:p>
            <a:pPr marL="228600" marR="0" lvl="0" indent="-228600" algn="l" rtl="0">
              <a:lnSpc>
                <a:spcPct val="70000"/>
              </a:lnSpc>
              <a:spcBef>
                <a:spcPts val="1000"/>
              </a:spcBef>
              <a:spcAft>
                <a:spcPts val="0"/>
              </a:spcAft>
              <a:buClr>
                <a:schemeClr val="dk1"/>
              </a:buClr>
              <a:buSzPts val="2580"/>
              <a:buFont typeface="Arial"/>
              <a:buChar char="•"/>
            </a:pPr>
            <a:r>
              <a:rPr lang="en-US" sz="2590" i="0" u="none" strike="noStrike" cap="none" dirty="0">
                <a:solidFill>
                  <a:schemeClr val="dk1"/>
                </a:solidFill>
                <a:sym typeface="Calibri"/>
              </a:rPr>
              <a:t>While this is a truthful report, and is not indecent or disruptive, the school still maintains the right to restrict speech of school-sponsored speech, and so they could refuse to publish this story. It would be up to the people in charge of the newspaper at the school. This story was, in fact, published in a public school newspaper, however. </a:t>
            </a:r>
            <a:endParaRPr dirty="0"/>
          </a:p>
          <a:p>
            <a:pPr marL="228600" marR="0" lvl="0" indent="-228600" algn="l" rtl="0">
              <a:lnSpc>
                <a:spcPct val="70000"/>
              </a:lnSpc>
              <a:spcBef>
                <a:spcPts val="1000"/>
              </a:spcBef>
              <a:spcAft>
                <a:spcPts val="0"/>
              </a:spcAft>
              <a:buClr>
                <a:schemeClr val="dk1"/>
              </a:buClr>
              <a:buSzPts val="2580"/>
              <a:buFont typeface="Arial"/>
              <a:buNone/>
            </a:pPr>
            <a:endParaRPr sz="259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838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nodeType="clickEffect">
                                  <p:stCondLst>
                                    <p:cond delay="0"/>
                                  </p:stCondLst>
                                  <p:childTnLst>
                                    <p:set>
                                      <p:cBhvr>
                                        <p:cTn id="1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pPr marL="228600" lvl="0">
              <a:lnSpc>
                <a:spcPct val="70000"/>
              </a:lnSpc>
              <a:spcBef>
                <a:spcPts val="0"/>
              </a:spcBef>
              <a:buSzPts val="2580"/>
              <a:buFont typeface="Arial"/>
              <a:buChar char="•"/>
            </a:pPr>
            <a:r>
              <a:rPr lang="en-US" dirty="0"/>
              <a:t>You are a school principal and a group of students has come to you asking for permission to hold a demonstration in favor of a particular political candidate during lunch. </a:t>
            </a:r>
          </a:p>
          <a:p>
            <a:pPr marL="228600" lvl="0">
              <a:lnSpc>
                <a:spcPct val="70000"/>
              </a:lnSpc>
              <a:spcBef>
                <a:spcPts val="1000"/>
              </a:spcBef>
              <a:buSzPts val="2580"/>
            </a:pPr>
            <a:endParaRPr lang="en-US" dirty="0"/>
          </a:p>
          <a:p>
            <a:pPr marL="228600" lvl="0">
              <a:lnSpc>
                <a:spcPct val="70000"/>
              </a:lnSpc>
              <a:spcBef>
                <a:spcPts val="1000"/>
              </a:spcBef>
              <a:buSzPts val="2580"/>
              <a:buFont typeface="Arial"/>
              <a:buChar char="•"/>
            </a:pPr>
            <a:r>
              <a:rPr lang="en-US" dirty="0"/>
              <a:t>Permitted or Not Permitted? </a:t>
            </a:r>
          </a:p>
          <a:p>
            <a:pPr marL="228600" lvl="0">
              <a:lnSpc>
                <a:spcPct val="70000"/>
              </a:lnSpc>
              <a:spcBef>
                <a:spcPts val="1000"/>
              </a:spcBef>
              <a:buSzPts val="2580"/>
              <a:buFont typeface="Arial"/>
              <a:buChar char="•"/>
            </a:pPr>
            <a:r>
              <a:rPr lang="en-US" b="1" dirty="0">
                <a:solidFill>
                  <a:srgbClr val="FF0000"/>
                </a:solidFill>
              </a:rPr>
              <a:t>This is likely permitted. </a:t>
            </a:r>
            <a:endParaRPr lang="en-US" dirty="0"/>
          </a:p>
          <a:p>
            <a:pPr marL="228600" lvl="0">
              <a:lnSpc>
                <a:spcPct val="70000"/>
              </a:lnSpc>
              <a:spcBef>
                <a:spcPts val="1000"/>
              </a:spcBef>
              <a:buSzPts val="2580"/>
              <a:buFont typeface="Arial"/>
              <a:buChar char="•"/>
            </a:pPr>
            <a:r>
              <a:rPr lang="en-US" dirty="0"/>
              <a:t>Why (or why not?) </a:t>
            </a:r>
          </a:p>
          <a:p>
            <a:pPr marL="228600" lvl="0">
              <a:lnSpc>
                <a:spcPct val="70000"/>
              </a:lnSpc>
              <a:spcBef>
                <a:spcPts val="1000"/>
              </a:spcBef>
              <a:buSzPts val="2580"/>
              <a:buFont typeface="Arial"/>
              <a:buChar char="•"/>
            </a:pPr>
            <a:r>
              <a:rPr lang="en-US" dirty="0"/>
              <a:t>This would likely be protected, unless the speech substantially disrupts the school.  </a:t>
            </a:r>
          </a:p>
          <a:p>
            <a:endParaRPr lang="en-US" dirty="0"/>
          </a:p>
        </p:txBody>
      </p:sp>
    </p:spTree>
    <p:extLst>
      <p:ext uri="{BB962C8B-B14F-4D97-AF65-F5344CB8AC3E}">
        <p14:creationId xmlns:p14="http://schemas.microsoft.com/office/powerpoint/2010/main" val="1252745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23506" y="483781"/>
            <a:ext cx="7588865" cy="4525963"/>
          </a:xfrm>
        </p:spPr>
        <p:txBody>
          <a:bodyPr/>
          <a:lstStyle/>
          <a:p>
            <a:pPr marL="228600" lvl="0">
              <a:lnSpc>
                <a:spcPct val="80000"/>
              </a:lnSpc>
              <a:spcBef>
                <a:spcPts val="0"/>
              </a:spcBef>
              <a:buSzPts val="2800"/>
              <a:buFont typeface="Arial"/>
              <a:buChar char="•"/>
            </a:pPr>
            <a:r>
              <a:rPr lang="en-US" dirty="0"/>
              <a:t>At a school-wide high school pep rally, the girls’ basketball team plans to dress up like some of the teachers and say common phrases that the teachers often use in class, to get laughs. (public school)</a:t>
            </a:r>
          </a:p>
          <a:p>
            <a:pPr marL="228600" lvl="0">
              <a:lnSpc>
                <a:spcPct val="80000"/>
              </a:lnSpc>
              <a:spcBef>
                <a:spcPts val="1000"/>
              </a:spcBef>
              <a:buSzPts val="2800"/>
            </a:pPr>
            <a:endParaRPr lang="en-US" dirty="0"/>
          </a:p>
          <a:p>
            <a:pPr marL="228600" lvl="0">
              <a:lnSpc>
                <a:spcPct val="80000"/>
              </a:lnSpc>
              <a:spcBef>
                <a:spcPts val="1000"/>
              </a:spcBef>
              <a:buSzPts val="2800"/>
              <a:buFont typeface="Arial"/>
              <a:buChar char="•"/>
            </a:pPr>
            <a:r>
              <a:rPr lang="en-US" dirty="0"/>
              <a:t>Permitted or Not Permitted? </a:t>
            </a:r>
          </a:p>
          <a:p>
            <a:pPr marL="228600" lvl="0">
              <a:lnSpc>
                <a:spcPct val="80000"/>
              </a:lnSpc>
              <a:spcBef>
                <a:spcPts val="1000"/>
              </a:spcBef>
              <a:buSzPts val="2800"/>
              <a:buFont typeface="Arial"/>
              <a:buChar char="•"/>
            </a:pPr>
            <a:r>
              <a:rPr lang="en-US" b="1" dirty="0"/>
              <a:t>This </a:t>
            </a:r>
            <a:r>
              <a:rPr lang="en-US" b="1" i="1" dirty="0"/>
              <a:t>might</a:t>
            </a:r>
            <a:r>
              <a:rPr lang="en-US" b="1" dirty="0"/>
              <a:t> be </a:t>
            </a:r>
            <a:r>
              <a:rPr lang="en-US" b="1" dirty="0">
                <a:solidFill>
                  <a:srgbClr val="FF0000"/>
                </a:solidFill>
              </a:rPr>
              <a:t>permitted</a:t>
            </a:r>
            <a:r>
              <a:rPr lang="en-US" b="1" dirty="0"/>
              <a:t>. </a:t>
            </a:r>
            <a:endParaRPr lang="en-US" dirty="0"/>
          </a:p>
          <a:p>
            <a:pPr marL="228600" lvl="0">
              <a:lnSpc>
                <a:spcPct val="80000"/>
              </a:lnSpc>
              <a:spcBef>
                <a:spcPts val="1000"/>
              </a:spcBef>
              <a:buSzPts val="2800"/>
            </a:pPr>
            <a:endParaRPr lang="en-US" dirty="0"/>
          </a:p>
          <a:p>
            <a:pPr marL="228600" lvl="0">
              <a:lnSpc>
                <a:spcPct val="80000"/>
              </a:lnSpc>
              <a:spcBef>
                <a:spcPts val="1000"/>
              </a:spcBef>
              <a:buSzPts val="2800"/>
              <a:buFont typeface="Arial"/>
              <a:buChar char="•"/>
            </a:pPr>
            <a:r>
              <a:rPr lang="en-US" dirty="0"/>
              <a:t>Why (or why not?) </a:t>
            </a:r>
          </a:p>
          <a:p>
            <a:pPr marL="228600" lvl="0">
              <a:lnSpc>
                <a:spcPct val="80000"/>
              </a:lnSpc>
              <a:spcBef>
                <a:spcPts val="1000"/>
              </a:spcBef>
              <a:buSzPts val="2800"/>
              <a:buFont typeface="Arial"/>
              <a:buChar char="•"/>
            </a:pPr>
            <a:r>
              <a:rPr lang="en-US" dirty="0"/>
              <a:t>As long as the performance was not “indecent” or substantially disruptive, it could be allowed. </a:t>
            </a:r>
          </a:p>
          <a:p>
            <a:endParaRPr lang="en-US" dirty="0"/>
          </a:p>
        </p:txBody>
      </p:sp>
    </p:spTree>
    <p:extLst>
      <p:ext uri="{BB962C8B-B14F-4D97-AF65-F5344CB8AC3E}">
        <p14:creationId xmlns:p14="http://schemas.microsoft.com/office/powerpoint/2010/main" val="2020635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80976" y="526311"/>
            <a:ext cx="7588865" cy="4525963"/>
          </a:xfrm>
        </p:spPr>
        <p:txBody>
          <a:bodyPr/>
          <a:lstStyle/>
          <a:p>
            <a:pPr marL="228600" lvl="0">
              <a:lnSpc>
                <a:spcPct val="90000"/>
              </a:lnSpc>
              <a:spcBef>
                <a:spcPts val="0"/>
              </a:spcBef>
              <a:buSzPts val="2800"/>
              <a:buFont typeface="Arial"/>
              <a:buChar char="•"/>
            </a:pPr>
            <a:r>
              <a:rPr lang="en-US" dirty="0"/>
              <a:t>At another school-wide high school pep rally, the football team plans to sing a dirty version of your school’s fight song (with the words changed).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This would likely be considered indecent, and possibly disruptive, and therefore might not be permitted. </a:t>
            </a:r>
          </a:p>
          <a:p>
            <a:endParaRPr lang="en-US" dirty="0"/>
          </a:p>
        </p:txBody>
      </p:sp>
    </p:spTree>
    <p:extLst>
      <p:ext uri="{BB962C8B-B14F-4D97-AF65-F5344CB8AC3E}">
        <p14:creationId xmlns:p14="http://schemas.microsoft.com/office/powerpoint/2010/main" val="572730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7301" y="611372"/>
            <a:ext cx="7588865" cy="4525963"/>
          </a:xfrm>
        </p:spPr>
        <p:txBody>
          <a:bodyPr/>
          <a:lstStyle/>
          <a:p>
            <a:pPr marL="228600" lvl="0">
              <a:lnSpc>
                <a:spcPct val="90000"/>
              </a:lnSpc>
              <a:spcBef>
                <a:spcPts val="0"/>
              </a:spcBef>
              <a:buSzPts val="2800"/>
              <a:buFont typeface="Arial"/>
              <a:buChar char="•"/>
            </a:pPr>
            <a:r>
              <a:rPr lang="en-US" dirty="0"/>
              <a:t>A controversial speaker with unpopular views is coming to your school, so you plan to organize a peaceful protest in order to express opposing views.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 </a:t>
            </a:r>
          </a:p>
          <a:p>
            <a:pPr marL="228600" lvl="0">
              <a:lnSpc>
                <a:spcPct val="90000"/>
              </a:lnSpc>
              <a:spcBef>
                <a:spcPts val="1000"/>
              </a:spcBef>
              <a:buSzPts val="2800"/>
              <a:buFont typeface="Arial"/>
              <a:buChar char="•"/>
            </a:pPr>
            <a:r>
              <a:rPr lang="en-US" b="1" dirty="0">
                <a:solidFill>
                  <a:srgbClr val="FF0000"/>
                </a:solidFill>
              </a:rPr>
              <a:t>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High school students have a right to express their views and opinions in a non-disruptive way. </a:t>
            </a:r>
          </a:p>
          <a:p>
            <a:endParaRPr lang="en-US" dirty="0"/>
          </a:p>
        </p:txBody>
      </p:sp>
    </p:spTree>
    <p:extLst>
      <p:ext uri="{BB962C8B-B14F-4D97-AF65-F5344CB8AC3E}">
        <p14:creationId xmlns:p14="http://schemas.microsoft.com/office/powerpoint/2010/main" val="1344095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7301" y="217968"/>
            <a:ext cx="7588865" cy="4525963"/>
          </a:xfrm>
        </p:spPr>
        <p:txBody>
          <a:bodyPr/>
          <a:lstStyle/>
          <a:p>
            <a:pPr marL="228600" lvl="0" indent="-50800">
              <a:lnSpc>
                <a:spcPct val="90000"/>
              </a:lnSpc>
              <a:spcBef>
                <a:spcPts val="0"/>
              </a:spcBef>
              <a:buSzPts val="2800"/>
            </a:pPr>
            <a:r>
              <a:rPr lang="en-US" dirty="0"/>
              <a:t>Two students wear “Make America Great Again” shirts to school. A teacher informs them that they must leave the classroom because those shirts are not permitted. She says, “Just like you cannot wear a swastika to school, you cannot wear those.” </a:t>
            </a:r>
          </a:p>
          <a:p>
            <a:pPr marL="228600" lvl="0">
              <a:lnSpc>
                <a:spcPct val="90000"/>
              </a:lnSpc>
              <a:spcBef>
                <a:spcPts val="0"/>
              </a:spcBef>
              <a:buSzPts val="2800"/>
              <a:buFont typeface="Arial"/>
              <a:buChar char="•"/>
            </a:pPr>
            <a:r>
              <a:rPr lang="en-US" dirty="0"/>
              <a:t>Permitted or Not Permitted (wearing the shirts)?</a:t>
            </a:r>
          </a:p>
          <a:p>
            <a:pPr marL="228600" lvl="0">
              <a:lnSpc>
                <a:spcPct val="90000"/>
              </a:lnSpc>
              <a:spcBef>
                <a:spcPts val="0"/>
              </a:spcBef>
              <a:buSzPts val="2800"/>
              <a:buFont typeface="Arial"/>
              <a:buChar char="•"/>
            </a:pPr>
            <a:endParaRPr lang="en-US" dirty="0"/>
          </a:p>
        </p:txBody>
      </p:sp>
    </p:spTree>
    <p:extLst>
      <p:ext uri="{BB962C8B-B14F-4D97-AF65-F5344CB8AC3E}">
        <p14:creationId xmlns:p14="http://schemas.microsoft.com/office/powerpoint/2010/main" val="2036740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76669" y="536944"/>
            <a:ext cx="7588865" cy="4525963"/>
          </a:xfrm>
        </p:spPr>
        <p:txBody>
          <a:bodyPr/>
          <a:lstStyle/>
          <a:p>
            <a:pPr marL="228600" lvl="0">
              <a:lnSpc>
                <a:spcPct val="90000"/>
              </a:lnSpc>
              <a:spcBef>
                <a:spcPts val="0"/>
              </a:spcBef>
              <a:buSzPts val="2800"/>
              <a:buFont typeface="Arial"/>
              <a:buChar char="•"/>
            </a:pPr>
            <a:r>
              <a:rPr lang="en-US" b="1" dirty="0">
                <a:solidFill>
                  <a:srgbClr val="FF0000"/>
                </a:solidFill>
              </a:rPr>
              <a:t>Permitted</a:t>
            </a:r>
            <a:endParaRPr lang="en-US" dirty="0"/>
          </a:p>
          <a:p>
            <a:pPr marL="228600" lvl="0">
              <a:lnSpc>
                <a:spcPct val="90000"/>
              </a:lnSpc>
              <a:spcBef>
                <a:spcPts val="0"/>
              </a:spcBef>
              <a:buSzPts val="2800"/>
              <a:buFont typeface="Arial"/>
              <a:buChar char="•"/>
            </a:pPr>
            <a:r>
              <a:rPr lang="en-US" dirty="0"/>
              <a:t>Why (or why not?) </a:t>
            </a:r>
          </a:p>
          <a:p>
            <a:pPr marL="228600" lvl="0" indent="-203200">
              <a:lnSpc>
                <a:spcPct val="90000"/>
              </a:lnSpc>
              <a:spcBef>
                <a:spcPts val="0"/>
              </a:spcBef>
              <a:buSzPts val="2400"/>
              <a:buFont typeface="Arial"/>
              <a:buChar char="•"/>
            </a:pPr>
            <a:r>
              <a:rPr lang="en-US" dirty="0"/>
              <a:t>The school had no prohibition against wearing political shirts, so the students were not violating the dress code. The school apologized that the teacher “inappropriately shared her views in class” and said that they were “</a:t>
            </a:r>
            <a:r>
              <a:rPr lang="en-US" dirty="0">
                <a:solidFill>
                  <a:srgbClr val="111111"/>
                </a:solidFill>
              </a:rPr>
              <a:t>deeply sorry that this incident happened in one of our schools; it does not reflect his expectation that all students be treated equally and respectfully by our employees.”</a:t>
            </a:r>
            <a:endParaRPr lang="en-US" dirty="0"/>
          </a:p>
          <a:p>
            <a:endParaRPr lang="en-US" dirty="0"/>
          </a:p>
        </p:txBody>
      </p:sp>
    </p:spTree>
    <p:extLst>
      <p:ext uri="{BB962C8B-B14F-4D97-AF65-F5344CB8AC3E}">
        <p14:creationId xmlns:p14="http://schemas.microsoft.com/office/powerpoint/2010/main" val="19483955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037" y="419986"/>
            <a:ext cx="7588865" cy="4525963"/>
          </a:xfrm>
        </p:spPr>
        <p:txBody>
          <a:bodyPr/>
          <a:lstStyle/>
          <a:p>
            <a:pPr marL="228600" lvl="0">
              <a:lnSpc>
                <a:spcPct val="90000"/>
              </a:lnSpc>
              <a:spcBef>
                <a:spcPts val="0"/>
              </a:spcBef>
              <a:buSzPts val="2800"/>
              <a:buFont typeface="Arial"/>
              <a:buChar char="•"/>
            </a:pPr>
            <a:r>
              <a:rPr lang="en-US" dirty="0"/>
              <a:t>A controversial speaker with unpopular views is coming to your school, so you plan to block the road so that he cannot arrive on time to give the speech.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This is substantially disruptive. It also interferes with the planned speaker’s free speech rights, and the rights of other students to hear him or her. </a:t>
            </a:r>
          </a:p>
          <a:p>
            <a:endParaRPr lang="en-US" dirty="0"/>
          </a:p>
        </p:txBody>
      </p:sp>
    </p:spTree>
    <p:extLst>
      <p:ext uri="{BB962C8B-B14F-4D97-AF65-F5344CB8AC3E}">
        <p14:creationId xmlns:p14="http://schemas.microsoft.com/office/powerpoint/2010/main" val="1181708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7301" y="568842"/>
            <a:ext cx="7588865" cy="4525963"/>
          </a:xfrm>
        </p:spPr>
        <p:txBody>
          <a:bodyPr/>
          <a:lstStyle/>
          <a:p>
            <a:pPr marL="228600" lvl="0">
              <a:lnSpc>
                <a:spcPct val="90000"/>
              </a:lnSpc>
              <a:spcBef>
                <a:spcPts val="0"/>
              </a:spcBef>
              <a:buSzPts val="2800"/>
              <a:buFont typeface="Arial"/>
              <a:buChar char="•"/>
            </a:pPr>
            <a:r>
              <a:rPr lang="en-US" dirty="0"/>
              <a:t>A controversial law was recently passed, so a group of students has planned to walk out of school in order to express their dissatisfaction.</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Walking out of school clearly is substantially disruptive of the school’s work. </a:t>
            </a:r>
          </a:p>
          <a:p>
            <a:endParaRPr lang="en-US" dirty="0"/>
          </a:p>
        </p:txBody>
      </p:sp>
    </p:spTree>
    <p:extLst>
      <p:ext uri="{BB962C8B-B14F-4D97-AF65-F5344CB8AC3E}">
        <p14:creationId xmlns:p14="http://schemas.microsoft.com/office/powerpoint/2010/main" val="955490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4"/>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6" name="Google Shape;95;p2"/>
          <p:cNvSpPr txBox="1">
            <a:spLocks noGrp="1"/>
          </p:cNvSpPr>
          <p:nvPr>
            <p:ph type="body" idx="1"/>
          </p:nvPr>
        </p:nvSpPr>
        <p:spPr>
          <a:xfrm>
            <a:off x="1098550" y="1600200"/>
            <a:ext cx="7588250" cy="4525963"/>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Public school officials may restrict speech that is substantially </a:t>
            </a:r>
            <a:r>
              <a:rPr lang="en-US" sz="2800" b="1" i="0" u="none" strike="noStrike" cap="none" dirty="0">
                <a:solidFill>
                  <a:schemeClr val="dk1"/>
                </a:solidFill>
                <a:latin typeface="Calibri"/>
                <a:ea typeface="Calibri"/>
                <a:cs typeface="Calibri"/>
                <a:sym typeface="Calibri"/>
              </a:rPr>
              <a:t>disruptive</a:t>
            </a:r>
            <a:r>
              <a:rPr lang="en-US" sz="2800" b="0" i="0" u="none" strike="noStrike" cap="none" dirty="0">
                <a:solidFill>
                  <a:schemeClr val="dk1"/>
                </a:solidFill>
                <a:latin typeface="Calibri"/>
                <a:ea typeface="Calibri"/>
                <a:cs typeface="Calibri"/>
                <a:sym typeface="Calibri"/>
              </a:rPr>
              <a:t>, </a:t>
            </a:r>
            <a:r>
              <a:rPr lang="en-US" sz="2800" b="1" i="0" u="none" strike="noStrike" cap="none" dirty="0">
                <a:solidFill>
                  <a:schemeClr val="dk1"/>
                </a:solidFill>
                <a:latin typeface="Calibri"/>
                <a:ea typeface="Calibri"/>
                <a:cs typeface="Calibri"/>
                <a:sym typeface="Calibri"/>
              </a:rPr>
              <a:t>indecent</a:t>
            </a:r>
            <a:r>
              <a:rPr lang="en-US" sz="2800" b="0" i="0" u="none" strike="noStrike" cap="none" dirty="0">
                <a:solidFill>
                  <a:schemeClr val="dk1"/>
                </a:solidFill>
                <a:latin typeface="Calibri"/>
                <a:ea typeface="Calibri"/>
                <a:cs typeface="Calibri"/>
                <a:sym typeface="Calibri"/>
              </a:rPr>
              <a:t>, part of a </a:t>
            </a:r>
            <a:r>
              <a:rPr lang="en-US" sz="2800" b="1" i="0" u="none" strike="noStrike" cap="none" dirty="0">
                <a:solidFill>
                  <a:schemeClr val="dk1"/>
                </a:solidFill>
                <a:latin typeface="Calibri"/>
                <a:ea typeface="Calibri"/>
                <a:cs typeface="Calibri"/>
                <a:sym typeface="Calibri"/>
              </a:rPr>
              <a:t>school-sponsored publication</a:t>
            </a:r>
            <a:r>
              <a:rPr lang="en-US" sz="2800" b="0" i="0" u="none" strike="noStrike" cap="none" dirty="0">
                <a:solidFill>
                  <a:schemeClr val="dk1"/>
                </a:solidFill>
                <a:latin typeface="Calibri"/>
                <a:ea typeface="Calibri"/>
                <a:cs typeface="Calibri"/>
                <a:sym typeface="Calibri"/>
              </a:rPr>
              <a:t>, or that </a:t>
            </a:r>
            <a:r>
              <a:rPr lang="en-US" sz="2800" b="1" i="0" u="none" strike="noStrike" cap="none" dirty="0">
                <a:solidFill>
                  <a:schemeClr val="dk1"/>
                </a:solidFill>
                <a:latin typeface="Calibri"/>
                <a:ea typeface="Calibri"/>
                <a:cs typeface="Calibri"/>
                <a:sym typeface="Calibri"/>
              </a:rPr>
              <a:t>promotes the use of illegal drugs</a:t>
            </a:r>
            <a:r>
              <a:rPr lang="en-US" sz="2800" b="0" i="0" u="none" strike="noStrike" cap="none" dirty="0">
                <a:solidFill>
                  <a:schemeClr val="dk1"/>
                </a:solidFill>
                <a:latin typeface="Calibri"/>
                <a:ea typeface="Calibri"/>
                <a:cs typeface="Calibri"/>
                <a:sym typeface="Calibri"/>
              </a:rPr>
              <a:t>. Public schools have the right to limit the style and content of student speech in “school-sponsored expressive activities.” Reasonable Time, Place and Manner limits may be imposed on speech.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59711" y="792125"/>
            <a:ext cx="7588865" cy="4525963"/>
          </a:xfrm>
        </p:spPr>
        <p:txBody>
          <a:bodyPr/>
          <a:lstStyle/>
          <a:p>
            <a:pPr marL="228600" lvl="0">
              <a:lnSpc>
                <a:spcPct val="70000"/>
              </a:lnSpc>
              <a:spcBef>
                <a:spcPts val="0"/>
              </a:spcBef>
              <a:buSzPts val="2580"/>
              <a:buFont typeface="Arial"/>
              <a:buChar char="•"/>
            </a:pPr>
            <a:r>
              <a:rPr lang="en-US" dirty="0"/>
              <a:t>You are the editor of the school paper and you think that certain students in your school fit into different groups like “Jock,” “</a:t>
            </a:r>
            <a:r>
              <a:rPr lang="en-US" dirty="0" err="1"/>
              <a:t>Prepster</a:t>
            </a:r>
            <a:r>
              <a:rPr lang="en-US" dirty="0"/>
              <a:t>,” “Nerd,” and so on. You want to write an article about the different groups at your school and list the names of students you think fit into each of these categories. </a:t>
            </a:r>
          </a:p>
          <a:p>
            <a:pPr marL="228600" lvl="0">
              <a:lnSpc>
                <a:spcPct val="70000"/>
              </a:lnSpc>
              <a:spcBef>
                <a:spcPts val="1000"/>
              </a:spcBef>
              <a:buSzPts val="2580"/>
            </a:pPr>
            <a:endParaRPr lang="en-US" dirty="0"/>
          </a:p>
          <a:p>
            <a:pPr marL="228600" lvl="0">
              <a:lnSpc>
                <a:spcPct val="70000"/>
              </a:lnSpc>
              <a:spcBef>
                <a:spcPts val="1000"/>
              </a:spcBef>
              <a:buSzPts val="2580"/>
              <a:buFont typeface="Arial"/>
              <a:buChar char="•"/>
            </a:pPr>
            <a:r>
              <a:rPr lang="en-US" dirty="0"/>
              <a:t>Permitted or Not Permitted?   </a:t>
            </a:r>
          </a:p>
          <a:p>
            <a:pPr marL="228600" lvl="0">
              <a:lnSpc>
                <a:spcPct val="70000"/>
              </a:lnSpc>
              <a:spcBef>
                <a:spcPts val="1000"/>
              </a:spcBef>
              <a:buSzPts val="2580"/>
              <a:buFont typeface="Arial"/>
              <a:buChar char="•"/>
            </a:pPr>
            <a:r>
              <a:rPr lang="en-US" dirty="0"/>
              <a:t>This </a:t>
            </a:r>
            <a:r>
              <a:rPr lang="en-US" i="1" dirty="0"/>
              <a:t>could</a:t>
            </a:r>
            <a:r>
              <a:rPr lang="en-US" dirty="0"/>
              <a:t> be </a:t>
            </a:r>
            <a:r>
              <a:rPr lang="en-US" dirty="0">
                <a:solidFill>
                  <a:srgbClr val="FF0000"/>
                </a:solidFill>
              </a:rPr>
              <a:t>permitted</a:t>
            </a:r>
            <a:r>
              <a:rPr lang="en-US" dirty="0"/>
              <a:t>. It is up to the school principal.</a:t>
            </a:r>
          </a:p>
          <a:p>
            <a:pPr marL="228600" lvl="0">
              <a:lnSpc>
                <a:spcPct val="70000"/>
              </a:lnSpc>
              <a:spcBef>
                <a:spcPts val="1000"/>
              </a:spcBef>
              <a:buSzPts val="2580"/>
            </a:pPr>
            <a:endParaRPr lang="en-US" dirty="0"/>
          </a:p>
          <a:p>
            <a:endParaRPr lang="en-US" dirty="0"/>
          </a:p>
        </p:txBody>
      </p:sp>
    </p:spTree>
    <p:extLst>
      <p:ext uri="{BB962C8B-B14F-4D97-AF65-F5344CB8AC3E}">
        <p14:creationId xmlns:p14="http://schemas.microsoft.com/office/powerpoint/2010/main" val="1446603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pPr marL="228600" lvl="0">
              <a:lnSpc>
                <a:spcPct val="70000"/>
              </a:lnSpc>
              <a:spcBef>
                <a:spcPts val="1000"/>
              </a:spcBef>
              <a:buSzPts val="2580"/>
              <a:buFont typeface="Arial"/>
              <a:buChar char="•"/>
            </a:pPr>
            <a:r>
              <a:rPr lang="en-US" dirty="0"/>
              <a:t>Why (or why not?)</a:t>
            </a:r>
          </a:p>
          <a:p>
            <a:pPr marL="228600" lvl="0">
              <a:lnSpc>
                <a:spcPct val="70000"/>
              </a:lnSpc>
              <a:spcBef>
                <a:spcPts val="1000"/>
              </a:spcBef>
              <a:buSzPts val="2580"/>
              <a:buFont typeface="Arial"/>
              <a:buChar char="•"/>
            </a:pPr>
            <a:r>
              <a:rPr lang="en-US" dirty="0"/>
              <a:t>The newspaper is school-sponsored, so the principal can generally decide what gets published in it. While this could be a fun article if handled with good taste and good humor, it has the potential to easily become disruptive and could interfere with the rights of other students who might object to being publicly named and sorted into categories like this.  </a:t>
            </a:r>
          </a:p>
          <a:p>
            <a:endParaRPr lang="en-US" dirty="0"/>
          </a:p>
        </p:txBody>
      </p:sp>
    </p:spTree>
    <p:extLst>
      <p:ext uri="{BB962C8B-B14F-4D97-AF65-F5344CB8AC3E}">
        <p14:creationId xmlns:p14="http://schemas.microsoft.com/office/powerpoint/2010/main" val="1115339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80976" y="260498"/>
            <a:ext cx="7588865" cy="4525963"/>
          </a:xfrm>
        </p:spPr>
        <p:txBody>
          <a:bodyPr/>
          <a:lstStyle/>
          <a:p>
            <a:pPr marL="228600" lvl="0">
              <a:lnSpc>
                <a:spcPct val="90000"/>
              </a:lnSpc>
              <a:spcBef>
                <a:spcPts val="0"/>
              </a:spcBef>
              <a:buSzPts val="2800"/>
              <a:buFont typeface="Arial"/>
              <a:buChar char="•"/>
            </a:pPr>
            <a:r>
              <a:rPr lang="en-US" dirty="0"/>
              <a:t>The High School Yearbook committee wants to include dirty nicknames for students underneath their names in the yearbook.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solidFill>
                  <a:srgbClr val="000000"/>
                </a:solidFill>
              </a:rPr>
              <a:t>This would be considered both indecent (and possibly even disruptive.) Because the yearbook is sponsored by the school, the school has almost absolute power to decide what goes in it.</a:t>
            </a:r>
            <a:endParaRPr lang="en-US" dirty="0"/>
          </a:p>
          <a:p>
            <a:endParaRPr lang="en-US" dirty="0"/>
          </a:p>
        </p:txBody>
      </p:sp>
    </p:spTree>
    <p:extLst>
      <p:ext uri="{BB962C8B-B14F-4D97-AF65-F5344CB8AC3E}">
        <p14:creationId xmlns:p14="http://schemas.microsoft.com/office/powerpoint/2010/main" val="588853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80976" y="494414"/>
            <a:ext cx="7588865" cy="4525963"/>
          </a:xfrm>
        </p:spPr>
        <p:txBody>
          <a:bodyPr/>
          <a:lstStyle/>
          <a:p>
            <a:pPr marL="228600" lvl="0">
              <a:lnSpc>
                <a:spcPct val="90000"/>
              </a:lnSpc>
              <a:spcBef>
                <a:spcPts val="0"/>
              </a:spcBef>
              <a:buSzPts val="2800"/>
              <a:buFont typeface="Arial"/>
              <a:buChar char="•"/>
            </a:pPr>
            <a:r>
              <a:rPr lang="en-US" dirty="0"/>
              <a:t>You are angry about the fact that the cafeteria has eliminated “Pizza Fridays,” so you write a strongly-worded letter about it to the principal, the vice principal, your guidance counselor, and the head of the cafeteria staff.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Permitted</a:t>
            </a:r>
            <a:endParaRPr lang="en-US" dirty="0"/>
          </a:p>
          <a:p>
            <a:pPr marL="228600" lvl="0">
              <a:lnSpc>
                <a:spcPct val="90000"/>
              </a:lnSpc>
              <a:spcBef>
                <a:spcPts val="1000"/>
              </a:spcBef>
              <a:buSzPts val="2800"/>
              <a:buFont typeface="Arial"/>
              <a:buChar char="•"/>
            </a:pPr>
            <a:r>
              <a:rPr lang="en-US" dirty="0"/>
              <a:t>Why (or why not?) This is a legitimate and appropriate use of First Amendment, Freedom of Speech rights. </a:t>
            </a:r>
          </a:p>
          <a:p>
            <a:endParaRPr lang="en-US" dirty="0"/>
          </a:p>
        </p:txBody>
      </p:sp>
    </p:spTree>
    <p:extLst>
      <p:ext uri="{BB962C8B-B14F-4D97-AF65-F5344CB8AC3E}">
        <p14:creationId xmlns:p14="http://schemas.microsoft.com/office/powerpoint/2010/main" val="1722023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27813" y="345559"/>
            <a:ext cx="7588865" cy="4525963"/>
          </a:xfrm>
        </p:spPr>
        <p:txBody>
          <a:bodyPr/>
          <a:lstStyle/>
          <a:p>
            <a:pPr marL="228600" lvl="0">
              <a:lnSpc>
                <a:spcPct val="90000"/>
              </a:lnSpc>
              <a:spcBef>
                <a:spcPts val="0"/>
              </a:spcBef>
              <a:buSzPts val="2800"/>
              <a:buFont typeface="Arial"/>
              <a:buChar char="•"/>
            </a:pPr>
            <a:r>
              <a:rPr lang="en-US" dirty="0"/>
              <a:t>You are angry about the fact that the cafeteria has eliminated “Pizza Fridays,” so you plan to interrupt every class to express your frustration until the “Pizza Friday” returns.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dirty="0"/>
              <a:t> </a:t>
            </a:r>
            <a:r>
              <a:rPr lang="en-US" b="1" dirty="0">
                <a:solidFill>
                  <a:srgbClr val="FF0000"/>
                </a:solidFill>
              </a:rPr>
              <a:t>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This is disruptive and clearly </a:t>
            </a:r>
            <a:r>
              <a:rPr lang="en-US" dirty="0">
                <a:solidFill>
                  <a:srgbClr val="000000"/>
                </a:solidFill>
              </a:rPr>
              <a:t>substantially </a:t>
            </a:r>
            <a:r>
              <a:rPr lang="en-US" dirty="0"/>
              <a:t>interferes with the work of the school. </a:t>
            </a:r>
          </a:p>
        </p:txBody>
      </p:sp>
    </p:spTree>
    <p:extLst>
      <p:ext uri="{BB962C8B-B14F-4D97-AF65-F5344CB8AC3E}">
        <p14:creationId xmlns:p14="http://schemas.microsoft.com/office/powerpoint/2010/main" val="2123559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23506" y="324293"/>
            <a:ext cx="7588865" cy="4525963"/>
          </a:xfrm>
        </p:spPr>
        <p:txBody>
          <a:bodyPr/>
          <a:lstStyle/>
          <a:p>
            <a:pPr marL="228600" lvl="0">
              <a:lnSpc>
                <a:spcPct val="90000"/>
              </a:lnSpc>
              <a:spcBef>
                <a:spcPts val="0"/>
              </a:spcBef>
              <a:buSzPts val="2800"/>
              <a:buFont typeface="Arial"/>
              <a:buChar char="•"/>
            </a:pPr>
            <a:r>
              <a:rPr lang="en-US" dirty="0"/>
              <a:t>Your high school newspaper, on its humor page, runs a comic that makes fun of one of the leaders of student government for wearing tight clothes. The vice principal collects all the copies of the school paper, which has already been printed, and refuses to allow you to distribute them. Can she do this?</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b="1" dirty="0">
                <a:solidFill>
                  <a:srgbClr val="FF0000"/>
                </a:solidFill>
              </a:rPr>
              <a:t>Yes. </a:t>
            </a:r>
            <a:r>
              <a:rPr lang="en-US" dirty="0"/>
              <a:t>A public school has the right to restrict “school-sponsored” speech. This could include refusing to distribute something deemed inappropriate. </a:t>
            </a:r>
          </a:p>
          <a:p>
            <a:endParaRPr lang="en-US" dirty="0"/>
          </a:p>
        </p:txBody>
      </p:sp>
    </p:spTree>
    <p:extLst>
      <p:ext uri="{BB962C8B-B14F-4D97-AF65-F5344CB8AC3E}">
        <p14:creationId xmlns:p14="http://schemas.microsoft.com/office/powerpoint/2010/main" val="7157133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23506" y="898451"/>
            <a:ext cx="7588865" cy="4525963"/>
          </a:xfrm>
        </p:spPr>
        <p:txBody>
          <a:bodyPr/>
          <a:lstStyle/>
          <a:p>
            <a:pPr marL="228600" lvl="0">
              <a:lnSpc>
                <a:spcPct val="90000"/>
              </a:lnSpc>
              <a:spcBef>
                <a:spcPts val="0"/>
              </a:spcBef>
              <a:buSzPts val="2800"/>
              <a:buFont typeface="Arial"/>
              <a:buChar char="•"/>
            </a:pPr>
            <a:r>
              <a:rPr lang="en-US" dirty="0"/>
              <a:t>You are a public high school principal and a  group of students asked if they can all wear matching hats to school to show their support for a recent political protest march in Washington, DC. Would you allow this?  </a:t>
            </a:r>
          </a:p>
          <a:p>
            <a:pPr marL="228600" lvl="0">
              <a:lnSpc>
                <a:spcPct val="90000"/>
              </a:lnSpc>
              <a:spcBef>
                <a:spcPts val="0"/>
              </a:spcBef>
              <a:buSzPts val="2800"/>
            </a:pPr>
            <a:endParaRPr lang="en-US" dirty="0"/>
          </a:p>
          <a:p>
            <a:pPr marL="0" lvl="0" indent="0">
              <a:lnSpc>
                <a:spcPct val="90000"/>
              </a:lnSpc>
              <a:spcBef>
                <a:spcPts val="0"/>
              </a:spcBef>
              <a:buSzPts val="2800"/>
            </a:pPr>
            <a:endParaRPr lang="en-US" dirty="0"/>
          </a:p>
          <a:p>
            <a:pPr marL="228600" lvl="0">
              <a:lnSpc>
                <a:spcPct val="90000"/>
              </a:lnSpc>
              <a:spcBef>
                <a:spcPts val="1000"/>
              </a:spcBef>
              <a:buSzPts val="2800"/>
              <a:buFont typeface="Arial"/>
              <a:buChar char="•"/>
            </a:pPr>
            <a:r>
              <a:rPr lang="en-US" dirty="0"/>
              <a:t>Courts have ruled that, in order to forbid this, a school must be able to reasonably predict that allowing it would cause a substantial disruption. </a:t>
            </a:r>
          </a:p>
          <a:p>
            <a:endParaRPr lang="en-US" dirty="0"/>
          </a:p>
        </p:txBody>
      </p:sp>
    </p:spTree>
    <p:extLst>
      <p:ext uri="{BB962C8B-B14F-4D97-AF65-F5344CB8AC3E}">
        <p14:creationId xmlns:p14="http://schemas.microsoft.com/office/powerpoint/2010/main" val="285666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52661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90653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99854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pPr lvl="0"/>
            <a:r>
              <a:rPr lang="en-US" dirty="0"/>
              <a:t>Private institutions are free to define their own missions and to limit speech.</a:t>
            </a:r>
          </a:p>
          <a:p>
            <a:endParaRPr lang="en-US" dirty="0"/>
          </a:p>
        </p:txBody>
      </p:sp>
    </p:spTree>
    <p:extLst>
      <p:ext uri="{BB962C8B-B14F-4D97-AF65-F5344CB8AC3E}">
        <p14:creationId xmlns:p14="http://schemas.microsoft.com/office/powerpoint/2010/main" val="12087564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70839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69017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5"/>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58" name="Google Shape;258;p35"/>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
        <p:nvSpPr>
          <p:cNvPr id="259" name="Google Shape;259;p35"/>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Google Shape;107;p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You disagree with your school’s new absentee policy, so you write an editorial and submit it to the school newspaper. </a:t>
            </a:r>
            <a:r>
              <a:rPr lang="en-US" sz="2800" b="0" i="0" u="none" strike="noStrike" cap="none" dirty="0">
                <a:solidFill>
                  <a:srgbClr val="FF0000"/>
                </a:solidFill>
                <a:latin typeface="Calibri"/>
                <a:ea typeface="Calibri"/>
                <a:cs typeface="Calibri"/>
                <a:sym typeface="Calibri"/>
              </a:rPr>
              <a:t> </a:t>
            </a:r>
            <a:r>
              <a:rPr lang="en-US" sz="2800" b="0" i="0" u="none" strike="noStrike" cap="none" dirty="0">
                <a:solidFill>
                  <a:schemeClr val="dk1"/>
                </a:solidFill>
                <a:latin typeface="Calibri"/>
                <a:ea typeface="Calibri"/>
                <a:cs typeface="Calibri"/>
                <a:sym typeface="Calibri"/>
              </a:rPr>
              <a:t>The school refuses to print it. </a:t>
            </a:r>
            <a:endParaRPr dirty="0"/>
          </a:p>
          <a:p>
            <a:pPr marL="228600" marR="0" lvl="0" indent="-228600" algn="l" rtl="0">
              <a:lnSpc>
                <a:spcPct val="90000"/>
              </a:lnSpc>
              <a:spcBef>
                <a:spcPts val="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Permitted or Not Permitted? </a:t>
            </a:r>
            <a:endParaRPr dirty="0"/>
          </a:p>
          <a:p>
            <a:pPr marL="228600" marR="0" lvl="0" indent="-228600" algn="l" rtl="0">
              <a:lnSpc>
                <a:spcPct val="90000"/>
              </a:lnSpc>
              <a:spcBef>
                <a:spcPts val="1000"/>
              </a:spcBef>
              <a:spcAft>
                <a:spcPts val="0"/>
              </a:spcAft>
              <a:buClr>
                <a:schemeClr val="dk1"/>
              </a:buClr>
              <a:buSzPts val="2800"/>
              <a:buFont typeface="Arial"/>
              <a:buChar char="•"/>
            </a:pPr>
            <a:r>
              <a:rPr lang="en-US" sz="2800" b="1" i="0" u="none" strike="noStrike" cap="none" dirty="0">
                <a:solidFill>
                  <a:srgbClr val="FF0000"/>
                </a:solidFill>
                <a:latin typeface="Calibri"/>
                <a:ea typeface="Calibri"/>
                <a:cs typeface="Calibri"/>
                <a:sym typeface="Calibri"/>
              </a:rPr>
              <a:t>Permitted</a:t>
            </a:r>
            <a:endParaRPr dirty="0"/>
          </a:p>
          <a:p>
            <a:pPr marL="228600" marR="0" lvl="0" indent="-228600" algn="l" rtl="0">
              <a:lnSpc>
                <a:spcPct val="90000"/>
              </a:lnSpc>
              <a:spcBef>
                <a:spcPts val="1000"/>
              </a:spcBef>
              <a:spcAft>
                <a:spcPts val="0"/>
              </a:spcAft>
              <a:buClr>
                <a:schemeClr val="dk1"/>
              </a:buClr>
              <a:buSzPts val="2800"/>
              <a:buFont typeface="Arial"/>
              <a:buChar char="•"/>
            </a:pPr>
            <a:r>
              <a:rPr lang="en-US" sz="2800" b="0" i="0" u="none" strike="noStrike" cap="none" dirty="0">
                <a:solidFill>
                  <a:schemeClr val="dk1"/>
                </a:solidFill>
                <a:latin typeface="Calibri"/>
                <a:ea typeface="Calibri"/>
                <a:cs typeface="Calibri"/>
                <a:sym typeface="Calibri"/>
              </a:rPr>
              <a:t>Why (or why not?) </a:t>
            </a:r>
            <a:endParaRPr dirty="0"/>
          </a:p>
          <a:p>
            <a:pPr marL="228600" marR="0" lvl="0" indent="-228600" algn="l" rtl="0">
              <a:lnSpc>
                <a:spcPct val="90000"/>
              </a:lnSpc>
              <a:spcBef>
                <a:spcPts val="1000"/>
              </a:spcBef>
              <a:spcAft>
                <a:spcPts val="0"/>
              </a:spcAft>
              <a:buClr>
                <a:schemeClr val="dk1"/>
              </a:buClr>
              <a:buSzPts val="2800"/>
              <a:buFont typeface="Arial"/>
              <a:buChar char="•"/>
            </a:pPr>
            <a:r>
              <a:rPr lang="en-US" sz="2800" b="1" i="0" u="none" strike="noStrike" cap="none" dirty="0">
                <a:solidFill>
                  <a:schemeClr val="dk1"/>
                </a:solidFill>
                <a:latin typeface="Calibri"/>
                <a:ea typeface="Calibri"/>
                <a:cs typeface="Calibri"/>
                <a:sym typeface="Calibri"/>
              </a:rPr>
              <a:t>You may certainly write an editorial, but the school can decide whether or not to publish it. Public schools have the right to restrict “school sponsored” speech, and private schools can limit speech.   </a:t>
            </a:r>
            <a:endParaRPr dirty="0"/>
          </a:p>
        </p:txBody>
      </p:sp>
    </p:spTree>
    <p:extLst>
      <p:ext uri="{BB962C8B-B14F-4D97-AF65-F5344CB8AC3E}">
        <p14:creationId xmlns:p14="http://schemas.microsoft.com/office/powerpoint/2010/main" val="78500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70343" y="260497"/>
            <a:ext cx="7588865" cy="4525963"/>
          </a:xfrm>
        </p:spPr>
        <p:txBody>
          <a:bodyPr/>
          <a:lstStyle/>
          <a:p>
            <a:pPr marL="228600" lvl="0">
              <a:lnSpc>
                <a:spcPct val="90000"/>
              </a:lnSpc>
              <a:spcBef>
                <a:spcPts val="0"/>
              </a:spcBef>
              <a:buSzPts val="2800"/>
              <a:buFont typeface="Arial"/>
              <a:buChar char="•"/>
            </a:pPr>
            <a:r>
              <a:rPr lang="en-US" dirty="0"/>
              <a:t>You disagree with your school’s new absentee policy, so you write a letter to the editor and submit it to your town’s local newspaper.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 </a:t>
            </a:r>
          </a:p>
          <a:p>
            <a:pPr marL="228600" lvl="0">
              <a:lnSpc>
                <a:spcPct val="90000"/>
              </a:lnSpc>
              <a:spcBef>
                <a:spcPts val="1000"/>
              </a:spcBef>
              <a:buClr>
                <a:srgbClr val="FF0000"/>
              </a:buClr>
              <a:buSzPts val="2800"/>
              <a:buFont typeface="Arial"/>
              <a:buChar char="•"/>
            </a:pPr>
            <a:r>
              <a:rPr lang="en-US" b="1" dirty="0">
                <a:solidFill>
                  <a:srgbClr val="FF0000"/>
                </a:solidFill>
              </a:rPr>
              <a: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b="1" dirty="0"/>
              <a:t>This is everyone’s right as a citizen and does not violate the school’s limits on free speech. It would be up to the local newspaper to decide whether or not to publish it. </a:t>
            </a:r>
            <a:endParaRPr lang="en-US" dirty="0"/>
          </a:p>
          <a:p>
            <a:endParaRPr lang="en-US" dirty="0"/>
          </a:p>
        </p:txBody>
      </p:sp>
    </p:spTree>
    <p:extLst>
      <p:ext uri="{BB962C8B-B14F-4D97-AF65-F5344CB8AC3E}">
        <p14:creationId xmlns:p14="http://schemas.microsoft.com/office/powerpoint/2010/main" val="58897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pPr marL="228600" lvl="0">
              <a:lnSpc>
                <a:spcPct val="90000"/>
              </a:lnSpc>
              <a:spcBef>
                <a:spcPts val="0"/>
              </a:spcBef>
              <a:buSzPts val="2800"/>
              <a:buFont typeface="Arial"/>
              <a:buChar char="•"/>
            </a:pPr>
            <a:r>
              <a:rPr lang="en-US" dirty="0"/>
              <a:t>A private HS student wants to publish a poem satirizing several of the teachers and students in the school in the school’s literary magazine. </a:t>
            </a:r>
            <a:r>
              <a:rPr lang="en-US" dirty="0" smtClean="0"/>
              <a:t>The school refuses to publish it. </a:t>
            </a:r>
            <a:endParaRPr lang="en-US" dirty="0"/>
          </a:p>
          <a:p>
            <a:pPr marL="228600" lvl="0">
              <a:lnSpc>
                <a:spcPct val="90000"/>
              </a:lnSpc>
              <a:spcBef>
                <a:spcPts val="1000"/>
              </a:spcBef>
              <a:buSzPts val="2800"/>
              <a:buFont typeface="Arial"/>
              <a:buChar char="•"/>
            </a:pPr>
            <a:r>
              <a:rPr lang="en-US" dirty="0"/>
              <a:t>Permitted or Not Permitted? </a:t>
            </a:r>
          </a:p>
          <a:p>
            <a:pPr marL="228600" lvl="0">
              <a:lnSpc>
                <a:spcPct val="90000"/>
              </a:lnSpc>
              <a:spcBef>
                <a:spcPts val="1000"/>
              </a:spcBef>
              <a:buSzPts val="2800"/>
              <a:buFont typeface="Arial"/>
              <a:buChar char="•"/>
            </a:pPr>
            <a:r>
              <a:rPr lang="en-US" b="1" dirty="0">
                <a:solidFill>
                  <a:srgbClr val="FF0000"/>
                </a:solidFill>
              </a:rPr>
              <a:t>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b="1" dirty="0"/>
              <a:t>Private schools can limit student speech. </a:t>
            </a:r>
            <a:endParaRPr lang="en-US" dirty="0"/>
          </a:p>
          <a:p>
            <a:endParaRPr lang="en-US" dirty="0"/>
          </a:p>
        </p:txBody>
      </p:sp>
    </p:spTree>
    <p:extLst>
      <p:ext uri="{BB962C8B-B14F-4D97-AF65-F5344CB8AC3E}">
        <p14:creationId xmlns:p14="http://schemas.microsoft.com/office/powerpoint/2010/main" val="655646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59710" y="0"/>
            <a:ext cx="7588865" cy="4525963"/>
          </a:xfrm>
        </p:spPr>
        <p:txBody>
          <a:bodyPr/>
          <a:lstStyle/>
          <a:p>
            <a:pPr marL="228600" lvl="0">
              <a:lnSpc>
                <a:spcPct val="80000"/>
              </a:lnSpc>
              <a:spcBef>
                <a:spcPts val="0"/>
              </a:spcBef>
              <a:buSzPts val="2800"/>
              <a:buFont typeface="Arial"/>
              <a:buChar char="•"/>
            </a:pPr>
            <a:r>
              <a:rPr lang="en-US" dirty="0"/>
              <a:t>You want to wear your new Budweiser t-shirt to school, along with your Jack Daniels hat.</a:t>
            </a:r>
          </a:p>
          <a:p>
            <a:pPr marL="228600" lvl="0">
              <a:lnSpc>
                <a:spcPct val="80000"/>
              </a:lnSpc>
              <a:spcBef>
                <a:spcPts val="1000"/>
              </a:spcBef>
              <a:buSzPts val="2800"/>
            </a:pPr>
            <a:endParaRPr lang="en-US" dirty="0"/>
          </a:p>
          <a:p>
            <a:pPr marL="228600" lvl="0">
              <a:lnSpc>
                <a:spcPct val="80000"/>
              </a:lnSpc>
              <a:spcBef>
                <a:spcPts val="1000"/>
              </a:spcBef>
              <a:buSzPts val="2800"/>
              <a:buFont typeface="Arial"/>
              <a:buChar char="•"/>
            </a:pPr>
            <a:r>
              <a:rPr lang="en-US" dirty="0"/>
              <a:t>Permitted or Not Permitted? </a:t>
            </a:r>
          </a:p>
          <a:p>
            <a:pPr marL="228600" lvl="0">
              <a:lnSpc>
                <a:spcPct val="80000"/>
              </a:lnSpc>
              <a:spcBef>
                <a:spcPts val="1000"/>
              </a:spcBef>
              <a:buSzPts val="2800"/>
              <a:buFont typeface="Arial"/>
              <a:buChar char="•"/>
            </a:pPr>
            <a:r>
              <a:rPr lang="en-US" dirty="0"/>
              <a:t>This </a:t>
            </a:r>
            <a:r>
              <a:rPr lang="en-US" dirty="0" smtClean="0"/>
              <a:t>would probably </a:t>
            </a:r>
            <a:r>
              <a:rPr lang="en-US" b="1" dirty="0" smtClean="0">
                <a:solidFill>
                  <a:srgbClr val="FF0000"/>
                </a:solidFill>
              </a:rPr>
              <a:t>not </a:t>
            </a:r>
            <a:r>
              <a:rPr lang="en-US" b="1" dirty="0">
                <a:solidFill>
                  <a:srgbClr val="FF0000"/>
                </a:solidFill>
              </a:rPr>
              <a:t>be permitted </a:t>
            </a:r>
            <a:r>
              <a:rPr lang="en-US" dirty="0"/>
              <a:t>in a public school and could also be prohibited in a private school. </a:t>
            </a:r>
          </a:p>
          <a:p>
            <a:pPr marL="228600" lvl="0">
              <a:lnSpc>
                <a:spcPct val="80000"/>
              </a:lnSpc>
              <a:spcBef>
                <a:spcPts val="1000"/>
              </a:spcBef>
              <a:buSzPts val="2800"/>
            </a:pPr>
            <a:endParaRPr lang="en-US" dirty="0"/>
          </a:p>
          <a:p>
            <a:pPr marL="228600" lvl="0">
              <a:lnSpc>
                <a:spcPct val="80000"/>
              </a:lnSpc>
              <a:spcBef>
                <a:spcPts val="1000"/>
              </a:spcBef>
              <a:buSzPts val="2800"/>
              <a:buFont typeface="Arial"/>
              <a:buChar char="•"/>
            </a:pPr>
            <a:r>
              <a:rPr lang="en-US" dirty="0"/>
              <a:t>Why (or why not?) </a:t>
            </a:r>
          </a:p>
          <a:p>
            <a:pPr marL="228600" lvl="0">
              <a:lnSpc>
                <a:spcPct val="80000"/>
              </a:lnSpc>
              <a:spcBef>
                <a:spcPts val="1000"/>
              </a:spcBef>
              <a:buSzPts val="2800"/>
              <a:buFont typeface="Arial"/>
              <a:buChar char="•"/>
            </a:pPr>
            <a:r>
              <a:rPr lang="en-US" dirty="0"/>
              <a:t>Courts have ruled that public schools have the right to restrict speech that “promotes the use of illegal drugs.” </a:t>
            </a:r>
            <a:r>
              <a:rPr lang="en-US" dirty="0" smtClean="0"/>
              <a:t>This probably  would </a:t>
            </a:r>
            <a:r>
              <a:rPr lang="en-US" dirty="0"/>
              <a:t>include alcohol, since its use is illegal by minors. </a:t>
            </a:r>
          </a:p>
          <a:p>
            <a:endParaRPr lang="en-US" dirty="0"/>
          </a:p>
        </p:txBody>
      </p:sp>
    </p:spTree>
    <p:extLst>
      <p:ext uri="{BB962C8B-B14F-4D97-AF65-F5344CB8AC3E}">
        <p14:creationId xmlns:p14="http://schemas.microsoft.com/office/powerpoint/2010/main" val="1485145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12874" y="834656"/>
            <a:ext cx="7588865" cy="4525963"/>
          </a:xfrm>
        </p:spPr>
        <p:txBody>
          <a:bodyPr/>
          <a:lstStyle/>
          <a:p>
            <a:pPr marL="228600" lvl="0">
              <a:lnSpc>
                <a:spcPct val="90000"/>
              </a:lnSpc>
              <a:spcBef>
                <a:spcPts val="0"/>
              </a:spcBef>
              <a:buSzPts val="2800"/>
              <a:buFont typeface="Arial"/>
              <a:buChar char="•"/>
            </a:pPr>
            <a:r>
              <a:rPr lang="en-US" dirty="0"/>
              <a:t>A group of high school students burst into the vice principal’s office and says they are protesters and will not leave until he changes the school rule on smoking.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Clr>
                <a:srgbClr val="FF0000"/>
              </a:buClr>
              <a:buSzPts val="2800"/>
              <a:buFont typeface="Arial"/>
              <a:buChar char="•"/>
            </a:pPr>
            <a:r>
              <a:rPr lang="en-US" b="1" dirty="0">
                <a:solidFill>
                  <a:srgbClr val="FF0000"/>
                </a:solidFill>
              </a:rPr>
              <a:t> Not 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b="1" dirty="0"/>
              <a:t>This is substantially disruptive and interferes with the work of the school. </a:t>
            </a:r>
            <a:endParaRPr lang="en-US" dirty="0"/>
          </a:p>
          <a:p>
            <a:endParaRPr lang="en-US" dirty="0"/>
          </a:p>
        </p:txBody>
      </p:sp>
    </p:spTree>
    <p:extLst>
      <p:ext uri="{BB962C8B-B14F-4D97-AF65-F5344CB8AC3E}">
        <p14:creationId xmlns:p14="http://schemas.microsoft.com/office/powerpoint/2010/main" val="1145617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02241" y="425302"/>
            <a:ext cx="7588865" cy="4525963"/>
          </a:xfrm>
        </p:spPr>
        <p:txBody>
          <a:bodyPr/>
          <a:lstStyle/>
          <a:p>
            <a:pPr marL="228600" lvl="0">
              <a:lnSpc>
                <a:spcPct val="90000"/>
              </a:lnSpc>
              <a:spcBef>
                <a:spcPts val="0"/>
              </a:spcBef>
              <a:buSzPts val="2800"/>
              <a:buFont typeface="Arial"/>
              <a:buChar char="•"/>
            </a:pPr>
            <a:r>
              <a:rPr lang="en-US" dirty="0"/>
              <a:t>A private school expects students to pray together in homeroom every morning before classes begin. </a:t>
            </a:r>
          </a:p>
          <a:p>
            <a:pPr marL="228600" lvl="0">
              <a:lnSpc>
                <a:spcPct val="90000"/>
              </a:lnSpc>
              <a:spcBef>
                <a:spcPts val="1000"/>
              </a:spcBef>
              <a:buSzPts val="2800"/>
            </a:pPr>
            <a:endParaRPr lang="en-US" dirty="0"/>
          </a:p>
          <a:p>
            <a:pPr marL="228600" lvl="0">
              <a:lnSpc>
                <a:spcPct val="90000"/>
              </a:lnSpc>
              <a:spcBef>
                <a:spcPts val="1000"/>
              </a:spcBef>
              <a:buSzPts val="2800"/>
              <a:buFont typeface="Arial"/>
              <a:buChar char="•"/>
            </a:pPr>
            <a:r>
              <a:rPr lang="en-US" dirty="0"/>
              <a:t>Permitted or Not Permitted?</a:t>
            </a:r>
          </a:p>
          <a:p>
            <a:pPr marL="228600" lvl="0">
              <a:lnSpc>
                <a:spcPct val="90000"/>
              </a:lnSpc>
              <a:spcBef>
                <a:spcPts val="1000"/>
              </a:spcBef>
              <a:buSzPts val="2800"/>
              <a:buFont typeface="Arial"/>
              <a:buChar char="•"/>
            </a:pPr>
            <a:r>
              <a:rPr lang="en-US" b="1" dirty="0"/>
              <a:t> </a:t>
            </a:r>
            <a:r>
              <a:rPr lang="en-US" b="1" dirty="0">
                <a:solidFill>
                  <a:srgbClr val="FF0000"/>
                </a:solidFill>
              </a:rPr>
              <a:t>Permitted</a:t>
            </a:r>
            <a:endParaRPr lang="en-US" dirty="0"/>
          </a:p>
          <a:p>
            <a:pPr marL="228600" lvl="0">
              <a:lnSpc>
                <a:spcPct val="90000"/>
              </a:lnSpc>
              <a:spcBef>
                <a:spcPts val="1000"/>
              </a:spcBef>
              <a:buSzPts val="2800"/>
              <a:buFont typeface="Arial"/>
              <a:buChar char="•"/>
            </a:pPr>
            <a:r>
              <a:rPr lang="en-US" dirty="0"/>
              <a:t>Why (or why not?) </a:t>
            </a:r>
          </a:p>
          <a:p>
            <a:pPr marL="228600" lvl="0">
              <a:lnSpc>
                <a:spcPct val="90000"/>
              </a:lnSpc>
              <a:spcBef>
                <a:spcPts val="1000"/>
              </a:spcBef>
              <a:buSzPts val="2800"/>
              <a:buFont typeface="Arial"/>
              <a:buChar char="•"/>
            </a:pPr>
            <a:r>
              <a:rPr lang="en-US" dirty="0"/>
              <a:t>Private schools (including religious ones) are free to determine expectations, including religious practices, for people who choose to enroll there. Private </a:t>
            </a:r>
            <a:r>
              <a:rPr lang="en-US" dirty="0" smtClean="0"/>
              <a:t>schools are not covered by the Constitution.  </a:t>
            </a:r>
            <a:endParaRPr lang="en-US" dirty="0"/>
          </a:p>
        </p:txBody>
      </p:sp>
    </p:spTree>
    <p:extLst>
      <p:ext uri="{BB962C8B-B14F-4D97-AF65-F5344CB8AC3E}">
        <p14:creationId xmlns:p14="http://schemas.microsoft.com/office/powerpoint/2010/main" val="741838186"/>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1741</Words>
  <Application>Microsoft Macintosh PowerPoint</Application>
  <PresentationFormat>On-screen Show (4:3)</PresentationFormat>
  <Paragraphs>155</Paragraphs>
  <Slides>32</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Calibri</vt:lpstr>
      <vt:lpstr>Arial</vt:lpstr>
      <vt:lpstr>Office Theme</vt:lpstr>
      <vt:lpstr>Permitted or Not Permitted?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Permitted or Not Permitted?</dc:title>
  <cp:lastModifiedBy>Microsoft Office User</cp:lastModifiedBy>
  <cp:revision>6</cp:revision>
  <dcterms:modified xsi:type="dcterms:W3CDTF">2019-08-28T18:31:34Z</dcterms:modified>
</cp:coreProperties>
</file>