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41"/>
  </p:notesMasterIdLst>
  <p:handoutMasterIdLst>
    <p:handoutMasterId r:id="rId42"/>
  </p:handoutMasterIdLst>
  <p:sldIdLst>
    <p:sldId id="256" r:id="rId2"/>
    <p:sldId id="395" r:id="rId3"/>
    <p:sldId id="397" r:id="rId4"/>
    <p:sldId id="398" r:id="rId5"/>
    <p:sldId id="399" r:id="rId6"/>
    <p:sldId id="403" r:id="rId7"/>
    <p:sldId id="421" r:id="rId8"/>
    <p:sldId id="422" r:id="rId9"/>
    <p:sldId id="411" r:id="rId10"/>
    <p:sldId id="412" r:id="rId11"/>
    <p:sldId id="414" r:id="rId12"/>
    <p:sldId id="431" r:id="rId13"/>
    <p:sldId id="425" r:id="rId14"/>
    <p:sldId id="426" r:id="rId15"/>
    <p:sldId id="424" r:id="rId16"/>
    <p:sldId id="427" r:id="rId17"/>
    <p:sldId id="428" r:id="rId18"/>
    <p:sldId id="430" r:id="rId19"/>
    <p:sldId id="432" r:id="rId20"/>
    <p:sldId id="407" r:id="rId21"/>
    <p:sldId id="415" r:id="rId22"/>
    <p:sldId id="416" r:id="rId23"/>
    <p:sldId id="400" r:id="rId24"/>
    <p:sldId id="433" r:id="rId25"/>
    <p:sldId id="420" r:id="rId26"/>
    <p:sldId id="419" r:id="rId27"/>
    <p:sldId id="423" r:id="rId28"/>
    <p:sldId id="410" r:id="rId29"/>
    <p:sldId id="298" r:id="rId30"/>
    <p:sldId id="379" r:id="rId31"/>
    <p:sldId id="299" r:id="rId32"/>
    <p:sldId id="434" r:id="rId33"/>
    <p:sldId id="390" r:id="rId34"/>
    <p:sldId id="435" r:id="rId35"/>
    <p:sldId id="389" r:id="rId36"/>
    <p:sldId id="394" r:id="rId37"/>
    <p:sldId id="378" r:id="rId38"/>
    <p:sldId id="301" r:id="rId39"/>
    <p:sldId id="401" r:id="rId40"/>
  </p:sldIdLst>
  <p:sldSz cx="9144000" cy="6858000" type="screen4x3"/>
  <p:notesSz cx="7077075" cy="9418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2" charset="0"/>
        <a:ea typeface="ＭＳ Ｐゴシック" pitchFamily="2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  <a:srgbClr val="FF66FF"/>
    <a:srgbClr val="FF66CC"/>
    <a:srgbClr val="CE8A30"/>
    <a:srgbClr val="B2B2B2"/>
    <a:srgbClr val="A8011F"/>
    <a:srgbClr val="F66F58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1" autoAdjust="0"/>
    <p:restoredTop sz="99768" autoAdjust="0"/>
  </p:normalViewPr>
  <p:slideViewPr>
    <p:cSldViewPr>
      <p:cViewPr>
        <p:scale>
          <a:sx n="100" d="100"/>
          <a:sy n="100" d="100"/>
        </p:scale>
        <p:origin x="-438" y="-348"/>
      </p:cViewPr>
      <p:guideLst>
        <p:guide orient="horz" pos="28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2520" y="-96"/>
      </p:cViewPr>
      <p:guideLst>
        <p:guide orient="horz" pos="2966"/>
        <p:guide pos="2229"/>
      </p:guideLst>
    </p:cSldViewPr>
  </p:notesViewPr>
  <p:gridSpacing cx="117043200" cy="117043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Arial" charset="0"/>
              </a:defRPr>
            </a:lvl1pPr>
          </a:lstStyle>
          <a:p>
            <a:fld id="{B7AA3672-4239-4AB0-B1EE-329C2613C8F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706438"/>
            <a:ext cx="4710113" cy="35321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73575"/>
            <a:ext cx="56610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200"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945563"/>
            <a:ext cx="306705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56" tIns="47128" rIns="94256" bIns="47128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>
                <a:latin typeface="Arial" charset="0"/>
              </a:defRPr>
            </a:lvl1pPr>
          </a:lstStyle>
          <a:p>
            <a:fld id="{9AA7A62E-7A14-4EFF-B955-31CCEE0114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22" charset="0"/>
        <a:ea typeface="ＭＳ Ｐゴシック" pitchFamily="2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22" charset="0"/>
        <a:ea typeface="ＭＳ Ｐゴシック" pitchFamily="2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22" charset="0"/>
        <a:ea typeface="ＭＳ Ｐゴシック" pitchFamily="2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22" charset="0"/>
        <a:ea typeface="ＭＳ Ｐゴシック" pitchFamily="2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22" charset="0"/>
        <a:ea typeface="ＭＳ Ｐゴシック" pitchFamily="2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416F4-2DDA-4BBC-A9C2-6369528AF516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F67C88-1C63-4ADF-8C23-B2C1BC3173E7}" type="slidenum">
              <a:rPr lang="en-US"/>
              <a:pPr/>
              <a:t>3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5B228A-438A-4800-A97F-87725C8E7A12}" type="slidenum">
              <a:rPr lang="en-US"/>
              <a:pPr/>
              <a:t>4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D38DBB-2BD8-444E-A6D3-0DE4A9617E3A}" type="slidenum">
              <a:rPr lang="en-US"/>
              <a:pPr/>
              <a:t>5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F0479-B2B6-4003-98B9-FCC1DBD91FD6}" type="slidenum">
              <a:rPr lang="en-US"/>
              <a:pPr/>
              <a:t>6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0B12DA-AB12-4665-B3D7-636CAB59F8DE}" type="slidenum">
              <a:rPr lang="en-US"/>
              <a:pPr/>
              <a:t>7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30BF70-9CA9-4451-8C3C-EB3C01430D02}" type="slidenum">
              <a:rPr lang="en-US"/>
              <a:pPr/>
              <a:t>8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B6ADF7-C8E3-4C4B-B2AD-D33AEDCE6089}" type="slidenum">
              <a:rPr lang="en-US"/>
              <a:pPr/>
              <a:t>9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17EDEE-F40C-4240-BB11-036937CC6D16}" type="slidenum">
              <a:rPr lang="en-US"/>
              <a:pPr/>
              <a:t>10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08705" y="8946071"/>
            <a:ext cx="3066733" cy="4709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6554A81-9F66-4CD9-BA93-27E19ED7D0E3}" type="slidenum">
              <a:rPr lang="en-US"/>
              <a:pPr/>
              <a:t>11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45FDEB-9287-4FF4-AFB2-74EFB52EA0C5}" type="slidenum">
              <a:rPr lang="en-US"/>
              <a:pPr/>
              <a:t>12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473575"/>
            <a:ext cx="5191125" cy="42386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7909" y="707021"/>
            <a:ext cx="4642794" cy="3530432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973" y="4473853"/>
            <a:ext cx="5193132" cy="423838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19AC2D-BE75-4D9C-AC4B-1E3BD443F221}" type="slidenum">
              <a:rPr lang="en-US"/>
              <a:pPr/>
              <a:t>20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473575"/>
            <a:ext cx="5191125" cy="42386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D3FB46-F3EF-4F34-B8E8-EC91E07BD158}" type="slidenum">
              <a:rPr lang="en-US"/>
              <a:pPr/>
              <a:t>21</a:t>
            </a:fld>
            <a:endParaRPr 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FB0D3-9AA1-43BC-834E-FB36149717FD}" type="slidenum">
              <a:rPr lang="en-US"/>
              <a:pPr/>
              <a:t>22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ADB714-185B-41AD-9A14-0927E2BF6F44}" type="slidenum">
              <a:rPr lang="en-US"/>
              <a:pPr/>
              <a:t>23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D2E296-C1FC-4645-A251-044245A64E7A}" type="slidenum">
              <a:rPr lang="en-US"/>
              <a:pPr/>
              <a:t>24</a:t>
            </a:fld>
            <a:endParaRPr lang="en-US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4008705" y="8946071"/>
            <a:ext cx="3066733" cy="47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485" tIns="46741" rIns="93485" bIns="46741" anchor="b">
            <a:prstTxWarp prst="textNoShape">
              <a:avLst/>
            </a:prstTxWarp>
          </a:bodyPr>
          <a:lstStyle/>
          <a:p>
            <a:pPr algn="r" defTabSz="934299"/>
            <a:fld id="{2AD25DE6-C354-4F4F-9D74-85E7FE2A869B}" type="slidenum">
              <a:rPr lang="en-US"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 algn="r" defTabSz="934299"/>
              <a:t>24</a:t>
            </a:fld>
            <a:endParaRPr lang="en-US" sz="1200" dirty="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706938" cy="3532188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708" y="4475489"/>
            <a:ext cx="5661660" cy="4238387"/>
          </a:xfrm>
          <a:noFill/>
          <a:ln/>
        </p:spPr>
        <p:txBody>
          <a:bodyPr lIns="93485" tIns="46741" rIns="93485" bIns="46741"/>
          <a:lstStyle/>
          <a:p>
            <a:pPr eaLnBrk="1" hangingPunct="1"/>
            <a:endParaRPr lang="en-US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08705" y="8946071"/>
            <a:ext cx="3066733" cy="4709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6554A81-9F66-4CD9-BA93-27E19ED7D0E3}" type="slidenum">
              <a:rPr lang="en-US"/>
              <a:pPr/>
              <a:t>28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C85C2B-10F1-40F0-B216-FA8BD18EAE9F}" type="slidenum">
              <a:rPr lang="en-US"/>
              <a:pPr/>
              <a:t>29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44407-81CA-4D96-A718-72CA22E779A0}" type="slidenum">
              <a:rPr lang="en-US"/>
              <a:pPr/>
              <a:t>31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FC5FBA-5D29-406B-AD29-44BD892DF814}" type="slidenum">
              <a:rPr lang="en-US"/>
              <a:pPr/>
              <a:t>36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2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C13DC7-D236-4093-9171-E64733132233}" type="slidenum">
              <a:rPr lang="en-US"/>
              <a:pPr/>
              <a:t>39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76600" y="6400800"/>
            <a:ext cx="25908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67500" y="6413500"/>
            <a:ext cx="13335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14300"/>
            <a:ext cx="1943100" cy="6134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4300"/>
            <a:ext cx="5676900" cy="6134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371600"/>
            <a:ext cx="38100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371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886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413500"/>
            <a:ext cx="1181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524000"/>
            <a:ext cx="7772400" cy="47244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67500" y="6413500"/>
            <a:ext cx="2514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143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76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14700" y="64008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67500" y="6413500"/>
            <a:ext cx="1562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A8011F"/>
                </a:solidFill>
                <a:latin typeface="Arial" pitchFamily="22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14300" y="6213475"/>
            <a:ext cx="1143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200400" y="6643688"/>
            <a:ext cx="2706687" cy="214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Copyright © 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2011 Lumina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Decision Systems, Inc.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686800" y="6629400"/>
            <a:ext cx="457200" cy="2286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2D8224-D12F-4F37-988A-C6FA4D9910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22" charset="-128"/>
                <a:cs typeface="Arial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22" charset="-128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+mj-lt"/>
          <a:ea typeface="ＭＳ Ｐゴシック" pitchFamily="22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  <a:ea typeface="ＭＳ Ｐゴシック" pitchFamily="2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  <a:ea typeface="ＭＳ Ｐゴシック" pitchFamily="2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  <a:ea typeface="ＭＳ Ｐゴシック" pitchFamily="2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  <a:ea typeface="ＭＳ Ｐゴシック" pitchFamily="2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A8011F"/>
          </a:solidFill>
          <a:latin typeface="Trebuchet MS" pitchFamily="2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850C"/>
        </a:buClr>
        <a:buFont typeface="Times" pitchFamily="22" charset="0"/>
        <a:buChar char="•"/>
        <a:defRPr sz="3200">
          <a:solidFill>
            <a:schemeClr val="tx1"/>
          </a:solidFill>
          <a:latin typeface="+mn-lt"/>
          <a:ea typeface="ＭＳ Ｐゴシック" pitchFamily="22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850C"/>
        </a:buClr>
        <a:buSzPct val="60000"/>
        <a:buBlip>
          <a:blip r:embed="rId19"/>
        </a:buBlip>
        <a:defRPr sz="2800">
          <a:solidFill>
            <a:schemeClr val="tx1"/>
          </a:solidFill>
          <a:latin typeface="+mn-lt"/>
          <a:ea typeface="ＭＳ Ｐゴシック" pitchFamily="2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850C"/>
        </a:buClr>
        <a:buSzPct val="40000"/>
        <a:buFont typeface="Times" pitchFamily="22" charset="0"/>
        <a:buBlip>
          <a:blip r:embed="rId20"/>
        </a:buBlip>
        <a:defRPr sz="2400">
          <a:solidFill>
            <a:schemeClr val="tx1"/>
          </a:solidFill>
          <a:latin typeface="+mn-lt"/>
          <a:ea typeface="ＭＳ Ｐゴシック" pitchFamily="2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850C"/>
        </a:buClr>
        <a:buChar char="–"/>
        <a:defRPr sz="2000">
          <a:solidFill>
            <a:schemeClr val="tx1"/>
          </a:solidFill>
          <a:latin typeface="+mn-lt"/>
          <a:ea typeface="ＭＳ Ｐゴシック" pitchFamily="2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850C"/>
        </a:buClr>
        <a:buChar char="»"/>
        <a:defRPr sz="2000">
          <a:solidFill>
            <a:schemeClr val="tx1"/>
          </a:solidFill>
          <a:latin typeface="+mn-lt"/>
          <a:ea typeface="ＭＳ Ｐゴシック" pitchFamily="2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850C"/>
        </a:buClr>
        <a:buChar char="»"/>
        <a:defRPr sz="2000">
          <a:solidFill>
            <a:schemeClr val="tx1"/>
          </a:solidFill>
          <a:latin typeface="+mn-lt"/>
          <a:ea typeface="ＭＳ Ｐゴシック" pitchFamily="2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850C"/>
        </a:buClr>
        <a:buChar char="»"/>
        <a:defRPr sz="2000">
          <a:solidFill>
            <a:schemeClr val="tx1"/>
          </a:solidFill>
          <a:latin typeface="+mn-lt"/>
          <a:ea typeface="ＭＳ Ｐゴシック" pitchFamily="2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850C"/>
        </a:buClr>
        <a:buChar char="»"/>
        <a:defRPr sz="2000">
          <a:solidFill>
            <a:schemeClr val="tx1"/>
          </a:solidFill>
          <a:latin typeface="+mn-lt"/>
          <a:ea typeface="ＭＳ Ｐゴシック" pitchFamily="2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850C"/>
        </a:buClr>
        <a:buChar char="»"/>
        <a:defRPr sz="2000">
          <a:solidFill>
            <a:schemeClr val="tx1"/>
          </a:solidFill>
          <a:latin typeface="+mn-lt"/>
          <a:ea typeface="ＭＳ Ｐゴシック" pitchFamily="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w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wmf"/><Relationship Id="rId4" Type="http://schemas.openxmlformats.org/officeDocument/2006/relationships/image" Target="../media/image18.png"/><Relationship Id="rId9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28700"/>
            <a:ext cx="7772400" cy="2041525"/>
          </a:xfrm>
        </p:spPr>
        <p:txBody>
          <a:bodyPr/>
          <a:lstStyle/>
          <a:p>
            <a:pPr eaLnBrk="1" hangingPunct="1"/>
            <a:r>
              <a:rPr lang="en-US" dirty="0" smtClean="0"/>
              <a:t>Expecting the Unexpected: </a:t>
            </a:r>
            <a:r>
              <a:rPr lang="en-US" sz="3600" dirty="0" smtClean="0"/>
              <a:t>Coping with surprises in Probabilistic and Scenario Forecasting</a:t>
            </a:r>
            <a:endParaRPr lang="en-US" sz="28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3314700"/>
            <a:ext cx="7086600" cy="24003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Max </a:t>
            </a:r>
            <a:r>
              <a:rPr lang="en-US" sz="3600" dirty="0" smtClean="0"/>
              <a:t>Henrion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1800" dirty="0" smtClean="0"/>
              <a:t>Chief Executive Officer</a:t>
            </a:r>
            <a:br>
              <a:rPr lang="en-US" sz="1800" dirty="0" smtClean="0"/>
            </a:br>
            <a:r>
              <a:rPr lang="en-US" sz="1800" dirty="0" smtClean="0"/>
              <a:t>Lumina Decision Systems, Inc.</a:t>
            </a:r>
            <a:br>
              <a:rPr lang="en-US" sz="1800" dirty="0" smtClean="0"/>
            </a:br>
            <a:r>
              <a:rPr lang="en-US" sz="1800" dirty="0" smtClean="0"/>
              <a:t>Los Gatos, California</a:t>
            </a:r>
          </a:p>
          <a:p>
            <a:pPr eaLnBrk="1" hangingPunct="1"/>
            <a:r>
              <a:rPr lang="en-US" sz="1800" dirty="0" smtClean="0"/>
              <a:t>henrion@Lumina.com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solidFill>
                  <a:schemeClr val="bg1"/>
                </a:solidFill>
              </a:rPr>
              <a:t>Presentation at INFORMS Analytics Conference April 2011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570538"/>
            <a:ext cx="2286000" cy="128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657600" y="6381690"/>
            <a:ext cx="5334000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r" eaLnBrk="1" hangingPunct="1"/>
            <a:r>
              <a:rPr lang="en-US" sz="2000" b="0" i="1" u="none" dirty="0">
                <a:solidFill>
                  <a:srgbClr val="FF6600"/>
                </a:solidFill>
                <a:latin typeface="Arial" pitchFamily="21" charset="0"/>
              </a:rPr>
              <a:t>Bringing clarity </a:t>
            </a:r>
            <a:r>
              <a:rPr lang="en-US" sz="2000" b="0" i="1" u="none" dirty="0" smtClean="0">
                <a:solidFill>
                  <a:srgbClr val="FF6600"/>
                </a:solidFill>
                <a:latin typeface="Arial" pitchFamily="21" charset="0"/>
              </a:rPr>
              <a:t>to </a:t>
            </a:r>
            <a:r>
              <a:rPr lang="en-US" sz="2000" b="0" i="1" u="none" dirty="0">
                <a:solidFill>
                  <a:schemeClr val="hlink"/>
                </a:solidFill>
                <a:latin typeface="Arial" pitchFamily="21" charset="0"/>
              </a:rPr>
              <a:t>green</a:t>
            </a:r>
            <a:r>
              <a:rPr lang="en-US" sz="2000" b="0" i="1" u="none" dirty="0">
                <a:solidFill>
                  <a:srgbClr val="FF6600"/>
                </a:solidFill>
                <a:latin typeface="Arial" pitchFamily="21" charset="0"/>
              </a:rPr>
              <a:t> decisions</a:t>
            </a:r>
            <a:r>
              <a:rPr lang="en-US" sz="2000" b="0" u="none" dirty="0">
                <a:solidFill>
                  <a:srgbClr val="FF6600"/>
                </a:solidFill>
                <a:latin typeface="Arial" pitchFamily="21" charset="0"/>
              </a:rPr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"/>
            <a:ext cx="7772400" cy="11430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658100" cy="4876800"/>
          </a:xfrm>
        </p:spPr>
        <p:txBody>
          <a:bodyPr/>
          <a:lstStyle/>
          <a:p>
            <a:r>
              <a:rPr lang="en-US" sz="2800" dirty="0" smtClean="0"/>
              <a:t>The challenges </a:t>
            </a:r>
            <a:r>
              <a:rPr lang="en-US" sz="2800" dirty="0" smtClean="0"/>
              <a:t>of </a:t>
            </a:r>
            <a:r>
              <a:rPr lang="en-US" sz="2800" dirty="0" smtClean="0"/>
              <a:t>forecasting: Black Swans – are they inherently unpredictable?</a:t>
            </a:r>
            <a:endParaRPr lang="en-US" sz="2800" dirty="0" smtClean="0"/>
          </a:p>
          <a:p>
            <a:r>
              <a:rPr lang="en-US" sz="2800" dirty="0" smtClean="0"/>
              <a:t>Expert </a:t>
            </a:r>
            <a:r>
              <a:rPr lang="en-US" sz="2800" dirty="0" smtClean="0"/>
              <a:t>elicitation of probabilistic forecasts</a:t>
            </a:r>
          </a:p>
          <a:p>
            <a:r>
              <a:rPr lang="en-US" sz="2800" dirty="0" smtClean="0"/>
              <a:t>Brainstorming to expect the unexpected</a:t>
            </a:r>
          </a:p>
          <a:p>
            <a:r>
              <a:rPr lang="en-US" sz="2800" dirty="0" smtClean="0"/>
              <a:t>Using </a:t>
            </a:r>
            <a:r>
              <a:rPr lang="en-US" sz="2800" dirty="0" smtClean="0"/>
              <a:t>past errors to estimate future </a:t>
            </a:r>
            <a:r>
              <a:rPr lang="en-US" sz="2800" dirty="0" smtClean="0"/>
              <a:t>uncertainty</a:t>
            </a:r>
            <a:endParaRPr lang="en-US" sz="2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7366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21" charset="-128"/>
              </a:rPr>
              <a:t>Lord Kelvin</a:t>
            </a:r>
          </a:p>
        </p:txBody>
      </p:sp>
      <p:pic>
        <p:nvPicPr>
          <p:cNvPr id="92163" name="Picture 5" descr="Lord Kelvin by Hubert_von_Herkomer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4181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1096963" y="5875338"/>
            <a:ext cx="3316287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chemeClr val="bg1"/>
                </a:solidFill>
                <a:ea typeface="ＭＳ Ｐゴシック" pitchFamily="21" charset="-128"/>
              </a:rPr>
              <a:t>Sir William Thompson, </a:t>
            </a:r>
            <a:br>
              <a:rPr lang="en-US" b="1" dirty="0">
                <a:solidFill>
                  <a:schemeClr val="bg1"/>
                </a:solidFill>
                <a:ea typeface="ＭＳ Ｐゴシック" pitchFamily="21" charset="-128"/>
              </a:rPr>
            </a:br>
            <a:r>
              <a:rPr lang="en-US" b="1" dirty="0">
                <a:solidFill>
                  <a:schemeClr val="bg1"/>
                </a:solidFill>
                <a:ea typeface="ＭＳ Ｐゴシック" pitchFamily="21" charset="-128"/>
              </a:rPr>
              <a:t>Lord Kelvin 1824-1907</a:t>
            </a:r>
          </a:p>
        </p:txBody>
      </p:sp>
      <p:sp>
        <p:nvSpPr>
          <p:cNvPr id="109580" name="Rectangle 12"/>
          <p:cNvSpPr>
            <a:spLocks noChangeArrowheads="1"/>
          </p:cNvSpPr>
          <p:nvPr/>
        </p:nvSpPr>
        <p:spPr bwMode="auto">
          <a:xfrm>
            <a:off x="5600701" y="2958048"/>
            <a:ext cx="3543299" cy="3785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ea typeface="ＭＳ Ｐゴシック" pitchFamily="21" charset="-128"/>
              </a:rPr>
              <a:t>        Wilbur </a:t>
            </a:r>
            <a:br>
              <a:rPr lang="en-US" dirty="0" smtClean="0">
                <a:ea typeface="ＭＳ Ｐゴシック" pitchFamily="21" charset="-128"/>
              </a:rPr>
            </a:br>
            <a:r>
              <a:rPr lang="en-US" dirty="0" smtClean="0">
                <a:ea typeface="ＭＳ Ｐゴシック" pitchFamily="21" charset="-128"/>
              </a:rPr>
              <a:t>        Wright </a:t>
            </a:r>
          </a:p>
          <a:p>
            <a:r>
              <a:rPr lang="en-US" dirty="0" smtClean="0">
                <a:ea typeface="ＭＳ Ｐゴシック" pitchFamily="21" charset="-128"/>
              </a:rPr>
              <a:t/>
            </a:r>
            <a:br>
              <a:rPr lang="en-US" dirty="0" smtClean="0">
                <a:ea typeface="ＭＳ Ｐゴシック" pitchFamily="21" charset="-128"/>
              </a:rPr>
            </a:br>
            <a:r>
              <a:rPr lang="en-US" dirty="0" smtClean="0">
                <a:ea typeface="ＭＳ Ｐゴシック" pitchFamily="21" charset="-128"/>
              </a:rPr>
              <a:t/>
            </a:r>
            <a:br>
              <a:rPr lang="en-US" dirty="0" smtClean="0">
                <a:ea typeface="ＭＳ Ｐゴシック" pitchFamily="21" charset="-128"/>
              </a:rPr>
            </a:br>
            <a:r>
              <a:rPr lang="en-US" dirty="0" smtClean="0">
                <a:ea typeface="ＭＳ Ｐゴシック" pitchFamily="21" charset="-128"/>
              </a:rPr>
              <a:t>“I </a:t>
            </a:r>
            <a:r>
              <a:rPr lang="en-US" dirty="0">
                <a:ea typeface="ＭＳ Ｐゴシック" pitchFamily="21" charset="-128"/>
              </a:rPr>
              <a:t>confess that in 1901, I said to my brother …that man would not fly for 50 years. Ever since I have distrusted myself and avoided all predictions</a:t>
            </a:r>
            <a:r>
              <a:rPr lang="en-US" dirty="0" smtClean="0">
                <a:ea typeface="ＭＳ Ｐゴシック" pitchFamily="21" charset="-128"/>
              </a:rPr>
              <a:t>.”</a:t>
            </a:r>
            <a:endParaRPr lang="en-US" dirty="0">
              <a:ea typeface="ＭＳ Ｐゴシック" pitchFamily="21" charset="-128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2971800" y="2400300"/>
            <a:ext cx="2286000" cy="1021556"/>
          </a:xfrm>
          <a:prstGeom prst="wedgeRoundRectCallout">
            <a:avLst>
              <a:gd name="adj1" fmla="val -63991"/>
              <a:gd name="adj2" fmla="val -85910"/>
              <a:gd name="adj3" fmla="val 16667"/>
            </a:avLst>
          </a:prstGeom>
          <a:solidFill>
            <a:srgbClr val="FFFFFF">
              <a:alpha val="25882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ea typeface="ＭＳ Ｐゴシック" pitchFamily="21" charset="-128"/>
              </a:rPr>
              <a:t>Heavier-than-air flying machines are impossible.</a:t>
            </a: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2857500" y="114300"/>
            <a:ext cx="2514600" cy="2043113"/>
          </a:xfrm>
          <a:prstGeom prst="wedgeRoundRectCallout">
            <a:avLst>
              <a:gd name="adj1" fmla="val -57382"/>
              <a:gd name="adj2" fmla="val 33465"/>
              <a:gd name="adj3" fmla="val 16667"/>
            </a:avLst>
          </a:prstGeom>
          <a:solidFill>
            <a:srgbClr val="FFFFFF">
              <a:alpha val="25882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ea typeface="ＭＳ Ｐゴシック" pitchFamily="21" charset="-128"/>
              </a:rPr>
              <a:t>There is nothing new to be discovered in physics now. All that remains is more precise measurement. </a:t>
            </a:r>
            <a:br>
              <a:rPr lang="en-US" sz="2000" dirty="0" smtClean="0">
                <a:solidFill>
                  <a:schemeClr val="bg1"/>
                </a:solidFill>
                <a:ea typeface="ＭＳ Ｐゴシック" pitchFamily="21" charset="-128"/>
              </a:rPr>
            </a:br>
            <a:r>
              <a:rPr lang="en-US" sz="2000" dirty="0" smtClean="0">
                <a:solidFill>
                  <a:schemeClr val="bg1"/>
                </a:solidFill>
                <a:ea typeface="ＭＳ Ｐゴシック" pitchFamily="21" charset="-128"/>
              </a:rPr>
              <a:t>1900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0442" y="342900"/>
            <a:ext cx="3703558" cy="204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6286500" y="205740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ea typeface="ＭＳ Ｐゴシック" pitchFamily="21" charset="-128"/>
              </a:rPr>
              <a:t>1903</a:t>
            </a:r>
            <a:endParaRPr lang="en-US" sz="20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 b="7902"/>
          <a:stretch>
            <a:fillRect/>
          </a:stretch>
        </p:blipFill>
        <p:spPr bwMode="auto">
          <a:xfrm flipH="1">
            <a:off x="7315200" y="2286000"/>
            <a:ext cx="1714498" cy="208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  <p:bldP spid="109580" grpId="0"/>
      <p:bldP spid="10" grpId="0" animBg="1"/>
      <p:bldP spid="11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904875"/>
            <a:ext cx="7566025" cy="57245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857375" y="1695450"/>
            <a:ext cx="6143625" cy="42767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ea typeface="ＭＳ Ｐゴシック" pitchFamily="21" charset="-128"/>
            </a:endParaRP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>
          <a:xfrm>
            <a:off x="581025" y="161925"/>
            <a:ext cx="8001000" cy="1143000"/>
          </a:xfrm>
        </p:spPr>
        <p:txBody>
          <a:bodyPr/>
          <a:lstStyle/>
          <a:p>
            <a:pPr eaLnBrk="1" hangingPunct="1"/>
            <a:r>
              <a:rPr lang="en-US" sz="3200" b="0" smtClean="0">
                <a:solidFill>
                  <a:srgbClr val="CC0000"/>
                </a:solidFill>
                <a:ea typeface="ＭＳ Ｐゴシック" pitchFamily="21" charset="-128"/>
              </a:rPr>
              <a:t>Reported uncertainty in measurements of  </a:t>
            </a:r>
            <a:r>
              <a:rPr lang="en-US" sz="3600" i="1" smtClean="0">
                <a:solidFill>
                  <a:srgbClr val="CC0000"/>
                </a:solidFill>
                <a:ea typeface="ＭＳ Ｐゴシック" pitchFamily="21" charset="-128"/>
              </a:rPr>
              <a:t>c</a:t>
            </a:r>
            <a:r>
              <a:rPr lang="en-US" sz="3200" b="0" smtClean="0">
                <a:solidFill>
                  <a:srgbClr val="CC0000"/>
                </a:solidFill>
                <a:ea typeface="ＭＳ Ｐゴシック" pitchFamily="21" charset="-128"/>
              </a:rPr>
              <a:t>, the speed of light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6369050" y="5051425"/>
            <a:ext cx="2667000" cy="13112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r" eaLnBrk="0" hangingPunct="0"/>
            <a:r>
              <a:rPr lang="en-US" sz="1600">
                <a:latin typeface="Arial" charset="0"/>
                <a:ea typeface="ＭＳ Ｐゴシック" pitchFamily="21" charset="-128"/>
              </a:rPr>
              <a:t>Henrion, M &amp; Fischhoff, B, “Assessing uncertainty </a:t>
            </a:r>
            <a:br>
              <a:rPr lang="en-US" sz="1600">
                <a:latin typeface="Arial" charset="0"/>
                <a:ea typeface="ＭＳ Ｐゴシック" pitchFamily="21" charset="-128"/>
              </a:rPr>
            </a:br>
            <a:r>
              <a:rPr lang="en-US" sz="1600">
                <a:latin typeface="Arial" charset="0"/>
                <a:ea typeface="ＭＳ Ｐゴシック" pitchFamily="21" charset="-128"/>
              </a:rPr>
              <a:t>in physical constants”, </a:t>
            </a:r>
            <a:br>
              <a:rPr lang="en-US" sz="1600">
                <a:latin typeface="Arial" charset="0"/>
                <a:ea typeface="ＭＳ Ｐゴシック" pitchFamily="21" charset="-128"/>
              </a:rPr>
            </a:br>
            <a:r>
              <a:rPr lang="en-US" sz="1600" i="1">
                <a:latin typeface="Arial" charset="0"/>
                <a:ea typeface="ＭＳ Ｐゴシック" pitchFamily="21" charset="-128"/>
              </a:rPr>
              <a:t>American J. Physics</a:t>
            </a:r>
            <a:r>
              <a:rPr lang="en-US" sz="1600">
                <a:latin typeface="Arial" charset="0"/>
                <a:ea typeface="ＭＳ Ｐゴシック" pitchFamily="21" charset="-128"/>
              </a:rPr>
              <a:t>, </a:t>
            </a:r>
            <a:br>
              <a:rPr lang="en-US" sz="1600">
                <a:latin typeface="Arial" charset="0"/>
                <a:ea typeface="ＭＳ Ｐゴシック" pitchFamily="21" charset="-128"/>
              </a:rPr>
            </a:br>
            <a:r>
              <a:rPr lang="en-US" sz="1600">
                <a:latin typeface="Arial" charset="0"/>
                <a:ea typeface="ＭＳ Ｐゴシック" pitchFamily="21" charset="-128"/>
              </a:rPr>
              <a:t>54 (9), 1986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1741488" y="2457450"/>
            <a:ext cx="6948487" cy="822325"/>
            <a:chOff x="1097" y="1548"/>
            <a:chExt cx="4377" cy="518"/>
          </a:xfrm>
        </p:grpSpPr>
        <p:sp>
          <p:nvSpPr>
            <p:cNvPr id="94265" name="Text Box 6"/>
            <p:cNvSpPr txBox="1">
              <a:spLocks noChangeArrowheads="1"/>
            </p:cNvSpPr>
            <p:nvPr/>
          </p:nvSpPr>
          <p:spPr bwMode="auto">
            <a:xfrm>
              <a:off x="4364" y="1548"/>
              <a:ext cx="1110" cy="51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solidFill>
                    <a:schemeClr val="hlink"/>
                  </a:solidFill>
                  <a:latin typeface="Arial" charset="0"/>
                  <a:ea typeface="ＭＳ Ｐゴシック" pitchFamily="21" charset="-128"/>
                </a:rPr>
                <a:t>Value now accepted</a:t>
              </a:r>
            </a:p>
          </p:txBody>
        </p:sp>
        <p:sp>
          <p:nvSpPr>
            <p:cNvPr id="94266" name="Line 7"/>
            <p:cNvSpPr>
              <a:spLocks noChangeShapeType="1"/>
            </p:cNvSpPr>
            <p:nvPr/>
          </p:nvSpPr>
          <p:spPr bwMode="auto">
            <a:xfrm>
              <a:off x="1097" y="1568"/>
              <a:ext cx="4219" cy="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170113" y="2219325"/>
            <a:ext cx="80962" cy="2571750"/>
            <a:chOff x="1499" y="1398"/>
            <a:chExt cx="51" cy="1620"/>
          </a:xfrm>
        </p:grpSpPr>
        <p:sp>
          <p:nvSpPr>
            <p:cNvPr id="94263" name="Line 9"/>
            <p:cNvSpPr>
              <a:spLocks noChangeShapeType="1"/>
            </p:cNvSpPr>
            <p:nvPr/>
          </p:nvSpPr>
          <p:spPr bwMode="auto">
            <a:xfrm flipH="1">
              <a:off x="1524" y="1398"/>
              <a:ext cx="0" cy="162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64" name="Oval 10"/>
            <p:cNvSpPr>
              <a:spLocks noChangeArrowheads="1"/>
            </p:cNvSpPr>
            <p:nvPr/>
          </p:nvSpPr>
          <p:spPr bwMode="auto">
            <a:xfrm flipV="1">
              <a:off x="1499" y="2201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911850" y="2092325"/>
            <a:ext cx="687388" cy="2901950"/>
            <a:chOff x="3856" y="1318"/>
            <a:chExt cx="433" cy="1828"/>
          </a:xfrm>
        </p:grpSpPr>
        <p:sp>
          <p:nvSpPr>
            <p:cNvPr id="94246" name="Line 12"/>
            <p:cNvSpPr>
              <a:spLocks noChangeShapeType="1"/>
            </p:cNvSpPr>
            <p:nvPr/>
          </p:nvSpPr>
          <p:spPr bwMode="auto">
            <a:xfrm>
              <a:off x="3880" y="1457"/>
              <a:ext cx="0" cy="18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7" name="Line 13"/>
            <p:cNvSpPr>
              <a:spLocks noChangeShapeType="1"/>
            </p:cNvSpPr>
            <p:nvPr/>
          </p:nvSpPr>
          <p:spPr bwMode="auto">
            <a:xfrm>
              <a:off x="3935" y="1370"/>
              <a:ext cx="3" cy="26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8" name="Line 14"/>
            <p:cNvSpPr>
              <a:spLocks noChangeShapeType="1"/>
            </p:cNvSpPr>
            <p:nvPr/>
          </p:nvSpPr>
          <p:spPr bwMode="auto">
            <a:xfrm>
              <a:off x="3909" y="1666"/>
              <a:ext cx="0" cy="15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9" name="Line 15"/>
            <p:cNvSpPr>
              <a:spLocks noChangeShapeType="1"/>
            </p:cNvSpPr>
            <p:nvPr/>
          </p:nvSpPr>
          <p:spPr bwMode="auto">
            <a:xfrm>
              <a:off x="3880" y="1815"/>
              <a:ext cx="0" cy="133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0" name="Line 16"/>
            <p:cNvSpPr>
              <a:spLocks noChangeShapeType="1"/>
            </p:cNvSpPr>
            <p:nvPr/>
          </p:nvSpPr>
          <p:spPr bwMode="auto">
            <a:xfrm>
              <a:off x="3964" y="2087"/>
              <a:ext cx="0" cy="77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1" name="Line 17"/>
            <p:cNvSpPr>
              <a:spLocks noChangeShapeType="1"/>
            </p:cNvSpPr>
            <p:nvPr/>
          </p:nvSpPr>
          <p:spPr bwMode="auto">
            <a:xfrm flipH="1">
              <a:off x="4095" y="1318"/>
              <a:ext cx="4" cy="613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2" name="Line 18"/>
            <p:cNvSpPr>
              <a:spLocks noChangeShapeType="1"/>
            </p:cNvSpPr>
            <p:nvPr/>
          </p:nvSpPr>
          <p:spPr bwMode="auto">
            <a:xfrm>
              <a:off x="4124" y="1369"/>
              <a:ext cx="4" cy="13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3" name="Line 19"/>
            <p:cNvSpPr>
              <a:spLocks noChangeShapeType="1"/>
            </p:cNvSpPr>
            <p:nvPr/>
          </p:nvSpPr>
          <p:spPr bwMode="auto">
            <a:xfrm>
              <a:off x="4262" y="1547"/>
              <a:ext cx="0" cy="43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54" name="Oval 20"/>
            <p:cNvSpPr>
              <a:spLocks noChangeArrowheads="1"/>
            </p:cNvSpPr>
            <p:nvPr/>
          </p:nvSpPr>
          <p:spPr bwMode="auto">
            <a:xfrm flipV="1">
              <a:off x="4103" y="1426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55" name="Oval 21"/>
            <p:cNvSpPr>
              <a:spLocks noChangeArrowheads="1"/>
            </p:cNvSpPr>
            <p:nvPr/>
          </p:nvSpPr>
          <p:spPr bwMode="auto">
            <a:xfrm flipV="1">
              <a:off x="4238" y="1549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56" name="Oval 22"/>
            <p:cNvSpPr>
              <a:spLocks noChangeArrowheads="1"/>
            </p:cNvSpPr>
            <p:nvPr/>
          </p:nvSpPr>
          <p:spPr bwMode="auto">
            <a:xfrm flipV="1">
              <a:off x="4071" y="1590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57" name="Oval 23"/>
            <p:cNvSpPr>
              <a:spLocks noChangeArrowheads="1"/>
            </p:cNvSpPr>
            <p:nvPr/>
          </p:nvSpPr>
          <p:spPr bwMode="auto">
            <a:xfrm flipV="1">
              <a:off x="3965" y="1542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58" name="Oval 24"/>
            <p:cNvSpPr>
              <a:spLocks noChangeArrowheads="1"/>
            </p:cNvSpPr>
            <p:nvPr/>
          </p:nvSpPr>
          <p:spPr bwMode="auto">
            <a:xfrm flipV="1">
              <a:off x="3910" y="1484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59" name="Oval 25"/>
            <p:cNvSpPr>
              <a:spLocks noChangeArrowheads="1"/>
            </p:cNvSpPr>
            <p:nvPr/>
          </p:nvSpPr>
          <p:spPr bwMode="auto">
            <a:xfrm flipV="1">
              <a:off x="3856" y="1535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60" name="Oval 26"/>
            <p:cNvSpPr>
              <a:spLocks noChangeArrowheads="1"/>
            </p:cNvSpPr>
            <p:nvPr/>
          </p:nvSpPr>
          <p:spPr bwMode="auto">
            <a:xfrm flipV="1">
              <a:off x="3888" y="1730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61" name="Oval 27"/>
            <p:cNvSpPr>
              <a:spLocks noChangeArrowheads="1"/>
            </p:cNvSpPr>
            <p:nvPr/>
          </p:nvSpPr>
          <p:spPr bwMode="auto">
            <a:xfrm flipV="1">
              <a:off x="3939" y="2474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62" name="Oval 28"/>
            <p:cNvSpPr>
              <a:spLocks noChangeArrowheads="1"/>
            </p:cNvSpPr>
            <p:nvPr/>
          </p:nvSpPr>
          <p:spPr bwMode="auto">
            <a:xfrm flipV="1">
              <a:off x="3859" y="2526"/>
              <a:ext cx="51" cy="4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4784725" y="3189288"/>
            <a:ext cx="409575" cy="2944812"/>
            <a:chOff x="3146" y="2009"/>
            <a:chExt cx="258" cy="1855"/>
          </a:xfrm>
        </p:grpSpPr>
        <p:sp>
          <p:nvSpPr>
            <p:cNvPr id="94240" name="Line 30"/>
            <p:cNvSpPr>
              <a:spLocks noChangeShapeType="1"/>
            </p:cNvSpPr>
            <p:nvPr/>
          </p:nvSpPr>
          <p:spPr bwMode="auto">
            <a:xfrm flipH="1">
              <a:off x="3170" y="2294"/>
              <a:ext cx="3" cy="157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1" name="Line 31"/>
            <p:cNvSpPr>
              <a:spLocks noChangeShapeType="1"/>
            </p:cNvSpPr>
            <p:nvPr/>
          </p:nvSpPr>
          <p:spPr bwMode="auto">
            <a:xfrm flipH="1">
              <a:off x="3221" y="2095"/>
              <a:ext cx="0" cy="155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2" name="Line 32"/>
            <p:cNvSpPr>
              <a:spLocks noChangeShapeType="1"/>
            </p:cNvSpPr>
            <p:nvPr/>
          </p:nvSpPr>
          <p:spPr bwMode="auto">
            <a:xfrm flipH="1">
              <a:off x="3377" y="2009"/>
              <a:ext cx="0" cy="924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43" name="Oval 33"/>
            <p:cNvSpPr>
              <a:spLocks noChangeArrowheads="1"/>
            </p:cNvSpPr>
            <p:nvPr/>
          </p:nvSpPr>
          <p:spPr bwMode="auto">
            <a:xfrm flipV="1">
              <a:off x="3353" y="2464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44" name="Oval 34"/>
            <p:cNvSpPr>
              <a:spLocks noChangeArrowheads="1"/>
            </p:cNvSpPr>
            <p:nvPr/>
          </p:nvSpPr>
          <p:spPr bwMode="auto">
            <a:xfrm flipV="1">
              <a:off x="3197" y="2963"/>
              <a:ext cx="51" cy="4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45" name="Oval 35"/>
            <p:cNvSpPr>
              <a:spLocks noChangeArrowheads="1"/>
            </p:cNvSpPr>
            <p:nvPr/>
          </p:nvSpPr>
          <p:spPr bwMode="auto">
            <a:xfrm flipV="1">
              <a:off x="3146" y="3212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</p:grp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5656263" y="2146300"/>
            <a:ext cx="214312" cy="833438"/>
            <a:chOff x="3695" y="1352"/>
            <a:chExt cx="135" cy="525"/>
          </a:xfrm>
        </p:grpSpPr>
        <p:sp>
          <p:nvSpPr>
            <p:cNvPr id="94236" name="Line 47"/>
            <p:cNvSpPr>
              <a:spLocks noChangeShapeType="1"/>
            </p:cNvSpPr>
            <p:nvPr/>
          </p:nvSpPr>
          <p:spPr bwMode="auto">
            <a:xfrm flipH="1">
              <a:off x="3720" y="1352"/>
              <a:ext cx="0" cy="525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7" name="Oval 48"/>
            <p:cNvSpPr>
              <a:spLocks noChangeArrowheads="1"/>
            </p:cNvSpPr>
            <p:nvPr/>
          </p:nvSpPr>
          <p:spPr bwMode="auto">
            <a:xfrm flipV="1">
              <a:off x="3779" y="1559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38" name="Oval 49"/>
            <p:cNvSpPr>
              <a:spLocks noChangeArrowheads="1"/>
            </p:cNvSpPr>
            <p:nvPr/>
          </p:nvSpPr>
          <p:spPr bwMode="auto">
            <a:xfrm flipV="1">
              <a:off x="3695" y="1573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39" name="Line 50"/>
            <p:cNvSpPr>
              <a:spLocks noChangeShapeType="1"/>
            </p:cNvSpPr>
            <p:nvPr/>
          </p:nvSpPr>
          <p:spPr bwMode="auto">
            <a:xfrm flipH="1">
              <a:off x="3804" y="1366"/>
              <a:ext cx="0" cy="449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2178050" y="3568700"/>
            <a:ext cx="2478088" cy="2244725"/>
            <a:chOff x="1372" y="2248"/>
            <a:chExt cx="1561" cy="1414"/>
          </a:xfrm>
        </p:grpSpPr>
        <p:sp>
          <p:nvSpPr>
            <p:cNvPr id="94233" name="Line 41"/>
            <p:cNvSpPr>
              <a:spLocks noChangeShapeType="1"/>
            </p:cNvSpPr>
            <p:nvPr/>
          </p:nvSpPr>
          <p:spPr bwMode="auto">
            <a:xfrm flipH="1">
              <a:off x="2907" y="2248"/>
              <a:ext cx="3" cy="64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34" name="Oval 43"/>
            <p:cNvSpPr>
              <a:spLocks noChangeArrowheads="1"/>
            </p:cNvSpPr>
            <p:nvPr/>
          </p:nvSpPr>
          <p:spPr bwMode="auto">
            <a:xfrm flipV="1">
              <a:off x="2882" y="2573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35" name="AutoShape 51"/>
            <p:cNvSpPr>
              <a:spLocks/>
            </p:cNvSpPr>
            <p:nvPr/>
          </p:nvSpPr>
          <p:spPr bwMode="auto">
            <a:xfrm>
              <a:off x="1372" y="3278"/>
              <a:ext cx="1386" cy="384"/>
            </a:xfrm>
            <a:prstGeom prst="callout1">
              <a:avLst>
                <a:gd name="adj1" fmla="val 18750"/>
                <a:gd name="adj2" fmla="val 103463"/>
                <a:gd name="adj3" fmla="val -176565"/>
                <a:gd name="adj4" fmla="val 109810"/>
              </a:avLst>
            </a:prstGeom>
            <a:noFill/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lIns="0" rIns="0"/>
            <a:lstStyle/>
            <a:p>
              <a:pPr algn="ctr" eaLnBrk="0" hangingPunct="0"/>
              <a:r>
                <a:rPr lang="en-US" sz="1800" dirty="0">
                  <a:solidFill>
                    <a:srgbClr val="0000CC"/>
                  </a:solidFill>
                  <a:latin typeface="Arial" charset="0"/>
                  <a:ea typeface="ＭＳ Ｐゴシック" pitchFamily="21" charset="-128"/>
                </a:rPr>
                <a:t>Michelson, Pease &amp; Pearson, 1935</a:t>
              </a:r>
            </a:p>
          </p:txBody>
        </p:sp>
      </p:grpSp>
      <p:sp>
        <p:nvSpPr>
          <p:cNvPr id="111668" name="AutoShape 52"/>
          <p:cNvSpPr>
            <a:spLocks/>
          </p:cNvSpPr>
          <p:nvPr/>
        </p:nvSpPr>
        <p:spPr bwMode="auto">
          <a:xfrm>
            <a:off x="2451100" y="4013200"/>
            <a:ext cx="962025" cy="609600"/>
          </a:xfrm>
          <a:prstGeom prst="callout1">
            <a:avLst>
              <a:gd name="adj1" fmla="val 18750"/>
              <a:gd name="adj2" fmla="val -7921"/>
              <a:gd name="adj3" fmla="val -78648"/>
              <a:gd name="adj4" fmla="val -25083"/>
            </a:avLst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lIns="0" rIns="0"/>
          <a:lstStyle/>
          <a:p>
            <a:pPr algn="ctr" eaLnBrk="0" hangingPunct="0"/>
            <a:r>
              <a:rPr lang="en-US" sz="1800">
                <a:solidFill>
                  <a:srgbClr val="0000CC"/>
                </a:solidFill>
                <a:latin typeface="Arial" charset="0"/>
                <a:ea typeface="ＭＳ Ｐゴシック" pitchFamily="21" charset="-128"/>
              </a:rPr>
              <a:t>Rosa &amp; Dorsey 1906</a:t>
            </a:r>
          </a:p>
        </p:txBody>
      </p:sp>
      <p:grpSp>
        <p:nvGrpSpPr>
          <p:cNvPr id="8" name="Group 59"/>
          <p:cNvGrpSpPr>
            <a:grpSpLocks/>
          </p:cNvGrpSpPr>
          <p:nvPr/>
        </p:nvGrpSpPr>
        <p:grpSpPr bwMode="auto">
          <a:xfrm>
            <a:off x="3686175" y="1409700"/>
            <a:ext cx="1733550" cy="3587750"/>
            <a:chOff x="2322" y="888"/>
            <a:chExt cx="1092" cy="2260"/>
          </a:xfrm>
        </p:grpSpPr>
        <p:sp>
          <p:nvSpPr>
            <p:cNvPr id="94226" name="Line 38"/>
            <p:cNvSpPr>
              <a:spLocks noChangeShapeType="1"/>
            </p:cNvSpPr>
            <p:nvPr/>
          </p:nvSpPr>
          <p:spPr bwMode="auto">
            <a:xfrm>
              <a:off x="2342" y="1312"/>
              <a:ext cx="4" cy="162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27" name="Line 39"/>
            <p:cNvSpPr>
              <a:spLocks noChangeShapeType="1"/>
            </p:cNvSpPr>
            <p:nvPr/>
          </p:nvSpPr>
          <p:spPr bwMode="auto">
            <a:xfrm flipH="1">
              <a:off x="2477" y="1138"/>
              <a:ext cx="4" cy="61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28" name="Line 40"/>
            <p:cNvSpPr>
              <a:spLocks noChangeShapeType="1"/>
            </p:cNvSpPr>
            <p:nvPr/>
          </p:nvSpPr>
          <p:spPr bwMode="auto">
            <a:xfrm flipH="1">
              <a:off x="2561" y="1534"/>
              <a:ext cx="0" cy="1614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29" name="Oval 42"/>
            <p:cNvSpPr>
              <a:spLocks noChangeArrowheads="1"/>
            </p:cNvSpPr>
            <p:nvPr/>
          </p:nvSpPr>
          <p:spPr bwMode="auto">
            <a:xfrm flipV="1">
              <a:off x="2322" y="2170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30" name="Oval 44"/>
            <p:cNvSpPr>
              <a:spLocks noChangeArrowheads="1"/>
            </p:cNvSpPr>
            <p:nvPr/>
          </p:nvSpPr>
          <p:spPr bwMode="auto">
            <a:xfrm flipV="1">
              <a:off x="2536" y="2351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31" name="Oval 45"/>
            <p:cNvSpPr>
              <a:spLocks noChangeArrowheads="1"/>
            </p:cNvSpPr>
            <p:nvPr/>
          </p:nvSpPr>
          <p:spPr bwMode="auto">
            <a:xfrm flipV="1">
              <a:off x="2453" y="1402"/>
              <a:ext cx="51" cy="4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>
                <a:ea typeface="ＭＳ Ｐゴシック" pitchFamily="21" charset="-128"/>
              </a:endParaRPr>
            </a:p>
          </p:txBody>
        </p:sp>
        <p:sp>
          <p:nvSpPr>
            <p:cNvPr id="94232" name="AutoShape 53"/>
            <p:cNvSpPr>
              <a:spLocks/>
            </p:cNvSpPr>
            <p:nvPr/>
          </p:nvSpPr>
          <p:spPr bwMode="auto">
            <a:xfrm>
              <a:off x="2754" y="888"/>
              <a:ext cx="660" cy="384"/>
            </a:xfrm>
            <a:prstGeom prst="callout1">
              <a:avLst>
                <a:gd name="adj1" fmla="val 18750"/>
                <a:gd name="adj2" fmla="val -7273"/>
                <a:gd name="adj3" fmla="val 140625"/>
                <a:gd name="adj4" fmla="val -41819"/>
              </a:avLst>
            </a:prstGeom>
            <a:noFill/>
            <a:ln w="127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lIns="0" rIns="0"/>
            <a:lstStyle/>
            <a:p>
              <a:pPr algn="ctr" eaLnBrk="0" hangingPunct="0"/>
              <a:r>
                <a:rPr lang="en-US" sz="1800">
                  <a:solidFill>
                    <a:srgbClr val="0000CC"/>
                  </a:solidFill>
                  <a:latin typeface="Arial" charset="0"/>
                  <a:ea typeface="ＭＳ Ｐゴシック" pitchFamily="21" charset="-128"/>
                </a:rPr>
                <a:t>Michelson 1926</a:t>
              </a:r>
            </a:p>
          </p:txBody>
        </p:sp>
      </p:grpSp>
      <p:sp>
        <p:nvSpPr>
          <p:cNvPr id="111671" name="Freeform 55"/>
          <p:cNvSpPr>
            <a:spLocks/>
          </p:cNvSpPr>
          <p:nvPr/>
        </p:nvSpPr>
        <p:spPr bwMode="auto">
          <a:xfrm>
            <a:off x="2070100" y="2465388"/>
            <a:ext cx="4102100" cy="1535112"/>
          </a:xfrm>
          <a:custGeom>
            <a:avLst/>
            <a:gdLst>
              <a:gd name="T0" fmla="*/ 0 w 2584"/>
              <a:gd name="T1" fmla="*/ 2147483647 h 967"/>
              <a:gd name="T2" fmla="*/ 2147483647 w 2584"/>
              <a:gd name="T3" fmla="*/ 2147483647 h 967"/>
              <a:gd name="T4" fmla="*/ 2147483647 w 2584"/>
              <a:gd name="T5" fmla="*/ 2147483647 h 967"/>
              <a:gd name="T6" fmla="*/ 2147483647 w 2584"/>
              <a:gd name="T7" fmla="*/ 2147483647 h 967"/>
              <a:gd name="T8" fmla="*/ 2147483647 w 2584"/>
              <a:gd name="T9" fmla="*/ 2147483647 h 967"/>
              <a:gd name="T10" fmla="*/ 2147483647 w 2584"/>
              <a:gd name="T11" fmla="*/ 2147483647 h 967"/>
              <a:gd name="T12" fmla="*/ 2147483647 w 2584"/>
              <a:gd name="T13" fmla="*/ 2147483647 h 967"/>
              <a:gd name="T14" fmla="*/ 2147483647 w 2584"/>
              <a:gd name="T15" fmla="*/ 2147483647 h 967"/>
              <a:gd name="T16" fmla="*/ 2147483647 w 2584"/>
              <a:gd name="T17" fmla="*/ 2147483647 h 967"/>
              <a:gd name="T18" fmla="*/ 2147483647 w 2584"/>
              <a:gd name="T19" fmla="*/ 2147483647 h 967"/>
              <a:gd name="T20" fmla="*/ 2147483647 w 2584"/>
              <a:gd name="T21" fmla="*/ 2147483647 h 967"/>
              <a:gd name="T22" fmla="*/ 2147483647 w 2584"/>
              <a:gd name="T23" fmla="*/ 2147483647 h 967"/>
              <a:gd name="T24" fmla="*/ 2147483647 w 2584"/>
              <a:gd name="T25" fmla="*/ 2147483647 h 967"/>
              <a:gd name="T26" fmla="*/ 2147483647 w 2584"/>
              <a:gd name="T27" fmla="*/ 2147483647 h 967"/>
              <a:gd name="T28" fmla="*/ 2147483647 w 2584"/>
              <a:gd name="T29" fmla="*/ 2147483647 h 967"/>
              <a:gd name="T30" fmla="*/ 2147483647 w 2584"/>
              <a:gd name="T31" fmla="*/ 2147483647 h 967"/>
              <a:gd name="T32" fmla="*/ 2147483647 w 2584"/>
              <a:gd name="T33" fmla="*/ 2147483647 h 96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584"/>
              <a:gd name="T52" fmla="*/ 0 h 967"/>
              <a:gd name="T53" fmla="*/ 2584 w 2584"/>
              <a:gd name="T54" fmla="*/ 967 h 96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584" h="967">
                <a:moveTo>
                  <a:pt x="0" y="823"/>
                </a:moveTo>
                <a:cubicBezTo>
                  <a:pt x="70" y="770"/>
                  <a:pt x="141" y="718"/>
                  <a:pt x="216" y="623"/>
                </a:cubicBezTo>
                <a:cubicBezTo>
                  <a:pt x="291" y="528"/>
                  <a:pt x="355" y="352"/>
                  <a:pt x="448" y="255"/>
                </a:cubicBezTo>
                <a:cubicBezTo>
                  <a:pt x="541" y="158"/>
                  <a:pt x="672" y="78"/>
                  <a:pt x="776" y="39"/>
                </a:cubicBezTo>
                <a:cubicBezTo>
                  <a:pt x="880" y="0"/>
                  <a:pt x="984" y="10"/>
                  <a:pt x="1072" y="23"/>
                </a:cubicBezTo>
                <a:cubicBezTo>
                  <a:pt x="1160" y="36"/>
                  <a:pt x="1243" y="67"/>
                  <a:pt x="1304" y="119"/>
                </a:cubicBezTo>
                <a:cubicBezTo>
                  <a:pt x="1365" y="171"/>
                  <a:pt x="1404" y="238"/>
                  <a:pt x="1440" y="335"/>
                </a:cubicBezTo>
                <a:cubicBezTo>
                  <a:pt x="1476" y="432"/>
                  <a:pt x="1492" y="612"/>
                  <a:pt x="1520" y="703"/>
                </a:cubicBezTo>
                <a:cubicBezTo>
                  <a:pt x="1548" y="794"/>
                  <a:pt x="1565" y="836"/>
                  <a:pt x="1608" y="879"/>
                </a:cubicBezTo>
                <a:cubicBezTo>
                  <a:pt x="1651" y="922"/>
                  <a:pt x="1719" y="951"/>
                  <a:pt x="1776" y="959"/>
                </a:cubicBezTo>
                <a:cubicBezTo>
                  <a:pt x="1833" y="967"/>
                  <a:pt x="1905" y="959"/>
                  <a:pt x="1952" y="927"/>
                </a:cubicBezTo>
                <a:cubicBezTo>
                  <a:pt x="1999" y="895"/>
                  <a:pt x="2017" y="866"/>
                  <a:pt x="2056" y="767"/>
                </a:cubicBezTo>
                <a:cubicBezTo>
                  <a:pt x="2095" y="668"/>
                  <a:pt x="2141" y="447"/>
                  <a:pt x="2184" y="335"/>
                </a:cubicBezTo>
                <a:cubicBezTo>
                  <a:pt x="2227" y="223"/>
                  <a:pt x="2272" y="143"/>
                  <a:pt x="2312" y="95"/>
                </a:cubicBezTo>
                <a:cubicBezTo>
                  <a:pt x="2352" y="47"/>
                  <a:pt x="2388" y="52"/>
                  <a:pt x="2424" y="47"/>
                </a:cubicBezTo>
                <a:cubicBezTo>
                  <a:pt x="2460" y="42"/>
                  <a:pt x="2501" y="55"/>
                  <a:pt x="2528" y="63"/>
                </a:cubicBezTo>
                <a:cubicBezTo>
                  <a:pt x="2555" y="71"/>
                  <a:pt x="2575" y="90"/>
                  <a:pt x="2584" y="95"/>
                </a:cubicBezTo>
              </a:path>
            </a:pathLst>
          </a:custGeom>
          <a:noFill/>
          <a:ln w="38100">
            <a:solidFill>
              <a:srgbClr val="CC00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6416675" y="995363"/>
            <a:ext cx="2693988" cy="3656012"/>
            <a:chOff x="4138" y="427"/>
            <a:chExt cx="1697" cy="2303"/>
          </a:xfrm>
        </p:grpSpPr>
        <p:pic>
          <p:nvPicPr>
            <p:cNvPr id="94224" name="Picture 56" descr="225pxMichelson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33" y="427"/>
              <a:ext cx="1300" cy="1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25" name="Rectangle 57"/>
            <p:cNvSpPr>
              <a:spLocks noChangeArrowheads="1"/>
            </p:cNvSpPr>
            <p:nvPr/>
          </p:nvSpPr>
          <p:spPr bwMode="auto">
            <a:xfrm>
              <a:off x="4138" y="2326"/>
              <a:ext cx="1697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sz="1800">
                  <a:latin typeface="Arial" charset="0"/>
                  <a:ea typeface="ＭＳ Ｐゴシック" pitchFamily="21" charset="-128"/>
                </a:rPr>
                <a:t>Albert Abraham Michelson 1852-1931 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302065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1900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171700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1910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041335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1920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86200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1930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31065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1940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31165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1950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31265" y="61149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1960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98847" y="914400"/>
            <a:ext cx="615553" cy="128977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Km/sec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11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7" dur="1000"/>
                                        <p:tgtEl>
                                          <p:spTgt spid="111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68" grpId="0" animBg="1"/>
      <p:bldP spid="111671" grpId="0" animBg="1"/>
      <p:bldP spid="11167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1028700"/>
          </a:xfrm>
        </p:spPr>
        <p:txBody>
          <a:bodyPr/>
          <a:lstStyle/>
          <a:p>
            <a:pPr eaLnBrk="1" hangingPunct="1"/>
            <a:r>
              <a:rPr lang="en-US" sz="3200" smtClean="0">
                <a:ea typeface="ＭＳ Ｐゴシック" pitchFamily="21" charset="-128"/>
              </a:rPr>
              <a:t>Calibration of uncertainty in measurements of physical constants</a:t>
            </a:r>
          </a:p>
        </p:txBody>
      </p:sp>
      <p:graphicFrame>
        <p:nvGraphicFramePr>
          <p:cNvPr id="177495" name="Group 343"/>
          <p:cNvGraphicFramePr>
            <a:graphicFrameLocks noGrp="1"/>
          </p:cNvGraphicFramePr>
          <p:nvPr>
            <p:ph idx="1"/>
          </p:nvPr>
        </p:nvGraphicFramePr>
        <p:xfrm>
          <a:off x="95250" y="1147763"/>
          <a:ext cx="8953500" cy="5325112"/>
        </p:xfrm>
        <a:graphic>
          <a:graphicData uri="http://schemas.openxmlformats.org/drawingml/2006/table">
            <a:tbl>
              <a:tblPr/>
              <a:tblGrid>
                <a:gridCol w="3429000"/>
                <a:gridCol w="2019300"/>
                <a:gridCol w="939800"/>
                <a:gridCol w="1257300"/>
                <a:gridCol w="13081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Quantity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Date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Birge</a:t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</a:b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ratio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Surprise index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c, speed of light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1875 - 1964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G, gravitational const.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1798-1983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1.38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29%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μ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’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p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/</a:t>
                      </a: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μ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magnetic moment</a:t>
                      </a:r>
                      <a:endParaRPr kumimoji="0" lang="el-GR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1949-1967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1.44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α</a:t>
                      </a:r>
                      <a:r>
                        <a:rPr kumimoji="0" lang="en-US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-1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, inv. fine structure</a:t>
                      </a:r>
                      <a:endParaRPr kumimoji="0" lang="en-US" sz="2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38%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Ω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ABS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/Ω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NBS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1938-1968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0.40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Particle lives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1.26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Particle masses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Recommended values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1928 - 1973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7.42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57%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Gaussian distribution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rebuchet MS" pitchFamily="21" charset="0"/>
                        <a:ea typeface="ＭＳ Ｐゴシック" pitchFamily="21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1.00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850C"/>
                        </a:buClr>
                        <a:buSzTx/>
                        <a:buFont typeface="Times" pitchFamily="21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rebuchet MS" pitchFamily="21" charset="0"/>
                          <a:ea typeface="ＭＳ Ｐゴシック" pitchFamily="21" charset="-128"/>
                          <a:cs typeface="Arial" charset="0"/>
                        </a:rPr>
                        <a:t>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96327" name="Rectangle 319"/>
          <p:cNvSpPr>
            <a:spLocks noChangeArrowheads="1"/>
          </p:cNvSpPr>
          <p:nvPr/>
        </p:nvSpPr>
        <p:spPr bwMode="auto">
          <a:xfrm>
            <a:off x="0" y="6515100"/>
            <a:ext cx="9051925" cy="305212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1400" dirty="0">
                <a:latin typeface="Arial" charset="0"/>
                <a:ea typeface="ＭＳ Ｐゴシック" pitchFamily="21" charset="-128"/>
              </a:rPr>
              <a:t>Henrion, M &amp; </a:t>
            </a:r>
            <a:r>
              <a:rPr lang="en-US" sz="1400" dirty="0" err="1">
                <a:latin typeface="Arial" charset="0"/>
                <a:ea typeface="ＭＳ Ｐゴシック" pitchFamily="21" charset="-128"/>
              </a:rPr>
              <a:t>Fischhoff</a:t>
            </a:r>
            <a:r>
              <a:rPr lang="en-US" sz="1400" dirty="0">
                <a:latin typeface="Arial" charset="0"/>
                <a:ea typeface="ＭＳ Ｐゴシック" pitchFamily="21" charset="-128"/>
              </a:rPr>
              <a:t>, B, </a:t>
            </a:r>
            <a:r>
              <a:rPr lang="en-US" sz="1400" dirty="0" smtClean="0">
                <a:latin typeface="Arial" charset="0"/>
                <a:ea typeface="ＭＳ Ｐゴシック" pitchFamily="21" charset="-128"/>
              </a:rPr>
              <a:t> Assessing Uncertainty </a:t>
            </a:r>
            <a:r>
              <a:rPr lang="en-US" sz="1400" dirty="0">
                <a:latin typeface="Arial" charset="0"/>
                <a:ea typeface="ＭＳ Ｐゴシック" pitchFamily="21" charset="-128"/>
              </a:rPr>
              <a:t>in </a:t>
            </a:r>
            <a:r>
              <a:rPr lang="en-US" sz="1400" dirty="0" smtClean="0">
                <a:latin typeface="Arial" charset="0"/>
                <a:ea typeface="ＭＳ Ｐゴシック" pitchFamily="21" charset="-128"/>
              </a:rPr>
              <a:t>Physical Constants, </a:t>
            </a:r>
            <a:r>
              <a:rPr lang="en-US" sz="1400" i="1" dirty="0">
                <a:latin typeface="Arial" charset="0"/>
                <a:ea typeface="ＭＳ Ｐゴシック" pitchFamily="21" charset="-128"/>
              </a:rPr>
              <a:t>American J. Physics</a:t>
            </a:r>
            <a:r>
              <a:rPr lang="en-US" sz="1400" dirty="0">
                <a:latin typeface="Arial" charset="0"/>
                <a:ea typeface="ＭＳ Ｐゴシック" pitchFamily="21" charset="-128"/>
              </a:rPr>
              <a:t>, 54 (9), 1986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dirty="0"/>
              <a:t>Why do precision </a:t>
            </a:r>
            <a:r>
              <a:rPr lang="en-US" sz="3600" dirty="0" err="1"/>
              <a:t>metrologists</a:t>
            </a:r>
            <a:r>
              <a:rPr lang="en-US" sz="3600" dirty="0"/>
              <a:t> underestimate extremes?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They trim outlier observations</a:t>
            </a:r>
          </a:p>
          <a:p>
            <a:r>
              <a:rPr lang="en-US" sz="2800" dirty="0" smtClean="0"/>
              <a:t>They </a:t>
            </a:r>
            <a:r>
              <a:rPr lang="en-US" sz="2800" dirty="0"/>
              <a:t>keep refining the apparatus and eliminating biases until the results seem as expected</a:t>
            </a:r>
          </a:p>
          <a:p>
            <a:r>
              <a:rPr lang="en-US" sz="2800" dirty="0" smtClean="0"/>
              <a:t>Unexpected </a:t>
            </a:r>
            <a:r>
              <a:rPr lang="en-US" sz="2800" dirty="0"/>
              <a:t>results are harder to publish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35560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ea typeface="ＭＳ Ｐゴシック" pitchFamily="21" charset="-128"/>
              </a:rPr>
              <a:t>The Black Swan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2857500"/>
            <a:ext cx="4229100" cy="3848100"/>
          </a:xfrm>
        </p:spPr>
        <p:txBody>
          <a:bodyPr/>
          <a:lstStyle/>
          <a:p>
            <a:pPr eaLnBrk="1" hangingPunct="1">
              <a:buFont typeface="Times" pitchFamily="21" charset="0"/>
              <a:buNone/>
            </a:pPr>
            <a:r>
              <a:rPr lang="en-US" dirty="0" smtClean="0">
                <a:solidFill>
                  <a:schemeClr val="bg1"/>
                </a:solidFill>
                <a:ea typeface="ＭＳ Ｐゴシック" pitchFamily="21" charset="-128"/>
              </a:rPr>
              <a:t>A Black Swan event</a:t>
            </a:r>
          </a:p>
          <a:p>
            <a:pPr eaLnBrk="1" hangingPunct="1"/>
            <a:r>
              <a:rPr lang="en-US" sz="2800" dirty="0" smtClean="0">
                <a:solidFill>
                  <a:schemeClr val="bg1"/>
                </a:solidFill>
                <a:ea typeface="ＭＳ Ｐゴシック" pitchFamily="21" charset="-128"/>
              </a:rPr>
              <a:t>Is an outlier - </a:t>
            </a:r>
            <a:r>
              <a:rPr lang="en-US" sz="2800" i="1" dirty="0" smtClean="0">
                <a:solidFill>
                  <a:schemeClr val="bg1"/>
                </a:solidFill>
                <a:ea typeface="ＭＳ Ｐゴシック" pitchFamily="21" charset="-128"/>
              </a:rPr>
              <a:t>rare and unexpected</a:t>
            </a:r>
          </a:p>
          <a:p>
            <a:pPr eaLnBrk="1" hangingPunct="1"/>
            <a:r>
              <a:rPr lang="en-US" sz="2800" dirty="0" smtClean="0">
                <a:solidFill>
                  <a:schemeClr val="bg1"/>
                </a:solidFill>
                <a:ea typeface="ＭＳ Ｐゴシック" pitchFamily="21" charset="-128"/>
              </a:rPr>
              <a:t>Has extreme impact</a:t>
            </a:r>
          </a:p>
          <a:p>
            <a:pPr eaLnBrk="1" hangingPunct="1"/>
            <a:r>
              <a:rPr lang="en-US" sz="2800" dirty="0" smtClean="0">
                <a:solidFill>
                  <a:schemeClr val="bg1"/>
                </a:solidFill>
                <a:ea typeface="ＭＳ Ｐゴシック" pitchFamily="21" charset="-128"/>
              </a:rPr>
              <a:t>Is explainable and predictable – </a:t>
            </a:r>
            <a:r>
              <a:rPr lang="en-US" sz="2800" i="1" dirty="0" smtClean="0">
                <a:solidFill>
                  <a:schemeClr val="bg1"/>
                </a:solidFill>
                <a:ea typeface="ＭＳ Ｐゴシック" pitchFamily="21" charset="-128"/>
              </a:rPr>
              <a:t>only in retrospect</a:t>
            </a:r>
          </a:p>
        </p:txBody>
      </p:sp>
      <p:pic>
        <p:nvPicPr>
          <p:cNvPr id="60420" name="Picture 4" descr="The_Black_Sw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9050" y="-12700"/>
            <a:ext cx="4608513" cy="693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5943600" y="114300"/>
            <a:ext cx="1689100" cy="2608263"/>
            <a:chOff x="0" y="0"/>
            <a:chExt cx="1228" cy="1866"/>
          </a:xfrm>
        </p:grpSpPr>
        <p:pic>
          <p:nvPicPr>
            <p:cNvPr id="6" name="Picture 5" descr="Taleb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1228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0" y="1625"/>
              <a:ext cx="1211" cy="24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solidFill>
                    <a:schemeClr val="bg1"/>
                  </a:solidFill>
                  <a:latin typeface="Arial" charset="0"/>
                  <a:ea typeface="ＭＳ Ｐゴシック" pitchFamily="21" charset="-128"/>
                </a:rPr>
                <a:t>Nassim Taleb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482600"/>
          </a:xfrm>
        </p:spPr>
        <p:txBody>
          <a:bodyPr/>
          <a:lstStyle/>
          <a:p>
            <a:pPr eaLnBrk="1" hangingPunct="1"/>
            <a:r>
              <a:rPr lang="en-US" sz="3600" smtClean="0">
                <a:ea typeface="ＭＳ Ｐゴシック" pitchFamily="21" charset="-128"/>
              </a:rPr>
              <a:t>Market prices are not normal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1900" y="3543300"/>
            <a:ext cx="5257800" cy="294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21" charset="-128"/>
              </a:rPr>
              <a:t>Market price distributions are thick-tailed, not Gaussian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21" charset="-128"/>
              </a:rPr>
              <a:t>But conventional financial models – e.g. </a:t>
            </a:r>
            <a:r>
              <a:rPr lang="en-US" sz="2000" dirty="0" err="1" smtClean="0">
                <a:ea typeface="ＭＳ Ｐゴシック" pitchFamily="21" charset="-128"/>
              </a:rPr>
              <a:t>Markovitz</a:t>
            </a:r>
            <a:r>
              <a:rPr lang="en-US" sz="2000" dirty="0" smtClean="0">
                <a:ea typeface="ＭＳ Ｐゴシック" pitchFamily="21" charset="-128"/>
              </a:rPr>
              <a:t> CAP and Merton-Black-</a:t>
            </a:r>
            <a:r>
              <a:rPr lang="en-US" sz="2000" dirty="0" err="1" smtClean="0">
                <a:ea typeface="ＭＳ Ｐゴシック" pitchFamily="21" charset="-128"/>
              </a:rPr>
              <a:t>Scholes</a:t>
            </a:r>
            <a:r>
              <a:rPr lang="en-US" sz="2000" dirty="0" smtClean="0">
                <a:ea typeface="ＭＳ Ｐゴシック" pitchFamily="21" charset="-128"/>
              </a:rPr>
              <a:t> for pricing options – assume Gaussian volatility, part of the problem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21" charset="-128"/>
              </a:rPr>
              <a:t>In October 2008, </a:t>
            </a:r>
            <a:r>
              <a:rPr lang="en-US" sz="2000" dirty="0" err="1" smtClean="0">
                <a:ea typeface="ＭＳ Ｐゴシック" pitchFamily="21" charset="-128"/>
              </a:rPr>
              <a:t>Taleb’s</a:t>
            </a:r>
            <a:r>
              <a:rPr lang="en-US" sz="2000" dirty="0" smtClean="0">
                <a:ea typeface="ＭＳ Ｐゴシック" pitchFamily="21" charset="-128"/>
              </a:rPr>
              <a:t> Hedge Fund, </a:t>
            </a:r>
            <a:r>
              <a:rPr lang="en-US" sz="2000" dirty="0" err="1" smtClean="0">
                <a:ea typeface="ＭＳ Ｐゴシック" pitchFamily="21" charset="-128"/>
              </a:rPr>
              <a:t>Universa</a:t>
            </a:r>
            <a:r>
              <a:rPr lang="en-US" sz="2000" dirty="0" smtClean="0">
                <a:ea typeface="ＭＳ Ｐゴシック" pitchFamily="21" charset="-128"/>
              </a:rPr>
              <a:t> Investments was up by 115%, using put options on long tail.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21" charset="-128"/>
              </a:rPr>
              <a:t>So maybe we can bet on “surprises”!</a:t>
            </a:r>
          </a:p>
        </p:txBody>
      </p:sp>
      <p:pic>
        <p:nvPicPr>
          <p:cNvPr id="188420" name="Picture 4" descr="Normal3dayr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3543300"/>
            <a:ext cx="354330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4" name="Picture 8" descr="DJ from FT 20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" y="717550"/>
            <a:ext cx="80327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300" y="800100"/>
            <a:ext cx="6286500" cy="40549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458200" cy="914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US Primary energy use in 2000 from 1970s</a:t>
            </a:r>
          </a:p>
        </p:txBody>
      </p:sp>
      <p:sp>
        <p:nvSpPr>
          <p:cNvPr id="21508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371600" y="4914900"/>
            <a:ext cx="6858000" cy="1714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Times" pitchFamily="21" charset="0"/>
              <a:buNone/>
            </a:pPr>
            <a:r>
              <a:rPr lang="en-US" sz="2400" dirty="0" smtClean="0"/>
              <a:t>Projections of total US primary energy use from the 1970s</a:t>
            </a:r>
            <a:endParaRPr lang="en-US" sz="1600" dirty="0" smtClean="0"/>
          </a:p>
          <a:p>
            <a:pPr eaLnBrk="1" hangingPunct="1">
              <a:lnSpc>
                <a:spcPct val="80000"/>
              </a:lnSpc>
              <a:buFont typeface="Times" pitchFamily="21" charset="0"/>
              <a:buNone/>
            </a:pPr>
            <a:r>
              <a:rPr lang="en-US" sz="1400" dirty="0" smtClean="0"/>
              <a:t>     From “What can history teach us?</a:t>
            </a:r>
            <a:r>
              <a:rPr lang="en-US" sz="1400" b="1" dirty="0" smtClean="0"/>
              <a:t> </a:t>
            </a:r>
            <a:r>
              <a:rPr lang="en-US" sz="1400" dirty="0" smtClean="0"/>
              <a:t>A Retrospective from Examination of Long-Term Energy Forecasts for the United States” PP Craig, A </a:t>
            </a:r>
            <a:r>
              <a:rPr lang="en-US" sz="1400" dirty="0" err="1" smtClean="0"/>
              <a:t>Gadgil</a:t>
            </a:r>
            <a:r>
              <a:rPr lang="en-US" sz="1400" dirty="0" smtClean="0"/>
              <a:t>, and JG </a:t>
            </a:r>
            <a:r>
              <a:rPr lang="en-US" sz="1400" dirty="0" err="1" smtClean="0"/>
              <a:t>Koomey</a:t>
            </a:r>
            <a:r>
              <a:rPr lang="en-US" sz="1400" dirty="0" smtClean="0"/>
              <a:t>, </a:t>
            </a:r>
            <a:r>
              <a:rPr lang="en-US" sz="1400" i="1" dirty="0" smtClean="0"/>
              <a:t>Ann. Review Energy Environ</a:t>
            </a:r>
            <a:r>
              <a:rPr lang="en-US" sz="1400" dirty="0" smtClean="0"/>
              <a:t>. 2002. 27.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Redrawn from US Dep. Energy. 1979. </a:t>
            </a:r>
            <a:r>
              <a:rPr lang="en-US" sz="1400" i="1" dirty="0" smtClean="0"/>
              <a:t>Energy Demands 1972 to 2000. Rep. HCP/R4024-01</a:t>
            </a:r>
            <a:r>
              <a:rPr lang="en-US" sz="1400" dirty="0" smtClean="0"/>
              <a:t>. Washington, DC: DOE.</a:t>
            </a:r>
          </a:p>
          <a:p>
            <a:pPr eaLnBrk="1" hangingPunct="1">
              <a:lnSpc>
                <a:spcPct val="80000"/>
              </a:lnSpc>
              <a:buFont typeface="Times" pitchFamily="21" charset="0"/>
              <a:buNone/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  <a:buFont typeface="Times" pitchFamily="21" charset="0"/>
              <a:buNone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Times" pitchFamily="21" charset="0"/>
              <a:buNone/>
            </a:pPr>
            <a:endParaRPr lang="en-US" sz="1800" dirty="0" smtClean="0"/>
          </a:p>
        </p:txBody>
      </p:sp>
      <p:sp>
        <p:nvSpPr>
          <p:cNvPr id="21509" name="Oval 6"/>
          <p:cNvSpPr>
            <a:spLocks noChangeArrowheads="1"/>
          </p:cNvSpPr>
          <p:nvPr/>
        </p:nvSpPr>
        <p:spPr bwMode="auto">
          <a:xfrm>
            <a:off x="6785874" y="3338423"/>
            <a:ext cx="292100" cy="301925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3500" y="3821353"/>
            <a:ext cx="2514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Actual in 2000</a:t>
            </a:r>
            <a:endParaRPr lang="en-US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75" y="1295400"/>
            <a:ext cx="7479997" cy="44958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4300"/>
            <a:ext cx="86106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Retrospective review of </a:t>
            </a:r>
            <a:r>
              <a:rPr lang="en-US" sz="3200" b="0" dirty="0" smtClean="0"/>
              <a:t>AEO forecasts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dirty="0" smtClean="0"/>
              <a:t>US Petrol consumption (million bbl/day)</a:t>
            </a:r>
            <a:endParaRPr lang="en-US" sz="3600" dirty="0" smtClean="0"/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5943600"/>
            <a:ext cx="5143500" cy="4572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 typeface="Times" pitchFamily="22" charset="0"/>
              <a:buNone/>
            </a:pPr>
            <a:r>
              <a:rPr lang="en-US" sz="1800" dirty="0" smtClean="0"/>
              <a:t>Data from Annual Energy Outlook </a:t>
            </a:r>
            <a:br>
              <a:rPr lang="en-US" sz="1800" dirty="0" smtClean="0"/>
            </a:br>
            <a:r>
              <a:rPr lang="en-US" sz="1800" dirty="0" smtClean="0"/>
              <a:t>Retrospective Review 2006</a:t>
            </a:r>
          </a:p>
        </p:txBody>
      </p:sp>
      <p:pic>
        <p:nvPicPr>
          <p:cNvPr id="4608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43700" y="3859645"/>
            <a:ext cx="2171700" cy="28078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225977" y="1382709"/>
            <a:ext cx="6096006" cy="3025775"/>
            <a:chOff x="1200" y="889"/>
            <a:chExt cx="3840" cy="1906"/>
          </a:xfrm>
        </p:grpSpPr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200" y="2543"/>
              <a:ext cx="1152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chemeClr val="accent2">
                      <a:lumMod val="75000"/>
                    </a:schemeClr>
                  </a:solidFill>
                  <a:latin typeface="Arial Unicode MS" pitchFamily="34" charset="-128"/>
                </a:rPr>
                <a:t>AEO 1985</a:t>
              </a: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3024" y="1926"/>
              <a:ext cx="1200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FFC000"/>
                  </a:solidFill>
                  <a:latin typeface="Arial Unicode MS" pitchFamily="34" charset="-128"/>
                </a:rPr>
                <a:t>AEO </a:t>
              </a:r>
              <a:r>
                <a:rPr lang="en-US" sz="2000" dirty="0" smtClean="0">
                  <a:solidFill>
                    <a:srgbClr val="FFC000"/>
                  </a:solidFill>
                  <a:latin typeface="Arial Unicode MS" pitchFamily="34" charset="-128"/>
                </a:rPr>
                <a:t>1995</a:t>
              </a:r>
              <a:endParaRPr lang="en-US" sz="2000" dirty="0">
                <a:solidFill>
                  <a:srgbClr val="FFC000"/>
                </a:solidFill>
                <a:latin typeface="Arial Unicode MS" pitchFamily="34" charset="-128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2544" y="2360"/>
              <a:ext cx="89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8000"/>
                  </a:solidFill>
                  <a:latin typeface="Arial Unicode MS" pitchFamily="34" charset="-128"/>
                </a:rPr>
                <a:t>AEO </a:t>
              </a:r>
              <a:r>
                <a:rPr lang="en-US" sz="2000" dirty="0" smtClean="0">
                  <a:solidFill>
                    <a:srgbClr val="008000"/>
                  </a:solidFill>
                  <a:latin typeface="Arial Unicode MS" pitchFamily="34" charset="-128"/>
                </a:rPr>
                <a:t>1990</a:t>
              </a:r>
              <a:endParaRPr lang="en-US" sz="2000" dirty="0">
                <a:solidFill>
                  <a:srgbClr val="008000"/>
                </a:solidFill>
                <a:latin typeface="Arial Unicode MS" pitchFamily="34" charset="-128"/>
              </a:endParaRPr>
            </a:p>
          </p:txBody>
        </p: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4176" y="889"/>
              <a:ext cx="86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Unicode MS" pitchFamily="34" charset="-128"/>
                </a:rPr>
                <a:t>AEO 2000</a:t>
              </a:r>
            </a:p>
          </p:txBody>
        </p:sp>
      </p:grpSp>
      <p:grpSp>
        <p:nvGrpSpPr>
          <p:cNvPr id="3" name="Group 21"/>
          <p:cNvGrpSpPr/>
          <p:nvPr/>
        </p:nvGrpSpPr>
        <p:grpSpPr>
          <a:xfrm>
            <a:off x="2149775" y="1713350"/>
            <a:ext cx="7222825" cy="2020450"/>
            <a:chOff x="2149775" y="1713350"/>
            <a:chExt cx="7222825" cy="2020450"/>
          </a:xfrm>
        </p:grpSpPr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2149775" y="3276600"/>
              <a:ext cx="1371600" cy="4572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C00000"/>
                  </a:solidFill>
                  <a:latin typeface="Arial Unicode MS" pitchFamily="34" charset="-128"/>
                </a:rPr>
                <a:t>Actual</a:t>
              </a:r>
            </a:p>
          </p:txBody>
        </p:sp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8001000" y="1713350"/>
              <a:ext cx="1371600" cy="4572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C00000"/>
                  </a:solidFill>
                  <a:latin typeface="Arial Unicode MS" pitchFamily="34" charset="-128"/>
                </a:rPr>
                <a:t>Actual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574591"/>
            <a:ext cx="7676868" cy="456813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Retrospective review of </a:t>
            </a:r>
            <a:r>
              <a:rPr lang="en-US" sz="3200" b="0" dirty="0" smtClean="0"/>
              <a:t>AEO forecasts</a:t>
            </a:r>
            <a:r>
              <a:rPr lang="en-US" sz="2800" dirty="0" smtClean="0"/>
              <a:t>: </a:t>
            </a:r>
            <a:r>
              <a:rPr lang="en-US" sz="3200" dirty="0" smtClean="0">
                <a:ea typeface="ＭＳ Ｐゴシック" pitchFamily="34" charset="-128"/>
              </a:rPr>
              <a:t/>
            </a:r>
            <a:br>
              <a:rPr lang="en-US" sz="3200" dirty="0" smtClean="0">
                <a:ea typeface="ＭＳ Ｐゴシック" pitchFamily="34" charset="-128"/>
              </a:rPr>
            </a:br>
            <a:r>
              <a:rPr lang="en-US" sz="3600" dirty="0" smtClean="0">
                <a:ea typeface="ＭＳ Ｐゴシック" pitchFamily="34" charset="-128"/>
              </a:rPr>
              <a:t>World oil price ($/barrel)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6362700"/>
            <a:ext cx="6743700" cy="342900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Times" pitchFamily="22" charset="0"/>
              <a:buNone/>
            </a:pPr>
            <a:r>
              <a:rPr lang="en-US" sz="1600" dirty="0" smtClean="0">
                <a:ea typeface="ＭＳ Ｐゴシック" pitchFamily="34" charset="-128"/>
              </a:rPr>
              <a:t>Data from Annual Energy Outlook: Retrospective Review 2009.</a:t>
            </a:r>
          </a:p>
        </p:txBody>
      </p:sp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2418280" y="4762501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Arial Unicode MS" pitchFamily="34" charset="-128"/>
              </a:rPr>
              <a:t>Actual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846780" y="2947987"/>
            <a:ext cx="7200900" cy="2043114"/>
            <a:chOff x="1008" y="1683"/>
            <a:chExt cx="4536" cy="1287"/>
          </a:xfrm>
        </p:grpSpPr>
        <p:sp>
          <p:nvSpPr>
            <p:cNvPr id="49161" name="Text Box 7"/>
            <p:cNvSpPr txBox="1">
              <a:spLocks noChangeArrowheads="1"/>
            </p:cNvSpPr>
            <p:nvPr/>
          </p:nvSpPr>
          <p:spPr bwMode="auto">
            <a:xfrm>
              <a:off x="1008" y="1683"/>
              <a:ext cx="57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00CC"/>
                  </a:solidFill>
                  <a:latin typeface="Arial Unicode MS" pitchFamily="34" charset="-128"/>
                </a:rPr>
                <a:t>AEO 1982</a:t>
              </a:r>
            </a:p>
          </p:txBody>
        </p:sp>
        <p:sp>
          <p:nvSpPr>
            <p:cNvPr id="49162" name="Text Box 8"/>
            <p:cNvSpPr txBox="1">
              <a:spLocks noChangeArrowheads="1"/>
            </p:cNvSpPr>
            <p:nvPr/>
          </p:nvSpPr>
          <p:spPr bwMode="auto">
            <a:xfrm>
              <a:off x="1872" y="1800"/>
              <a:ext cx="57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B050"/>
                  </a:solidFill>
                  <a:latin typeface="Arial Unicode MS" pitchFamily="34" charset="-128"/>
                </a:rPr>
                <a:t>AEO 1985</a:t>
              </a:r>
            </a:p>
          </p:txBody>
        </p:sp>
        <p:sp>
          <p:nvSpPr>
            <p:cNvPr id="49163" name="Text Box 9"/>
            <p:cNvSpPr txBox="1">
              <a:spLocks noChangeArrowheads="1"/>
            </p:cNvSpPr>
            <p:nvPr/>
          </p:nvSpPr>
          <p:spPr bwMode="auto">
            <a:xfrm>
              <a:off x="3096" y="1983"/>
              <a:ext cx="57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CE8A30"/>
                  </a:solidFill>
                  <a:latin typeface="Arial Unicode MS" pitchFamily="34" charset="-128"/>
                </a:rPr>
                <a:t>AEO 1990</a:t>
              </a:r>
            </a:p>
          </p:txBody>
        </p:sp>
        <p:sp>
          <p:nvSpPr>
            <p:cNvPr id="49164" name="Text Box 10"/>
            <p:cNvSpPr txBox="1">
              <a:spLocks noChangeArrowheads="1"/>
            </p:cNvSpPr>
            <p:nvPr/>
          </p:nvSpPr>
          <p:spPr bwMode="auto">
            <a:xfrm>
              <a:off x="4248" y="2288"/>
              <a:ext cx="89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Unicode MS" pitchFamily="34" charset="-128"/>
                </a:rPr>
                <a:t>AEO 1995</a:t>
              </a:r>
            </a:p>
          </p:txBody>
        </p:sp>
        <p:sp>
          <p:nvSpPr>
            <p:cNvPr id="49165" name="Text Box 11"/>
            <p:cNvSpPr txBox="1">
              <a:spLocks noChangeArrowheads="1"/>
            </p:cNvSpPr>
            <p:nvPr/>
          </p:nvSpPr>
          <p:spPr bwMode="auto">
            <a:xfrm>
              <a:off x="4320" y="2720"/>
              <a:ext cx="86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B0F0"/>
                  </a:solidFill>
                  <a:latin typeface="Arial Unicode MS" pitchFamily="34" charset="-128"/>
                </a:rPr>
                <a:t>AEO 2000</a:t>
              </a: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4649" y="2459"/>
              <a:ext cx="895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FF66FF"/>
                  </a:solidFill>
                  <a:latin typeface="Arial Unicode MS" pitchFamily="34" charset="-128"/>
                </a:rPr>
                <a:t>AEO </a:t>
              </a:r>
              <a:r>
                <a:rPr lang="en-US" sz="2000" dirty="0" smtClean="0">
                  <a:solidFill>
                    <a:srgbClr val="FF66FF"/>
                  </a:solidFill>
                  <a:latin typeface="Arial Unicode MS" pitchFamily="34" charset="-128"/>
                </a:rPr>
                <a:t>2005</a:t>
              </a:r>
              <a:endParaRPr lang="en-US" sz="2000" dirty="0">
                <a:solidFill>
                  <a:srgbClr val="FF66FF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49159" name="Text Box 12"/>
          <p:cNvSpPr txBox="1">
            <a:spLocks noChangeArrowheads="1"/>
          </p:cNvSpPr>
          <p:nvPr/>
        </p:nvSpPr>
        <p:spPr bwMode="auto">
          <a:xfrm>
            <a:off x="6418780" y="2129136"/>
            <a:ext cx="12573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Arial Unicode MS" pitchFamily="34" charset="-128"/>
              </a:rPr>
              <a:t>Actual</a:t>
            </a:r>
          </a:p>
        </p:txBody>
      </p:sp>
      <p:sp>
        <p:nvSpPr>
          <p:cNvPr id="72717" name="Freeform 13"/>
          <p:cNvSpPr>
            <a:spLocks/>
          </p:cNvSpPr>
          <p:nvPr/>
        </p:nvSpPr>
        <p:spPr bwMode="auto">
          <a:xfrm>
            <a:off x="7692855" y="-1066800"/>
            <a:ext cx="440425" cy="3977924"/>
          </a:xfrm>
          <a:custGeom>
            <a:avLst/>
            <a:gdLst>
              <a:gd name="T0" fmla="*/ 0 w 696"/>
              <a:gd name="T1" fmla="*/ 2147483647 h 1996"/>
              <a:gd name="T2" fmla="*/ 2147483647 w 696"/>
              <a:gd name="T3" fmla="*/ 2147483647 h 1996"/>
              <a:gd name="T4" fmla="*/ 2147483647 w 696"/>
              <a:gd name="T5" fmla="*/ 2147483647 h 1996"/>
              <a:gd name="T6" fmla="*/ 2147483647 w 696"/>
              <a:gd name="T7" fmla="*/ 2147483647 h 1996"/>
              <a:gd name="T8" fmla="*/ 2147483647 w 696"/>
              <a:gd name="T9" fmla="*/ 2147483647 h 1996"/>
              <a:gd name="T10" fmla="*/ 2147483647 w 696"/>
              <a:gd name="T11" fmla="*/ 2147483647 h 1996"/>
              <a:gd name="T12" fmla="*/ 2147483647 w 696"/>
              <a:gd name="T13" fmla="*/ 2147483647 h 1996"/>
              <a:gd name="T14" fmla="*/ 2147483647 w 696"/>
              <a:gd name="T15" fmla="*/ 2147483647 h 1996"/>
              <a:gd name="T16" fmla="*/ 2147483647 w 696"/>
              <a:gd name="T17" fmla="*/ 2147483647 h 1996"/>
              <a:gd name="T18" fmla="*/ 2147483647 w 696"/>
              <a:gd name="T19" fmla="*/ 2147483647 h 1996"/>
              <a:gd name="T20" fmla="*/ 2147483647 w 696"/>
              <a:gd name="T21" fmla="*/ 2147483647 h 1996"/>
              <a:gd name="T22" fmla="*/ 2147483647 w 696"/>
              <a:gd name="T23" fmla="*/ 2147483647 h 1996"/>
              <a:gd name="T24" fmla="*/ 2147483647 w 696"/>
              <a:gd name="T25" fmla="*/ 2147483647 h 1996"/>
              <a:gd name="T26" fmla="*/ 2147483647 w 696"/>
              <a:gd name="T27" fmla="*/ 2147483647 h 1996"/>
              <a:gd name="T28" fmla="*/ 2147483647 w 696"/>
              <a:gd name="T29" fmla="*/ 2147483647 h 1996"/>
              <a:gd name="T30" fmla="*/ 2147483647 w 696"/>
              <a:gd name="T31" fmla="*/ 2147483647 h 199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96"/>
              <a:gd name="T49" fmla="*/ 0 h 1996"/>
              <a:gd name="T50" fmla="*/ 696 w 696"/>
              <a:gd name="T51" fmla="*/ 1996 h 1996"/>
              <a:gd name="connsiteX0" fmla="*/ 0 w 12175"/>
              <a:gd name="connsiteY0" fmla="*/ 10000 h 12490"/>
              <a:gd name="connsiteX1" fmla="*/ 862 w 12175"/>
              <a:gd name="connsiteY1" fmla="*/ 8998 h 12490"/>
              <a:gd name="connsiteX2" fmla="*/ 2601 w 12175"/>
              <a:gd name="connsiteY2" fmla="*/ 7941 h 12490"/>
              <a:gd name="connsiteX3" fmla="*/ 4239 w 12175"/>
              <a:gd name="connsiteY3" fmla="*/ 7605 h 12490"/>
              <a:gd name="connsiteX4" fmla="*/ 5014 w 12175"/>
              <a:gd name="connsiteY4" fmla="*/ 6268 h 12490"/>
              <a:gd name="connsiteX5" fmla="*/ 5273 w 12175"/>
              <a:gd name="connsiteY5" fmla="*/ 6994 h 12490"/>
              <a:gd name="connsiteX6" fmla="*/ 6092 w 12175"/>
              <a:gd name="connsiteY6" fmla="*/ 3667 h 12490"/>
              <a:gd name="connsiteX7" fmla="*/ 6437 w 12175"/>
              <a:gd name="connsiteY7" fmla="*/ 4309 h 12490"/>
              <a:gd name="connsiteX8" fmla="*/ 6925 w 12175"/>
              <a:gd name="connsiteY8" fmla="*/ 1588 h 12490"/>
              <a:gd name="connsiteX9" fmla="*/ 6925 w 12175"/>
              <a:gd name="connsiteY9" fmla="*/ 361 h 12490"/>
              <a:gd name="connsiteX10" fmla="*/ 8132 w 12175"/>
              <a:gd name="connsiteY10" fmla="*/ 531 h 12490"/>
              <a:gd name="connsiteX11" fmla="*/ 8477 w 12175"/>
              <a:gd name="connsiteY11" fmla="*/ 3537 h 12490"/>
              <a:gd name="connsiteX12" fmla="*/ 8736 w 12175"/>
              <a:gd name="connsiteY12" fmla="*/ 7555 h 12490"/>
              <a:gd name="connsiteX13" fmla="*/ 9310 w 12175"/>
              <a:gd name="connsiteY13" fmla="*/ 7074 h 12490"/>
              <a:gd name="connsiteX14" fmla="*/ 12060 w 12175"/>
              <a:gd name="connsiteY14" fmla="*/ 12265 h 12490"/>
              <a:gd name="connsiteX15" fmla="*/ 10000 w 12175"/>
              <a:gd name="connsiteY15" fmla="*/ 8437 h 12490"/>
              <a:gd name="connsiteX0" fmla="*/ 0 w 12175"/>
              <a:gd name="connsiteY0" fmla="*/ 10000 h 12649"/>
              <a:gd name="connsiteX1" fmla="*/ 862 w 12175"/>
              <a:gd name="connsiteY1" fmla="*/ 8998 h 12649"/>
              <a:gd name="connsiteX2" fmla="*/ 2601 w 12175"/>
              <a:gd name="connsiteY2" fmla="*/ 7941 h 12649"/>
              <a:gd name="connsiteX3" fmla="*/ 4239 w 12175"/>
              <a:gd name="connsiteY3" fmla="*/ 7605 h 12649"/>
              <a:gd name="connsiteX4" fmla="*/ 5014 w 12175"/>
              <a:gd name="connsiteY4" fmla="*/ 6268 h 12649"/>
              <a:gd name="connsiteX5" fmla="*/ 5273 w 12175"/>
              <a:gd name="connsiteY5" fmla="*/ 6994 h 12649"/>
              <a:gd name="connsiteX6" fmla="*/ 6092 w 12175"/>
              <a:gd name="connsiteY6" fmla="*/ 3667 h 12649"/>
              <a:gd name="connsiteX7" fmla="*/ 6437 w 12175"/>
              <a:gd name="connsiteY7" fmla="*/ 4309 h 12649"/>
              <a:gd name="connsiteX8" fmla="*/ 6925 w 12175"/>
              <a:gd name="connsiteY8" fmla="*/ 1588 h 12649"/>
              <a:gd name="connsiteX9" fmla="*/ 6925 w 12175"/>
              <a:gd name="connsiteY9" fmla="*/ 361 h 12649"/>
              <a:gd name="connsiteX10" fmla="*/ 8132 w 12175"/>
              <a:gd name="connsiteY10" fmla="*/ 531 h 12649"/>
              <a:gd name="connsiteX11" fmla="*/ 8477 w 12175"/>
              <a:gd name="connsiteY11" fmla="*/ 3537 h 12649"/>
              <a:gd name="connsiteX12" fmla="*/ 8736 w 12175"/>
              <a:gd name="connsiteY12" fmla="*/ 7555 h 12649"/>
              <a:gd name="connsiteX13" fmla="*/ 9310 w 12175"/>
              <a:gd name="connsiteY13" fmla="*/ 7074 h 12649"/>
              <a:gd name="connsiteX14" fmla="*/ 12060 w 12175"/>
              <a:gd name="connsiteY14" fmla="*/ 12265 h 12649"/>
              <a:gd name="connsiteX15" fmla="*/ 10000 w 12175"/>
              <a:gd name="connsiteY15" fmla="*/ 9379 h 12649"/>
              <a:gd name="connsiteX0" fmla="*/ 0 w 12518"/>
              <a:gd name="connsiteY0" fmla="*/ 10000 h 13250"/>
              <a:gd name="connsiteX1" fmla="*/ 862 w 12518"/>
              <a:gd name="connsiteY1" fmla="*/ 8998 h 13250"/>
              <a:gd name="connsiteX2" fmla="*/ 2601 w 12518"/>
              <a:gd name="connsiteY2" fmla="*/ 7941 h 13250"/>
              <a:gd name="connsiteX3" fmla="*/ 4239 w 12518"/>
              <a:gd name="connsiteY3" fmla="*/ 7605 h 13250"/>
              <a:gd name="connsiteX4" fmla="*/ 5014 w 12518"/>
              <a:gd name="connsiteY4" fmla="*/ 6268 h 13250"/>
              <a:gd name="connsiteX5" fmla="*/ 5273 w 12518"/>
              <a:gd name="connsiteY5" fmla="*/ 6994 h 13250"/>
              <a:gd name="connsiteX6" fmla="*/ 6092 w 12518"/>
              <a:gd name="connsiteY6" fmla="*/ 3667 h 13250"/>
              <a:gd name="connsiteX7" fmla="*/ 6437 w 12518"/>
              <a:gd name="connsiteY7" fmla="*/ 4309 h 13250"/>
              <a:gd name="connsiteX8" fmla="*/ 6925 w 12518"/>
              <a:gd name="connsiteY8" fmla="*/ 1588 h 13250"/>
              <a:gd name="connsiteX9" fmla="*/ 6925 w 12518"/>
              <a:gd name="connsiteY9" fmla="*/ 361 h 13250"/>
              <a:gd name="connsiteX10" fmla="*/ 8132 w 12518"/>
              <a:gd name="connsiteY10" fmla="*/ 531 h 13250"/>
              <a:gd name="connsiteX11" fmla="*/ 8477 w 12518"/>
              <a:gd name="connsiteY11" fmla="*/ 3537 h 13250"/>
              <a:gd name="connsiteX12" fmla="*/ 8736 w 12518"/>
              <a:gd name="connsiteY12" fmla="*/ 7555 h 13250"/>
              <a:gd name="connsiteX13" fmla="*/ 9310 w 12518"/>
              <a:gd name="connsiteY13" fmla="*/ 7074 h 13250"/>
              <a:gd name="connsiteX14" fmla="*/ 12060 w 12518"/>
              <a:gd name="connsiteY14" fmla="*/ 12265 h 13250"/>
              <a:gd name="connsiteX15" fmla="*/ 12060 w 12518"/>
              <a:gd name="connsiteY15" fmla="*/ 12986 h 13250"/>
              <a:gd name="connsiteX0" fmla="*/ 0 w 12060"/>
              <a:gd name="connsiteY0" fmla="*/ 10000 h 13071"/>
              <a:gd name="connsiteX1" fmla="*/ 862 w 12060"/>
              <a:gd name="connsiteY1" fmla="*/ 8998 h 13071"/>
              <a:gd name="connsiteX2" fmla="*/ 2601 w 12060"/>
              <a:gd name="connsiteY2" fmla="*/ 7941 h 13071"/>
              <a:gd name="connsiteX3" fmla="*/ 4239 w 12060"/>
              <a:gd name="connsiteY3" fmla="*/ 7605 h 13071"/>
              <a:gd name="connsiteX4" fmla="*/ 5014 w 12060"/>
              <a:gd name="connsiteY4" fmla="*/ 6268 h 13071"/>
              <a:gd name="connsiteX5" fmla="*/ 5273 w 12060"/>
              <a:gd name="connsiteY5" fmla="*/ 6994 h 13071"/>
              <a:gd name="connsiteX6" fmla="*/ 6092 w 12060"/>
              <a:gd name="connsiteY6" fmla="*/ 3667 h 13071"/>
              <a:gd name="connsiteX7" fmla="*/ 6437 w 12060"/>
              <a:gd name="connsiteY7" fmla="*/ 4309 h 13071"/>
              <a:gd name="connsiteX8" fmla="*/ 6925 w 12060"/>
              <a:gd name="connsiteY8" fmla="*/ 1588 h 13071"/>
              <a:gd name="connsiteX9" fmla="*/ 6925 w 12060"/>
              <a:gd name="connsiteY9" fmla="*/ 361 h 13071"/>
              <a:gd name="connsiteX10" fmla="*/ 8132 w 12060"/>
              <a:gd name="connsiteY10" fmla="*/ 531 h 13071"/>
              <a:gd name="connsiteX11" fmla="*/ 8477 w 12060"/>
              <a:gd name="connsiteY11" fmla="*/ 3537 h 13071"/>
              <a:gd name="connsiteX12" fmla="*/ 8736 w 12060"/>
              <a:gd name="connsiteY12" fmla="*/ 7555 h 13071"/>
              <a:gd name="connsiteX13" fmla="*/ 9310 w 12060"/>
              <a:gd name="connsiteY13" fmla="*/ 7074 h 13071"/>
              <a:gd name="connsiteX14" fmla="*/ 10000 w 12060"/>
              <a:gd name="connsiteY14" fmla="*/ 10461 h 13071"/>
              <a:gd name="connsiteX15" fmla="*/ 12060 w 12060"/>
              <a:gd name="connsiteY15" fmla="*/ 12986 h 13071"/>
              <a:gd name="connsiteX0" fmla="*/ 0 w 11010"/>
              <a:gd name="connsiteY0" fmla="*/ 10000 h 12554"/>
              <a:gd name="connsiteX1" fmla="*/ 862 w 11010"/>
              <a:gd name="connsiteY1" fmla="*/ 8998 h 12554"/>
              <a:gd name="connsiteX2" fmla="*/ 2601 w 11010"/>
              <a:gd name="connsiteY2" fmla="*/ 7941 h 12554"/>
              <a:gd name="connsiteX3" fmla="*/ 4239 w 11010"/>
              <a:gd name="connsiteY3" fmla="*/ 7605 h 12554"/>
              <a:gd name="connsiteX4" fmla="*/ 5014 w 11010"/>
              <a:gd name="connsiteY4" fmla="*/ 6268 h 12554"/>
              <a:gd name="connsiteX5" fmla="*/ 5273 w 11010"/>
              <a:gd name="connsiteY5" fmla="*/ 6994 h 12554"/>
              <a:gd name="connsiteX6" fmla="*/ 6092 w 11010"/>
              <a:gd name="connsiteY6" fmla="*/ 3667 h 12554"/>
              <a:gd name="connsiteX7" fmla="*/ 6437 w 11010"/>
              <a:gd name="connsiteY7" fmla="*/ 4309 h 12554"/>
              <a:gd name="connsiteX8" fmla="*/ 6925 w 11010"/>
              <a:gd name="connsiteY8" fmla="*/ 1588 h 12554"/>
              <a:gd name="connsiteX9" fmla="*/ 6925 w 11010"/>
              <a:gd name="connsiteY9" fmla="*/ 361 h 12554"/>
              <a:gd name="connsiteX10" fmla="*/ 8132 w 11010"/>
              <a:gd name="connsiteY10" fmla="*/ 531 h 12554"/>
              <a:gd name="connsiteX11" fmla="*/ 8477 w 11010"/>
              <a:gd name="connsiteY11" fmla="*/ 3537 h 12554"/>
              <a:gd name="connsiteX12" fmla="*/ 8736 w 11010"/>
              <a:gd name="connsiteY12" fmla="*/ 7555 h 12554"/>
              <a:gd name="connsiteX13" fmla="*/ 9310 w 11010"/>
              <a:gd name="connsiteY13" fmla="*/ 7074 h 12554"/>
              <a:gd name="connsiteX14" fmla="*/ 10000 w 11010"/>
              <a:gd name="connsiteY14" fmla="*/ 10461 h 12554"/>
              <a:gd name="connsiteX15" fmla="*/ 11010 w 11010"/>
              <a:gd name="connsiteY15" fmla="*/ 12469 h 1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010" h="12554">
                <a:moveTo>
                  <a:pt x="0" y="10000"/>
                </a:moveTo>
                <a:cubicBezTo>
                  <a:pt x="172" y="9624"/>
                  <a:pt x="431" y="9339"/>
                  <a:pt x="862" y="8998"/>
                </a:cubicBezTo>
                <a:cubicBezTo>
                  <a:pt x="1293" y="8657"/>
                  <a:pt x="2026" y="8166"/>
                  <a:pt x="2601" y="7941"/>
                </a:cubicBezTo>
                <a:cubicBezTo>
                  <a:pt x="3161" y="7710"/>
                  <a:pt x="3836" y="7881"/>
                  <a:pt x="4239" y="7605"/>
                </a:cubicBezTo>
                <a:cubicBezTo>
                  <a:pt x="4641" y="7325"/>
                  <a:pt x="4842" y="6373"/>
                  <a:pt x="5014" y="6268"/>
                </a:cubicBezTo>
                <a:cubicBezTo>
                  <a:pt x="5187" y="6162"/>
                  <a:pt x="5101" y="7425"/>
                  <a:pt x="5273" y="6994"/>
                </a:cubicBezTo>
                <a:cubicBezTo>
                  <a:pt x="5445" y="6563"/>
                  <a:pt x="5891" y="4113"/>
                  <a:pt x="6092" y="3667"/>
                </a:cubicBezTo>
                <a:cubicBezTo>
                  <a:pt x="6293" y="3221"/>
                  <a:pt x="6293" y="4654"/>
                  <a:pt x="6437" y="4309"/>
                </a:cubicBezTo>
                <a:cubicBezTo>
                  <a:pt x="6580" y="3963"/>
                  <a:pt x="6839" y="2244"/>
                  <a:pt x="6925" y="1588"/>
                </a:cubicBezTo>
                <a:cubicBezTo>
                  <a:pt x="7011" y="932"/>
                  <a:pt x="6710" y="536"/>
                  <a:pt x="6925" y="361"/>
                </a:cubicBezTo>
                <a:cubicBezTo>
                  <a:pt x="7126" y="190"/>
                  <a:pt x="7874" y="0"/>
                  <a:pt x="8132" y="531"/>
                </a:cubicBezTo>
                <a:cubicBezTo>
                  <a:pt x="8391" y="1057"/>
                  <a:pt x="8376" y="2365"/>
                  <a:pt x="8477" y="3537"/>
                </a:cubicBezTo>
                <a:cubicBezTo>
                  <a:pt x="8578" y="4709"/>
                  <a:pt x="8592" y="6964"/>
                  <a:pt x="8736" y="7555"/>
                </a:cubicBezTo>
                <a:cubicBezTo>
                  <a:pt x="8879" y="8146"/>
                  <a:pt x="9099" y="6590"/>
                  <a:pt x="9310" y="7074"/>
                </a:cubicBezTo>
                <a:cubicBezTo>
                  <a:pt x="9521" y="7558"/>
                  <a:pt x="9717" y="9562"/>
                  <a:pt x="10000" y="10461"/>
                </a:cubicBezTo>
                <a:cubicBezTo>
                  <a:pt x="10283" y="11360"/>
                  <a:pt x="10967" y="12554"/>
                  <a:pt x="11010" y="12469"/>
                </a:cubicBezTo>
              </a:path>
            </a:pathLst>
          </a:cu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42900"/>
            <a:ext cx="8077200" cy="1143000"/>
          </a:xfrm>
        </p:spPr>
        <p:txBody>
          <a:bodyPr/>
          <a:lstStyle/>
          <a:p>
            <a:r>
              <a:rPr lang="en-US" sz="3600"/>
              <a:t>Probabilistic simulation for forecasting and decision making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8600" y="2000250"/>
            <a:ext cx="1952625" cy="3829050"/>
            <a:chOff x="144" y="1192"/>
            <a:chExt cx="1296" cy="2656"/>
          </a:xfrm>
        </p:grpSpPr>
        <p:pic>
          <p:nvPicPr>
            <p:cNvPr id="29701" name="Picture 5" descr="MCj01983390000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2" y="3024"/>
              <a:ext cx="1068" cy="824"/>
            </a:xfrm>
            <a:prstGeom prst="rect">
              <a:avLst/>
            </a:prstGeom>
            <a:noFill/>
          </p:spPr>
        </p:pic>
        <p:pic>
          <p:nvPicPr>
            <p:cNvPr id="29702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0" y="1192"/>
              <a:ext cx="1140" cy="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</p:pic>
        <p:sp>
          <p:nvSpPr>
            <p:cNvPr id="29703" name="Text Box 7"/>
            <p:cNvSpPr txBox="1">
              <a:spLocks noChangeArrowheads="1"/>
            </p:cNvSpPr>
            <p:nvPr/>
          </p:nvSpPr>
          <p:spPr bwMode="auto">
            <a:xfrm>
              <a:off x="144" y="2151"/>
              <a:ext cx="1296" cy="98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1.</a:t>
              </a:r>
              <a:r>
                <a:rPr lang="en-US" sz="1600">
                  <a:latin typeface="Arial" charset="0"/>
                </a:rPr>
                <a:t> </a:t>
              </a:r>
              <a:r>
                <a:rPr lang="en-US" sz="1600" b="1">
                  <a:latin typeface="Arial" charset="0"/>
                </a:rPr>
                <a:t>Express uncertainty</a:t>
              </a:r>
              <a:r>
                <a:rPr lang="en-US" sz="1600">
                  <a:latin typeface="Arial" charset="0"/>
                </a:rPr>
                <a:t> by eliciting</a:t>
              </a:r>
              <a:r>
                <a:rPr lang="en-US" sz="1600" b="1">
                  <a:latin typeface="Arial" charset="0"/>
                </a:rPr>
                <a:t> probability distributions</a:t>
              </a:r>
              <a:r>
                <a:rPr lang="en-US" sz="1600">
                  <a:latin typeface="Arial" charset="0"/>
                </a:rPr>
                <a:t> from experts</a:t>
              </a: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2009775" y="1943100"/>
            <a:ext cx="2600325" cy="3063875"/>
            <a:chOff x="1242" y="1224"/>
            <a:chExt cx="1638" cy="1930"/>
          </a:xfrm>
        </p:grpSpPr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438" y="2401"/>
              <a:ext cx="1442" cy="7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2.</a:t>
              </a:r>
              <a:r>
                <a:rPr lang="en-US" sz="1600">
                  <a:latin typeface="Arial" charset="0"/>
                </a:rPr>
                <a:t> Use </a:t>
              </a:r>
              <a:r>
                <a:rPr lang="en-US" sz="1600" b="1">
                  <a:latin typeface="Arial" charset="0"/>
                </a:rPr>
                <a:t>Monte Carlo</a:t>
              </a:r>
              <a:r>
                <a:rPr lang="en-US" sz="1600">
                  <a:latin typeface="Arial" charset="0"/>
                </a:rPr>
                <a:t> simulation to propagate probability distributions through the model.</a:t>
              </a:r>
            </a:p>
          </p:txBody>
        </p:sp>
        <p:sp>
          <p:nvSpPr>
            <p:cNvPr id="29705" name="AutoShape 9"/>
            <p:cNvSpPr>
              <a:spLocks noChangeArrowheads="1"/>
            </p:cNvSpPr>
            <p:nvPr/>
          </p:nvSpPr>
          <p:spPr bwMode="auto">
            <a:xfrm>
              <a:off x="1242" y="1903"/>
              <a:ext cx="393" cy="227"/>
            </a:xfrm>
            <a:prstGeom prst="rightArrow">
              <a:avLst>
                <a:gd name="adj1" fmla="val 50000"/>
                <a:gd name="adj2" fmla="val 43282"/>
              </a:avLst>
            </a:prstGeom>
            <a:solidFill>
              <a:srgbClr val="7127C3"/>
            </a:solidFill>
            <a:ln w="127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7127C3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564" y="1224"/>
              <a:ext cx="1198" cy="1118"/>
              <a:chOff x="1678" y="1503"/>
              <a:chExt cx="1356" cy="1232"/>
            </a:xfrm>
          </p:grpSpPr>
          <p:pic>
            <p:nvPicPr>
              <p:cNvPr id="29707" name="Picture 1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45" y="1739"/>
                <a:ext cx="988" cy="541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</p:pic>
          <p:pic>
            <p:nvPicPr>
              <p:cNvPr id="29708" name="Picture 12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029" y="2155"/>
                <a:ext cx="748" cy="357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</p:pic>
          <p:sp>
            <p:nvSpPr>
              <p:cNvPr id="29709" name="AutoShape 13"/>
              <p:cNvSpPr>
                <a:spLocks noChangeArrowheads="1"/>
              </p:cNvSpPr>
              <p:nvPr/>
            </p:nvSpPr>
            <p:spPr bwMode="auto">
              <a:xfrm>
                <a:off x="1678" y="1503"/>
                <a:ext cx="1356" cy="1232"/>
              </a:xfrm>
              <a:prstGeom prst="cube">
                <a:avLst>
                  <a:gd name="adj" fmla="val 25000"/>
                </a:avLst>
              </a:prstGeom>
              <a:gradFill rotWithShape="1">
                <a:gsLst>
                  <a:gs pos="0">
                    <a:srgbClr val="292929">
                      <a:alpha val="37000"/>
                    </a:srgbClr>
                  </a:gs>
                  <a:gs pos="100000">
                    <a:srgbClr val="292929">
                      <a:gamma/>
                      <a:tint val="57255"/>
                      <a:invGamma/>
                      <a:alpha val="41000"/>
                    </a:srgbClr>
                  </a:gs>
                </a:gsLst>
                <a:lin ang="27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143375" y="2211388"/>
            <a:ext cx="2676525" cy="1874837"/>
            <a:chOff x="2586" y="1393"/>
            <a:chExt cx="1686" cy="1181"/>
          </a:xfrm>
        </p:grpSpPr>
        <p:sp>
          <p:nvSpPr>
            <p:cNvPr id="29710" name="AutoShape 14"/>
            <p:cNvSpPr>
              <a:spLocks noChangeArrowheads="1"/>
            </p:cNvSpPr>
            <p:nvPr/>
          </p:nvSpPr>
          <p:spPr bwMode="auto">
            <a:xfrm>
              <a:off x="2586" y="1903"/>
              <a:ext cx="393" cy="226"/>
            </a:xfrm>
            <a:prstGeom prst="rightArrow">
              <a:avLst>
                <a:gd name="adj1" fmla="val 50000"/>
                <a:gd name="adj2" fmla="val 43473"/>
              </a:avLst>
            </a:prstGeom>
            <a:solidFill>
              <a:srgbClr val="7127C3"/>
            </a:solidFill>
            <a:ln w="1270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7127C3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000" y="1393"/>
              <a:ext cx="1272" cy="1181"/>
              <a:chOff x="4032" y="960"/>
              <a:chExt cx="1536" cy="1723"/>
            </a:xfrm>
          </p:grpSpPr>
          <p:pic>
            <p:nvPicPr>
              <p:cNvPr id="29712" name="Picture 16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032" y="960"/>
                <a:ext cx="1248" cy="1033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</p:pic>
          <p:sp>
            <p:nvSpPr>
              <p:cNvPr id="29713" name="Text Box 17"/>
              <p:cNvSpPr txBox="1">
                <a:spLocks noChangeArrowheads="1"/>
              </p:cNvSpPr>
              <p:nvPr/>
            </p:nvSpPr>
            <p:spPr bwMode="auto">
              <a:xfrm>
                <a:off x="4032" y="1990"/>
                <a:ext cx="1536" cy="69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sz="1600" b="1">
                    <a:latin typeface="Arial" charset="0"/>
                  </a:rPr>
                  <a:t>3.</a:t>
                </a:r>
                <a:r>
                  <a:rPr lang="en-US" sz="1600">
                    <a:latin typeface="Arial" charset="0"/>
                  </a:rPr>
                  <a:t> </a:t>
                </a:r>
                <a:r>
                  <a:rPr lang="en-US" sz="1600" b="1">
                    <a:latin typeface="Arial" charset="0"/>
                  </a:rPr>
                  <a:t>View uncertainty</a:t>
                </a:r>
                <a:r>
                  <a:rPr lang="en-US" sz="1600">
                    <a:latin typeface="Arial" charset="0"/>
                  </a:rPr>
                  <a:t> on key results</a:t>
                </a:r>
              </a:p>
            </p:txBody>
          </p:sp>
        </p:grp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4752975" y="4229100"/>
            <a:ext cx="2143125" cy="2338388"/>
            <a:chOff x="2970" y="2664"/>
            <a:chExt cx="1350" cy="1473"/>
          </a:xfrm>
        </p:grpSpPr>
        <p:sp>
          <p:nvSpPr>
            <p:cNvPr id="29699" name="Text Box 3"/>
            <p:cNvSpPr txBox="1">
              <a:spLocks noChangeArrowheads="1"/>
            </p:cNvSpPr>
            <p:nvPr/>
          </p:nvSpPr>
          <p:spPr bwMode="auto">
            <a:xfrm>
              <a:off x="2970" y="3383"/>
              <a:ext cx="1350" cy="7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4. Use </a:t>
              </a:r>
              <a:r>
                <a:rPr lang="en-US" sz="1600" b="1">
                  <a:latin typeface="Arial" charset="0"/>
                </a:rPr>
                <a:t>sensitivity analysis</a:t>
              </a:r>
              <a:r>
                <a:rPr lang="en-US" sz="1600">
                  <a:latin typeface="Arial" charset="0"/>
                </a:rPr>
                <a:t> to compare effects of uncertain assumptions on results</a:t>
              </a:r>
            </a:p>
          </p:txBody>
        </p:sp>
        <p:pic>
          <p:nvPicPr>
            <p:cNvPr id="29714" name="Picture 18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977" y="2664"/>
              <a:ext cx="1081" cy="7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</p:pic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6454775" y="1790700"/>
            <a:ext cx="2460625" cy="1905000"/>
            <a:chOff x="4042" y="1140"/>
            <a:chExt cx="1550" cy="1200"/>
          </a:xfrm>
        </p:grpSpPr>
        <p:grpSp>
          <p:nvGrpSpPr>
            <p:cNvPr id="9" name="Group 28"/>
            <p:cNvGrpSpPr>
              <a:grpSpLocks/>
            </p:cNvGrpSpPr>
            <p:nvPr/>
          </p:nvGrpSpPr>
          <p:grpSpPr bwMode="auto">
            <a:xfrm>
              <a:off x="4042" y="1140"/>
              <a:ext cx="1550" cy="1200"/>
              <a:chOff x="4042" y="1140"/>
              <a:chExt cx="1550" cy="1200"/>
            </a:xfrm>
          </p:grpSpPr>
          <p:grpSp>
            <p:nvGrpSpPr>
              <p:cNvPr id="10" name="Group 27"/>
              <p:cNvGrpSpPr>
                <a:grpSpLocks/>
              </p:cNvGrpSpPr>
              <p:nvPr/>
            </p:nvGrpSpPr>
            <p:grpSpPr bwMode="auto">
              <a:xfrm>
                <a:off x="4042" y="1224"/>
                <a:ext cx="1550" cy="1116"/>
                <a:chOff x="4042" y="1224"/>
                <a:chExt cx="1550" cy="1116"/>
              </a:xfrm>
            </p:grpSpPr>
            <p:sp>
              <p:nvSpPr>
                <p:cNvPr id="29715" name="AutoShape 19"/>
                <p:cNvSpPr>
                  <a:spLocks noChangeArrowheads="1"/>
                </p:cNvSpPr>
                <p:nvPr/>
              </p:nvSpPr>
              <p:spPr bwMode="auto">
                <a:xfrm>
                  <a:off x="4042" y="1896"/>
                  <a:ext cx="351" cy="227"/>
                </a:xfrm>
                <a:prstGeom prst="rightArrow">
                  <a:avLst>
                    <a:gd name="adj1" fmla="val 50000"/>
                    <a:gd name="adj2" fmla="val 38656"/>
                  </a:avLst>
                </a:prstGeom>
                <a:solidFill>
                  <a:srgbClr val="7127C3"/>
                </a:solidFill>
                <a:ln w="12700">
                  <a:miter lim="800000"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7127C3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en-US"/>
                </a:p>
              </p:txBody>
            </p:sp>
            <p:sp>
              <p:nvSpPr>
                <p:cNvPr id="2971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320" y="2143"/>
                  <a:ext cx="1272" cy="19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US" sz="1600" b="1">
                      <a:latin typeface="Arial" charset="0"/>
                    </a:rPr>
                    <a:t>5.</a:t>
                  </a:r>
                  <a:r>
                    <a:rPr lang="en-US" sz="1600">
                      <a:latin typeface="Arial" charset="0"/>
                    </a:rPr>
                    <a:t> </a:t>
                  </a:r>
                  <a:r>
                    <a:rPr lang="en-US" sz="1600" b="1">
                      <a:latin typeface="Arial" charset="0"/>
                    </a:rPr>
                    <a:t>Make a</a:t>
                  </a:r>
                  <a:r>
                    <a:rPr lang="en-US" sz="1600">
                      <a:latin typeface="Arial" charset="0"/>
                    </a:rPr>
                    <a:t> </a:t>
                  </a:r>
                  <a:r>
                    <a:rPr lang="en-US" sz="1600" b="1">
                      <a:latin typeface="Arial" charset="0"/>
                    </a:rPr>
                    <a:t>decision</a:t>
                  </a:r>
                </a:p>
              </p:txBody>
            </p:sp>
            <p:pic>
              <p:nvPicPr>
                <p:cNvPr id="29717" name="Picture 21" descr="MCj01983420000[1]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412" y="1224"/>
                  <a:ext cx="1088" cy="919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9718" name="Picture 22" descr="j0300840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414" y="1140"/>
                <a:ext cx="636" cy="55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9719" name="Line 23"/>
            <p:cNvSpPr>
              <a:spLocks noChangeShapeType="1"/>
            </p:cNvSpPr>
            <p:nvPr/>
          </p:nvSpPr>
          <p:spPr bwMode="auto">
            <a:xfrm flipH="1" flipV="1">
              <a:off x="4852" y="1380"/>
              <a:ext cx="246" cy="197"/>
            </a:xfrm>
            <a:prstGeom prst="line">
              <a:avLst/>
            </a:prstGeom>
            <a:noFill/>
            <a:ln w="28575">
              <a:solidFill>
                <a:srgbClr val="4D4D4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-106" charset="-128"/>
                <a:cs typeface="ＭＳ Ｐゴシック" pitchFamily="-106" charset="-128"/>
              </a:rPr>
              <a:t>SEDS: </a:t>
            </a:r>
            <a:r>
              <a:rPr lang="en-US" sz="2800">
                <a:ea typeface="ＭＳ Ｐゴシック" pitchFamily="-106" charset="-128"/>
                <a:cs typeface="ＭＳ Ｐゴシック" pitchFamily="-106" charset="-128"/>
              </a:rPr>
              <a:t>Stochastic Energy Deployment System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0" y="838200"/>
            <a:ext cx="4038600" cy="5867400"/>
          </a:xfrm>
        </p:spPr>
        <p:txBody>
          <a:bodyPr/>
          <a:lstStyle/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SEDS provides</a:t>
            </a:r>
            <a:r>
              <a:rPr lang="en-US" sz="2000" dirty="0" smtClean="0">
                <a:ea typeface="ＭＳ Ｐゴシック" pitchFamily="-106" charset="-128"/>
                <a:cs typeface="ＭＳ Ｐゴシック" pitchFamily="-106" charset="-128"/>
              </a:rPr>
              <a:t> projections </a:t>
            </a: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of US energy </a:t>
            </a:r>
            <a:r>
              <a:rPr lang="en-US" sz="2000" dirty="0" smtClean="0">
                <a:ea typeface="ＭＳ Ｐゴシック" pitchFamily="-106" charset="-128"/>
                <a:cs typeface="ＭＳ Ｐゴシック" pitchFamily="-106" charset="-128"/>
              </a:rPr>
              <a:t>markets to 2050, </a:t>
            </a: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and effects on GHG emissions, energy costs, and oil imports</a:t>
            </a: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Its evaluates the effects of  DoE’s R&amp;D programs on energy efficiency and renewable energy</a:t>
            </a: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It  assesses the uncertain effects of R&amp;D on future improvements in technology performance. </a:t>
            </a: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It treats uncertainties explicitly using probability and Monte Carlo</a:t>
            </a: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It is agile for rapid analysis and modification</a:t>
            </a: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It provides transparency, using hierarchical influence diagrams</a:t>
            </a: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ea typeface="ＭＳ Ｐゴシック" pitchFamily="-106" charset="-128"/>
                <a:cs typeface="ＭＳ Ｐゴシック" pitchFamily="-106" charset="-128"/>
              </a:rPr>
              <a:t>It is developed by NREL and six other national labs plus Lumina</a:t>
            </a:r>
            <a:endParaRPr lang="en-US" sz="2000" dirty="0" smtClean="0">
              <a:ea typeface="ＭＳ Ｐゴシック" pitchFamily="-106" charset="-128"/>
              <a:cs typeface="ＭＳ Ｐゴシック" pitchFamily="-106" charset="-128"/>
            </a:endParaRPr>
          </a:p>
          <a:p>
            <a:pPr marL="182563" indent="-182563" eaLnBrk="1" hangingPunct="1">
              <a:lnSpc>
                <a:spcPts val="1800"/>
              </a:lnSpc>
              <a:spcBef>
                <a:spcPts val="300"/>
              </a:spcBef>
              <a:spcAft>
                <a:spcPts val="600"/>
              </a:spcAft>
            </a:pPr>
            <a:r>
              <a:rPr lang="en-US" sz="2000" dirty="0" smtClean="0">
                <a:ea typeface="ＭＳ Ｐゴシック" pitchFamily="-106" charset="-128"/>
                <a:cs typeface="ＭＳ Ｐゴシック" pitchFamily="-106" charset="-128"/>
              </a:rPr>
              <a:t>Built in</a:t>
            </a:r>
            <a:endParaRPr lang="en-US" sz="2000" dirty="0"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538163" y="5588000"/>
            <a:ext cx="41529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FF850C"/>
              </a:buClr>
              <a:buFont typeface="Times" pitchFamily="-106" charset="0"/>
              <a:buNone/>
            </a:pPr>
            <a:endParaRPr lang="en-US" sz="1400">
              <a:latin typeface="Trebuchet MS" pitchFamily="-106" charset="0"/>
              <a:ea typeface="ＭＳ Ｐゴシック" pitchFamily="-106" charset="-128"/>
              <a:cs typeface="ＭＳ Ｐゴシック" pitchFamily="-106" charset="-128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rgbClr val="FF850C"/>
              </a:buClr>
              <a:buFont typeface="Times" pitchFamily="-106" charset="0"/>
              <a:buNone/>
            </a:pPr>
            <a:endParaRPr lang="en-US" sz="1400">
              <a:latin typeface="Trebuchet M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39942" name="Picture 3" descr="06 Aerials NREL 137_120"/>
          <p:cNvPicPr>
            <a:picLocks noChangeAspect="1" noChangeArrowheads="1"/>
          </p:cNvPicPr>
          <p:nvPr/>
        </p:nvPicPr>
        <p:blipFill>
          <a:blip r:embed="rId3" cstate="print"/>
          <a:srcRect t="12601"/>
          <a:stretch>
            <a:fillRect/>
          </a:stretch>
        </p:blipFill>
        <p:spPr bwMode="auto">
          <a:xfrm>
            <a:off x="76200" y="3581400"/>
            <a:ext cx="4797425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0"/>
          <p:cNvGrpSpPr/>
          <p:nvPr/>
        </p:nvGrpSpPr>
        <p:grpSpPr>
          <a:xfrm>
            <a:off x="93743" y="723901"/>
            <a:ext cx="4744958" cy="2743200"/>
            <a:chOff x="690642" y="1752600"/>
            <a:chExt cx="8262859" cy="4013199"/>
          </a:xfrm>
        </p:grpSpPr>
        <p:sp>
          <p:nvSpPr>
            <p:cNvPr id="82" name="Text Box 43"/>
            <p:cNvSpPr txBox="1">
              <a:spLocks noChangeArrowheads="1"/>
            </p:cNvSpPr>
            <p:nvPr/>
          </p:nvSpPr>
          <p:spPr bwMode="auto">
            <a:xfrm>
              <a:off x="2757300" y="1752600"/>
              <a:ext cx="2119628" cy="382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t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u="none" dirty="0">
                  <a:latin typeface="Arial" pitchFamily="-106" charset="0"/>
                </a:rPr>
                <a:t>Converted</a:t>
              </a:r>
              <a:r>
                <a:rPr lang="en-US" sz="1050" u="none" dirty="0">
                  <a:latin typeface="Arial" pitchFamily="-106" charset="0"/>
                </a:rPr>
                <a:t> </a:t>
              </a:r>
              <a:r>
                <a:rPr lang="en-US" sz="900" u="none" dirty="0">
                  <a:latin typeface="Arial" pitchFamily="-106" charset="0"/>
                </a:rPr>
                <a:t>Energy</a:t>
              </a:r>
              <a:endParaRPr lang="en-US" sz="1050" u="none" dirty="0">
                <a:latin typeface="Arial" pitchFamily="-106" charset="0"/>
              </a:endParaRPr>
            </a:p>
          </p:txBody>
        </p:sp>
        <p:sp>
          <p:nvSpPr>
            <p:cNvPr id="83" name="Rectangle 23"/>
            <p:cNvSpPr>
              <a:spLocks noChangeArrowheads="1"/>
            </p:cNvSpPr>
            <p:nvPr/>
          </p:nvSpPr>
          <p:spPr bwMode="auto">
            <a:xfrm>
              <a:off x="4878073" y="1795757"/>
              <a:ext cx="2092567" cy="3970042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200" u="none">
                <a:latin typeface="Arial" pitchFamily="-106" charset="0"/>
              </a:endParaRPr>
            </a:p>
          </p:txBody>
        </p:sp>
        <p:sp>
          <p:nvSpPr>
            <p:cNvPr id="84" name="Rectangle 22"/>
            <p:cNvSpPr>
              <a:spLocks noChangeArrowheads="1"/>
            </p:cNvSpPr>
            <p:nvPr/>
          </p:nvSpPr>
          <p:spPr bwMode="auto">
            <a:xfrm>
              <a:off x="2784358" y="1783057"/>
              <a:ext cx="2092567" cy="3970041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700" u="none">
                <a:latin typeface="Arial" pitchFamily="-106" charset="0"/>
              </a:endParaRPr>
            </a:p>
          </p:txBody>
        </p:sp>
        <p:sp>
          <p:nvSpPr>
            <p:cNvPr id="85" name="Rectangle 21"/>
            <p:cNvSpPr>
              <a:spLocks noChangeArrowheads="1"/>
            </p:cNvSpPr>
            <p:nvPr/>
          </p:nvSpPr>
          <p:spPr bwMode="auto">
            <a:xfrm>
              <a:off x="690642" y="1795757"/>
              <a:ext cx="2092567" cy="3970042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050" u="none">
                <a:latin typeface="Arial" pitchFamily="-106" charset="0"/>
              </a:endParaRPr>
            </a:p>
          </p:txBody>
        </p:sp>
        <p:sp>
          <p:nvSpPr>
            <p:cNvPr id="86" name="AutoShape 30"/>
            <p:cNvSpPr>
              <a:spLocks noChangeArrowheads="1"/>
            </p:cNvSpPr>
            <p:nvPr/>
          </p:nvSpPr>
          <p:spPr bwMode="auto">
            <a:xfrm>
              <a:off x="886069" y="2201193"/>
              <a:ext cx="1584458" cy="715085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Biomass</a:t>
              </a:r>
            </a:p>
          </p:txBody>
        </p:sp>
        <p:sp>
          <p:nvSpPr>
            <p:cNvPr id="87" name="AutoShape 31"/>
            <p:cNvSpPr>
              <a:spLocks noChangeArrowheads="1"/>
            </p:cNvSpPr>
            <p:nvPr/>
          </p:nvSpPr>
          <p:spPr bwMode="auto">
            <a:xfrm>
              <a:off x="893585" y="3093479"/>
              <a:ext cx="1584458" cy="715085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Coal</a:t>
              </a:r>
            </a:p>
          </p:txBody>
        </p:sp>
        <p:sp>
          <p:nvSpPr>
            <p:cNvPr id="88" name="AutoShape 32"/>
            <p:cNvSpPr>
              <a:spLocks noChangeArrowheads="1"/>
            </p:cNvSpPr>
            <p:nvPr/>
          </p:nvSpPr>
          <p:spPr bwMode="auto">
            <a:xfrm>
              <a:off x="871036" y="4009641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 dirty="0">
                  <a:latin typeface="Arial" pitchFamily="-106" charset="0"/>
                </a:rPr>
                <a:t>Natural</a:t>
              </a:r>
              <a:r>
                <a:rPr lang="en-US" sz="1050" b="1" u="none" dirty="0" smtClean="0">
                  <a:latin typeface="Arial" pitchFamily="-106" charset="0"/>
                </a:rPr>
                <a:t> </a:t>
              </a:r>
              <a:br>
                <a:rPr lang="en-US" sz="1050" b="1" u="none" dirty="0" smtClean="0">
                  <a:latin typeface="Arial" pitchFamily="-106" charset="0"/>
                </a:rPr>
              </a:br>
              <a:r>
                <a:rPr lang="en-US" sz="1050" b="1" u="none" dirty="0" smtClean="0">
                  <a:latin typeface="Arial" pitchFamily="-106" charset="0"/>
                </a:rPr>
                <a:t>Gas</a:t>
              </a:r>
              <a:endParaRPr lang="en-US" sz="1050" b="1" u="none" dirty="0">
                <a:latin typeface="Arial" pitchFamily="-106" charset="0"/>
              </a:endParaRPr>
            </a:p>
          </p:txBody>
        </p:sp>
        <p:sp>
          <p:nvSpPr>
            <p:cNvPr id="89" name="AutoShape 33"/>
            <p:cNvSpPr>
              <a:spLocks noChangeArrowheads="1"/>
            </p:cNvSpPr>
            <p:nvPr/>
          </p:nvSpPr>
          <p:spPr bwMode="auto">
            <a:xfrm>
              <a:off x="890579" y="4909467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Oil</a:t>
              </a:r>
            </a:p>
          </p:txBody>
        </p:sp>
        <p:sp>
          <p:nvSpPr>
            <p:cNvPr id="90" name="AutoShape 34"/>
            <p:cNvSpPr>
              <a:spLocks noChangeArrowheads="1"/>
            </p:cNvSpPr>
            <p:nvPr/>
          </p:nvSpPr>
          <p:spPr bwMode="auto">
            <a:xfrm>
              <a:off x="3008346" y="2203573"/>
              <a:ext cx="1584458" cy="715085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Biofuels</a:t>
              </a:r>
            </a:p>
          </p:txBody>
        </p:sp>
        <p:sp>
          <p:nvSpPr>
            <p:cNvPr id="91" name="AutoShape 35"/>
            <p:cNvSpPr>
              <a:spLocks noChangeArrowheads="1"/>
            </p:cNvSpPr>
            <p:nvPr/>
          </p:nvSpPr>
          <p:spPr bwMode="auto">
            <a:xfrm>
              <a:off x="3015863" y="3095859"/>
              <a:ext cx="1584458" cy="715085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 dirty="0">
                  <a:latin typeface="Arial" pitchFamily="-106" charset="0"/>
                </a:rPr>
                <a:t>Electricity</a:t>
              </a:r>
            </a:p>
          </p:txBody>
        </p:sp>
        <p:sp>
          <p:nvSpPr>
            <p:cNvPr id="92" name="AutoShape 36"/>
            <p:cNvSpPr>
              <a:spLocks noChangeArrowheads="1"/>
            </p:cNvSpPr>
            <p:nvPr/>
          </p:nvSpPr>
          <p:spPr bwMode="auto">
            <a:xfrm>
              <a:off x="2993314" y="4012022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Hydrogen</a:t>
              </a:r>
            </a:p>
          </p:txBody>
        </p:sp>
        <p:sp>
          <p:nvSpPr>
            <p:cNvPr id="93" name="AutoShape 37"/>
            <p:cNvSpPr>
              <a:spLocks noChangeArrowheads="1"/>
            </p:cNvSpPr>
            <p:nvPr/>
          </p:nvSpPr>
          <p:spPr bwMode="auto">
            <a:xfrm>
              <a:off x="3012857" y="4899148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 dirty="0">
                  <a:latin typeface="Arial" pitchFamily="-106" charset="0"/>
                </a:rPr>
                <a:t>Liquid</a:t>
              </a:r>
              <a:r>
                <a:rPr lang="en-US" sz="1050" b="1" u="none" dirty="0" smtClean="0">
                  <a:latin typeface="Arial" pitchFamily="-106" charset="0"/>
                </a:rPr>
                <a:t> </a:t>
              </a:r>
              <a:br>
                <a:rPr lang="en-US" sz="1050" b="1" u="none" dirty="0" smtClean="0">
                  <a:latin typeface="Arial" pitchFamily="-106" charset="0"/>
                </a:rPr>
              </a:br>
              <a:r>
                <a:rPr lang="en-US" sz="1050" b="1" u="none" dirty="0" smtClean="0">
                  <a:latin typeface="Arial" pitchFamily="-106" charset="0"/>
                </a:rPr>
                <a:t>Fuels</a:t>
              </a:r>
              <a:endParaRPr lang="en-US" sz="1050" b="1" u="none" dirty="0">
                <a:latin typeface="Arial" pitchFamily="-106" charset="0"/>
              </a:endParaRPr>
            </a:p>
          </p:txBody>
        </p:sp>
        <p:sp>
          <p:nvSpPr>
            <p:cNvPr id="94" name="AutoShape 38"/>
            <p:cNvSpPr>
              <a:spLocks noChangeArrowheads="1"/>
            </p:cNvSpPr>
            <p:nvPr/>
          </p:nvSpPr>
          <p:spPr bwMode="auto">
            <a:xfrm>
              <a:off x="5120101" y="2223814"/>
              <a:ext cx="1584458" cy="715085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Buildings</a:t>
              </a:r>
            </a:p>
          </p:txBody>
        </p:sp>
        <p:sp>
          <p:nvSpPr>
            <p:cNvPr id="95" name="AutoShape 39"/>
            <p:cNvSpPr>
              <a:spLocks noChangeArrowheads="1"/>
            </p:cNvSpPr>
            <p:nvPr/>
          </p:nvSpPr>
          <p:spPr bwMode="auto">
            <a:xfrm>
              <a:off x="5131144" y="4917647"/>
              <a:ext cx="1584458" cy="715085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Heavy Vehicles</a:t>
              </a:r>
            </a:p>
          </p:txBody>
        </p:sp>
        <p:sp>
          <p:nvSpPr>
            <p:cNvPr id="96" name="AutoShape 40"/>
            <p:cNvSpPr>
              <a:spLocks noChangeArrowheads="1"/>
            </p:cNvSpPr>
            <p:nvPr/>
          </p:nvSpPr>
          <p:spPr bwMode="auto">
            <a:xfrm>
              <a:off x="5105069" y="3115633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>
                  <a:latin typeface="Arial" pitchFamily="-106" charset="0"/>
                </a:rPr>
                <a:t>Industry</a:t>
              </a:r>
            </a:p>
          </p:txBody>
        </p:sp>
        <p:sp>
          <p:nvSpPr>
            <p:cNvPr id="97" name="AutoShape 41"/>
            <p:cNvSpPr>
              <a:spLocks noChangeArrowheads="1"/>
            </p:cNvSpPr>
            <p:nvPr/>
          </p:nvSpPr>
          <p:spPr bwMode="auto">
            <a:xfrm>
              <a:off x="5124610" y="4015459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 dirty="0">
                  <a:latin typeface="Arial" pitchFamily="-106" charset="0"/>
                </a:rPr>
                <a:t>Light</a:t>
              </a:r>
              <a:r>
                <a:rPr lang="en-US" sz="1050" b="1" u="none" dirty="0" smtClean="0">
                  <a:latin typeface="Arial" pitchFamily="-106" charset="0"/>
                </a:rPr>
                <a:t> </a:t>
              </a:r>
              <a:br>
                <a:rPr lang="en-US" sz="1050" b="1" u="none" dirty="0" smtClean="0">
                  <a:latin typeface="Arial" pitchFamily="-106" charset="0"/>
                </a:rPr>
              </a:br>
              <a:r>
                <a:rPr lang="en-US" sz="1050" b="1" u="none" dirty="0" smtClean="0">
                  <a:latin typeface="Arial" pitchFamily="-106" charset="0"/>
                </a:rPr>
                <a:t>Vehicles</a:t>
              </a:r>
              <a:endParaRPr lang="en-US" sz="1050" b="1" u="none" dirty="0">
                <a:latin typeface="Arial" pitchFamily="-106" charset="0"/>
              </a:endParaRPr>
            </a:p>
          </p:txBody>
        </p:sp>
        <p:sp>
          <p:nvSpPr>
            <p:cNvPr id="98" name="Text Box 44"/>
            <p:cNvSpPr txBox="1">
              <a:spLocks noChangeArrowheads="1"/>
            </p:cNvSpPr>
            <p:nvPr/>
          </p:nvSpPr>
          <p:spPr bwMode="auto">
            <a:xfrm>
              <a:off x="771821" y="1780382"/>
              <a:ext cx="2197795" cy="337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900" u="none" dirty="0" smtClean="0">
                  <a:latin typeface="Arial" pitchFamily="-106" charset="0"/>
                </a:rPr>
                <a:t>Energy resources</a:t>
              </a:r>
              <a:endParaRPr lang="en-US" sz="900" u="none" dirty="0">
                <a:latin typeface="Arial" pitchFamily="-106" charset="0"/>
              </a:endParaRPr>
            </a:p>
          </p:txBody>
        </p:sp>
        <p:sp>
          <p:nvSpPr>
            <p:cNvPr id="99" name="Text Box 43"/>
            <p:cNvSpPr txBox="1">
              <a:spLocks noChangeArrowheads="1"/>
            </p:cNvSpPr>
            <p:nvPr/>
          </p:nvSpPr>
          <p:spPr bwMode="auto">
            <a:xfrm>
              <a:off x="4878073" y="1815570"/>
              <a:ext cx="2119628" cy="337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u="none" dirty="0" smtClean="0">
                  <a:latin typeface="Arial" pitchFamily="-106" charset="0"/>
                </a:rPr>
                <a:t>Demand</a:t>
              </a:r>
              <a:endParaRPr lang="en-US" sz="1000" u="none" dirty="0">
                <a:latin typeface="Arial" pitchFamily="-106" charset="0"/>
              </a:endParaRPr>
            </a:p>
          </p:txBody>
        </p:sp>
        <p:sp>
          <p:nvSpPr>
            <p:cNvPr id="100" name="Rectangle 17"/>
            <p:cNvSpPr>
              <a:spLocks noChangeArrowheads="1"/>
            </p:cNvSpPr>
            <p:nvPr/>
          </p:nvSpPr>
          <p:spPr bwMode="auto">
            <a:xfrm>
              <a:off x="6978809" y="1789573"/>
              <a:ext cx="1974692" cy="3970041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100" u="none">
                <a:latin typeface="Arial" pitchFamily="-106" charset="0"/>
              </a:endParaRPr>
            </a:p>
          </p:txBody>
        </p:sp>
        <p:sp>
          <p:nvSpPr>
            <p:cNvPr id="101" name="AutoShape 4"/>
            <p:cNvSpPr>
              <a:spLocks noChangeArrowheads="1"/>
            </p:cNvSpPr>
            <p:nvPr/>
          </p:nvSpPr>
          <p:spPr bwMode="auto">
            <a:xfrm>
              <a:off x="7162520" y="3558768"/>
              <a:ext cx="1584458" cy="715086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50" b="1" u="none" dirty="0" smtClean="0">
                  <a:latin typeface="Arial" pitchFamily="-106" charset="0"/>
                </a:rPr>
                <a:t>Macro-</a:t>
              </a:r>
              <a:br>
                <a:rPr lang="en-US" sz="1050" b="1" u="none" dirty="0" smtClean="0">
                  <a:latin typeface="Arial" pitchFamily="-106" charset="0"/>
                </a:rPr>
              </a:br>
              <a:r>
                <a:rPr lang="en-US" sz="1050" b="1" u="none" dirty="0" smtClean="0">
                  <a:latin typeface="Arial" pitchFamily="-106" charset="0"/>
                </a:rPr>
                <a:t>economics</a:t>
              </a:r>
              <a:endParaRPr lang="en-US" sz="1050" b="1" u="none" dirty="0">
                <a:latin typeface="Arial" pitchFamily="-106" charset="0"/>
              </a:endParaRPr>
            </a:p>
          </p:txBody>
        </p:sp>
        <p:sp>
          <p:nvSpPr>
            <p:cNvPr id="102" name="Left-Right Arrow 101"/>
            <p:cNvSpPr/>
            <p:nvPr/>
          </p:nvSpPr>
          <p:spPr bwMode="auto">
            <a:xfrm>
              <a:off x="6743700" y="3797300"/>
              <a:ext cx="381000" cy="24130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03" name="Left-Right Arrow 102"/>
            <p:cNvSpPr/>
            <p:nvPr/>
          </p:nvSpPr>
          <p:spPr bwMode="auto">
            <a:xfrm>
              <a:off x="4686300" y="3797300"/>
              <a:ext cx="381000" cy="24130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04" name="Left-Right Arrow 103"/>
            <p:cNvSpPr/>
            <p:nvPr/>
          </p:nvSpPr>
          <p:spPr bwMode="auto">
            <a:xfrm>
              <a:off x="2578100" y="3797300"/>
              <a:ext cx="381000" cy="24130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05" name="Text Box 44"/>
            <p:cNvSpPr txBox="1">
              <a:spLocks noChangeArrowheads="1"/>
            </p:cNvSpPr>
            <p:nvPr/>
          </p:nvSpPr>
          <p:spPr bwMode="auto">
            <a:xfrm>
              <a:off x="2778419" y="1805782"/>
              <a:ext cx="2098381" cy="337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900" u="none" dirty="0" smtClean="0">
                  <a:latin typeface="Arial" pitchFamily="-106" charset="0"/>
                </a:rPr>
                <a:t>Converted energy</a:t>
              </a:r>
              <a:endParaRPr lang="en-US" sz="900" u="none" dirty="0">
                <a:latin typeface="Arial" pitchFamily="-106" charset="0"/>
              </a:endParaRPr>
            </a:p>
          </p:txBody>
        </p:sp>
      </p:grpSp>
      <p:pic>
        <p:nvPicPr>
          <p:cNvPr id="10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4100" y="6328160"/>
            <a:ext cx="1943099" cy="4091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rgbClr val="008000"/>
              <a:srgbClr val="FFF1C1"/>
            </a:duotone>
          </a:blip>
          <a:srcRect/>
          <a:stretch>
            <a:fillRect/>
          </a:stretch>
        </p:blipFill>
        <p:spPr bwMode="auto">
          <a:xfrm>
            <a:off x="342900" y="1104900"/>
            <a:ext cx="8572500" cy="51435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</p:pic>
      <p:pic>
        <p:nvPicPr>
          <p:cNvPr id="43011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487737"/>
            <a:ext cx="1828800" cy="9976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pic>
        <p:nvPicPr>
          <p:cNvPr id="43012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8038" y="1371600"/>
            <a:ext cx="1782762" cy="800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305050"/>
            <a:ext cx="17526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pic>
        <p:nvPicPr>
          <p:cNvPr id="4301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9600" y="2544763"/>
            <a:ext cx="1797050" cy="6937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pic>
        <p:nvPicPr>
          <p:cNvPr id="4301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2425700"/>
            <a:ext cx="1179513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pic>
        <p:nvPicPr>
          <p:cNvPr id="43016" name="Picture 17"/>
          <p:cNvPicPr>
            <a:picLocks noChangeAspect="1" noChangeArrowheads="1"/>
          </p:cNvPicPr>
          <p:nvPr/>
        </p:nvPicPr>
        <p:blipFill>
          <a:blip r:embed="rId8" cstate="print"/>
          <a:srcRect l="3131" t="6001" r="3131" b="6001"/>
          <a:stretch>
            <a:fillRect/>
          </a:stretch>
        </p:blipFill>
        <p:spPr bwMode="auto">
          <a:xfrm>
            <a:off x="5147127" y="3630463"/>
            <a:ext cx="1581838" cy="719438"/>
          </a:xfrm>
          <a:prstGeom prst="rect">
            <a:avLst/>
          </a:prstGeom>
          <a:solidFill>
            <a:srgbClr val="3366FF"/>
          </a:solidFill>
          <a:ln w="12700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pic>
        <p:nvPicPr>
          <p:cNvPr id="4301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20000" y="2721582"/>
            <a:ext cx="1268413" cy="117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sp>
        <p:nvSpPr>
          <p:cNvPr id="4301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lIns="93662" tIns="46038" rIns="93662" bIns="46038"/>
          <a:lstStyle/>
          <a:p>
            <a:pPr eaLnBrk="1" hangingPunct="1"/>
            <a:r>
              <a:rPr lang="en-US" dirty="0">
                <a:ea typeface="ＭＳ Ｐゴシック" pitchFamily="-106" charset="-128"/>
                <a:cs typeface="ＭＳ Ｐゴシック" pitchFamily="-106" charset="-128"/>
              </a:rPr>
              <a:t>SEDS: A Nationwide Collaboration</a:t>
            </a:r>
          </a:p>
        </p:txBody>
      </p:sp>
      <p:pic>
        <p:nvPicPr>
          <p:cNvPr id="43019" name="Picture 11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68538" y="2743200"/>
            <a:ext cx="1846262" cy="87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95250" dist="139700" dir="2700000" algn="tl" rotWithShape="0">
              <a:srgbClr val="000000">
                <a:alpha val="47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56825" y="6248401"/>
            <a:ext cx="8609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u="none" dirty="0" smtClean="0">
                <a:latin typeface="Arial"/>
                <a:ea typeface="ＭＳ Ｐゴシック" pitchFamily="-106" charset="-128"/>
                <a:cs typeface="Arial"/>
              </a:rPr>
              <a:t>Collaboration led by NREL with five national labs plus Lumina</a:t>
            </a:r>
          </a:p>
          <a:p>
            <a:endParaRPr lang="en-US" b="0" u="none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0"/>
            <a:ext cx="8220075" cy="1143000"/>
          </a:xfrm>
        </p:spPr>
        <p:txBody>
          <a:bodyPr/>
          <a:lstStyle/>
          <a:p>
            <a:r>
              <a:rPr lang="en-US" sz="3200" dirty="0" smtClean="0"/>
              <a:t>Representative energy efficiency and renewable energy technologies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130300"/>
            <a:ext cx="3810000" cy="4724400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2000" b="1" dirty="0" smtClean="0"/>
              <a:t>Wind</a:t>
            </a:r>
            <a:r>
              <a:rPr lang="en-US" sz="2000" dirty="0" smtClean="0"/>
              <a:t>: </a:t>
            </a:r>
            <a:r>
              <a:rPr lang="en-US" sz="1600" dirty="0" smtClean="0"/>
              <a:t>Onshore and offshore</a:t>
            </a:r>
            <a:endParaRPr lang="en-US" sz="2000" dirty="0" smtClean="0"/>
          </a:p>
          <a:p>
            <a:pPr>
              <a:spcBef>
                <a:spcPts val="200"/>
              </a:spcBef>
            </a:pPr>
            <a:r>
              <a:rPr lang="en-US" sz="1800" b="1" dirty="0" smtClean="0"/>
              <a:t>Solar</a:t>
            </a:r>
            <a:endParaRPr lang="en-US" sz="1600" b="1" dirty="0" smtClean="0"/>
          </a:p>
          <a:p>
            <a:pPr lvl="1">
              <a:spcBef>
                <a:spcPts val="200"/>
              </a:spcBef>
            </a:pPr>
            <a:r>
              <a:rPr lang="en-US" sz="1400" dirty="0" smtClean="0"/>
              <a:t>Photovoltaics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/>
              <a:t>Crystalline silicon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/>
              <a:t>Thin film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/>
              <a:t>Concentrating PV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/>
              <a:t>At residential, commercial, and utility scale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Concentrating solar power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/>
              <a:t>Parabolic trough</a:t>
            </a:r>
          </a:p>
          <a:p>
            <a:pPr lvl="2">
              <a:spcBef>
                <a:spcPts val="200"/>
              </a:spcBef>
            </a:pPr>
            <a:r>
              <a:rPr lang="en-US" sz="1200" dirty="0" smtClean="0"/>
              <a:t>Power tower with 6 hrs thermal storage</a:t>
            </a:r>
          </a:p>
          <a:p>
            <a:pPr>
              <a:spcBef>
                <a:spcPts val="200"/>
              </a:spcBef>
            </a:pPr>
            <a:r>
              <a:rPr lang="en-US" sz="2000" b="1" dirty="0" smtClean="0"/>
              <a:t>Biomass</a:t>
            </a:r>
            <a:r>
              <a:rPr lang="en-US" sz="2000" dirty="0" smtClean="0"/>
              <a:t>: </a:t>
            </a:r>
            <a:endParaRPr lang="en-US" sz="1600" dirty="0" smtClean="0"/>
          </a:p>
          <a:p>
            <a:pPr lvl="1">
              <a:spcBef>
                <a:spcPts val="200"/>
              </a:spcBef>
            </a:pPr>
            <a:r>
              <a:rPr lang="en-US" sz="1200" dirty="0" smtClean="0"/>
              <a:t>Ethanol: From corn and cellulosic</a:t>
            </a:r>
          </a:p>
          <a:p>
            <a:pPr lvl="1">
              <a:spcBef>
                <a:spcPts val="200"/>
              </a:spcBef>
            </a:pPr>
            <a:r>
              <a:rPr lang="en-US" sz="1200" dirty="0" smtClean="0"/>
              <a:t>Electricity generation from biomass</a:t>
            </a:r>
            <a:endParaRPr lang="en-US" sz="1600" dirty="0" smtClean="0"/>
          </a:p>
          <a:p>
            <a:pPr>
              <a:spcBef>
                <a:spcPts val="200"/>
              </a:spcBef>
            </a:pPr>
            <a:r>
              <a:rPr lang="en-US" sz="1800" b="1" dirty="0" smtClean="0"/>
              <a:t>Enhanced geothermal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Exploration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Wells/pumps/tools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Reservoir engineering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Power Conversion</a:t>
            </a:r>
          </a:p>
          <a:p>
            <a:pPr>
              <a:spcBef>
                <a:spcPts val="200"/>
              </a:spcBef>
            </a:pPr>
            <a:r>
              <a:rPr lang="en-US" sz="1800" b="1" dirty="0" smtClean="0"/>
              <a:t>Industrial energy efficiency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12 technologies aimed at reducing energy use and GHG emissions from a wide variety of industries</a:t>
            </a:r>
          </a:p>
          <a:p>
            <a:pPr lvl="1">
              <a:spcBef>
                <a:spcPts val="200"/>
              </a:spcBef>
            </a:pPr>
            <a:endParaRPr lang="en-US" sz="1400" dirty="0" smtClean="0"/>
          </a:p>
          <a:p>
            <a:pPr lvl="2">
              <a:spcBef>
                <a:spcPts val="200"/>
              </a:spcBef>
            </a:pPr>
            <a:endParaRPr lang="en-US" sz="1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130300"/>
            <a:ext cx="3810000" cy="4724400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US" sz="1800" b="1" dirty="0" smtClean="0"/>
              <a:t>Hydrogen </a:t>
            </a:r>
            <a:endParaRPr lang="en-US" sz="1600" b="1" dirty="0" smtClean="0"/>
          </a:p>
          <a:p>
            <a:pPr lvl="1">
              <a:spcBef>
                <a:spcPts val="200"/>
              </a:spcBef>
            </a:pPr>
            <a:r>
              <a:rPr lang="en-US" sz="1400" dirty="0" smtClean="0"/>
              <a:t>Hydrogen production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Central natural gas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Distributed natural gas reformation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Central biomass gasification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Central wind electrolysis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Distributed ethanol reformation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Compression, storage, &amp; dispensing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Hydrogen storage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350 bar or 70 bar compression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Liquid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Cryogenic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Adsorbents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Metal hydrides</a:t>
            </a:r>
          </a:p>
          <a:p>
            <a:pPr lvl="2">
              <a:spcBef>
                <a:spcPts val="200"/>
              </a:spcBef>
            </a:pPr>
            <a:r>
              <a:rPr lang="en-US" sz="1000" dirty="0" smtClean="0"/>
              <a:t>Chemical hydrides</a:t>
            </a:r>
          </a:p>
          <a:p>
            <a:pPr lvl="1">
              <a:spcBef>
                <a:spcPts val="200"/>
              </a:spcBef>
            </a:pPr>
            <a:r>
              <a:rPr lang="en-US" sz="1600" dirty="0" smtClean="0"/>
              <a:t>Hydrogen fuel cell: PEM</a:t>
            </a:r>
          </a:p>
          <a:p>
            <a:pPr>
              <a:spcBef>
                <a:spcPts val="200"/>
              </a:spcBef>
            </a:pPr>
            <a:r>
              <a:rPr lang="en-US" sz="2000" b="1" dirty="0" smtClean="0"/>
              <a:t>Buildings</a:t>
            </a:r>
            <a:endParaRPr lang="en-US" sz="1800" b="1" dirty="0" smtClean="0"/>
          </a:p>
          <a:p>
            <a:pPr lvl="1">
              <a:spcBef>
                <a:spcPts val="200"/>
              </a:spcBef>
            </a:pPr>
            <a:r>
              <a:rPr lang="en-US" sz="1400" dirty="0" smtClean="0"/>
              <a:t>Windows: Dynamic or highly insulating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LED lighting</a:t>
            </a:r>
          </a:p>
          <a:p>
            <a:pPr lvl="1">
              <a:spcBef>
                <a:spcPts val="200"/>
              </a:spcBef>
            </a:pPr>
            <a:r>
              <a:rPr lang="en-US" sz="1400" dirty="0" smtClean="0"/>
              <a:t>Photovoltaics for residential and commercial use</a:t>
            </a:r>
          </a:p>
          <a:p>
            <a:pPr>
              <a:spcBef>
                <a:spcPts val="200"/>
              </a:spcBef>
            </a:pPr>
            <a:r>
              <a:rPr lang="en-US" sz="2000" b="1" dirty="0" smtClean="0"/>
              <a:t>Vehicles</a:t>
            </a:r>
            <a:r>
              <a:rPr lang="en-US" sz="1800" dirty="0" smtClean="0"/>
              <a:t>: </a:t>
            </a:r>
            <a:r>
              <a:rPr lang="en-US" sz="1400" dirty="0" smtClean="0"/>
              <a:t>including spark ignition, diesel, flex fuel, hybrid, plug-in hybrid, battery, hydrogen fuel cell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4"/>
          <p:cNvSpPr>
            <a:spLocks noGrp="1"/>
          </p:cNvSpPr>
          <p:nvPr>
            <p:ph type="title"/>
          </p:nvPr>
        </p:nvSpPr>
        <p:spPr>
          <a:xfrm>
            <a:off x="203200" y="228600"/>
            <a:ext cx="8750300" cy="1143000"/>
          </a:xfrm>
        </p:spPr>
        <p:txBody>
          <a:bodyPr/>
          <a:lstStyle/>
          <a:p>
            <a:r>
              <a:rPr lang="en-US" dirty="0">
                <a:ea typeface="ＭＳ Ｐゴシック" pitchFamily="-106" charset="-128"/>
                <a:cs typeface="ＭＳ Ｐゴシック" pitchFamily="-106" charset="-128"/>
              </a:rPr>
              <a:t>SEDS: </a:t>
            </a:r>
            <a:r>
              <a:rPr lang="en-US" sz="2800" dirty="0">
                <a:ea typeface="ＭＳ Ｐゴシック" pitchFamily="-106" charset="-128"/>
                <a:cs typeface="ＭＳ Ｐゴシック" pitchFamily="-106" charset="-128"/>
              </a:rPr>
              <a:t>Stochastic Energy Deployment </a:t>
            </a:r>
            <a:r>
              <a:rPr lang="en-US" sz="2800" dirty="0" smtClean="0">
                <a:ea typeface="ＭＳ Ｐゴシック" pitchFamily="-106" charset="-128"/>
                <a:cs typeface="ＭＳ Ｐゴシック" pitchFamily="-106" charset="-128"/>
              </a:rPr>
              <a:t>System.</a:t>
            </a:r>
            <a:br>
              <a:rPr lang="en-US" sz="2800" dirty="0" smtClean="0">
                <a:ea typeface="ＭＳ Ｐゴシック" pitchFamily="-106" charset="-128"/>
                <a:cs typeface="ＭＳ Ｐゴシック" pitchFamily="-106" charset="-128"/>
              </a:rPr>
            </a:br>
            <a:r>
              <a:rPr lang="en-US" sz="3200" dirty="0" smtClean="0">
                <a:ea typeface="ＭＳ Ｐゴシック" pitchFamily="-106" charset="-128"/>
                <a:cs typeface="ＭＳ Ｐゴシック" pitchFamily="-106" charset="-128"/>
              </a:rPr>
              <a:t>Main Modules</a:t>
            </a:r>
            <a:endParaRPr lang="en-US" sz="2800" dirty="0">
              <a:ea typeface="ＭＳ Ｐゴシック" pitchFamily="-106" charset="-128"/>
              <a:cs typeface="ＭＳ Ｐゴシック" pitchFamily="-106" charset="-128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65452" y="1409700"/>
            <a:ext cx="9029700" cy="5259026"/>
            <a:chOff x="0" y="799487"/>
            <a:chExt cx="9144000" cy="5259026"/>
          </a:xfrm>
        </p:grpSpPr>
        <p:pic>
          <p:nvPicPr>
            <p:cNvPr id="29" name="Picture 28" descr="SEDS Top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99487"/>
              <a:ext cx="9144000" cy="5259026"/>
            </a:xfrm>
            <a:prstGeom prst="rect">
              <a:avLst/>
            </a:prstGeom>
          </p:spPr>
        </p:pic>
        <p:sp>
          <p:nvSpPr>
            <p:cNvPr id="30" name="Text Box 43"/>
            <p:cNvSpPr txBox="1">
              <a:spLocks noChangeArrowheads="1"/>
            </p:cNvSpPr>
            <p:nvPr/>
          </p:nvSpPr>
          <p:spPr bwMode="auto">
            <a:xfrm>
              <a:off x="2309226" y="1244600"/>
              <a:ext cx="2251183" cy="403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t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u="none" dirty="0">
                  <a:latin typeface="Arial" pitchFamily="-106" charset="0"/>
                </a:rPr>
                <a:t>Converted</a:t>
              </a:r>
              <a:r>
                <a:rPr lang="en-US" sz="2000" u="none" dirty="0">
                  <a:latin typeface="Arial" pitchFamily="-106" charset="0"/>
                </a:rPr>
                <a:t> </a:t>
              </a:r>
              <a:r>
                <a:rPr lang="en-US" sz="1600" u="none" dirty="0">
                  <a:latin typeface="Arial" pitchFamily="-106" charset="0"/>
                </a:rPr>
                <a:t>Energy</a:t>
              </a:r>
              <a:endParaRPr lang="en-US" sz="2000" u="none" dirty="0">
                <a:latin typeface="Arial" pitchFamily="-106" charset="0"/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4561627" y="1294586"/>
              <a:ext cx="2222444" cy="4598214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800" u="none">
                <a:latin typeface="Arial" pitchFamily="-106" charset="0"/>
              </a:endParaRPr>
            </a:p>
          </p:txBody>
        </p:sp>
        <p:sp>
          <p:nvSpPr>
            <p:cNvPr id="32" name="Rectangle 22"/>
            <p:cNvSpPr>
              <a:spLocks noChangeArrowheads="1"/>
            </p:cNvSpPr>
            <p:nvPr/>
          </p:nvSpPr>
          <p:spPr bwMode="auto">
            <a:xfrm>
              <a:off x="2337964" y="1292576"/>
              <a:ext cx="2222444" cy="459821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200" u="none">
                <a:latin typeface="Arial" pitchFamily="-106" charset="0"/>
              </a:endParaRPr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114300" y="1294586"/>
              <a:ext cx="2222444" cy="4598214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u="none">
                <a:latin typeface="Arial" pitchFamily="-106" charset="0"/>
              </a:endParaRPr>
            </a:p>
          </p:txBody>
        </p:sp>
        <p:sp>
          <p:nvSpPr>
            <p:cNvPr id="34" name="AutoShape 30"/>
            <p:cNvSpPr>
              <a:spLocks noChangeArrowheads="1"/>
            </p:cNvSpPr>
            <p:nvPr/>
          </p:nvSpPr>
          <p:spPr bwMode="auto">
            <a:xfrm>
              <a:off x="321856" y="1764173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Biomass</a:t>
              </a:r>
            </a:p>
          </p:txBody>
        </p:sp>
        <p:sp>
          <p:nvSpPr>
            <p:cNvPr id="35" name="AutoShape 31"/>
            <p:cNvSpPr>
              <a:spLocks noChangeArrowheads="1"/>
            </p:cNvSpPr>
            <p:nvPr/>
          </p:nvSpPr>
          <p:spPr bwMode="auto">
            <a:xfrm>
              <a:off x="329839" y="2797644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Coal</a:t>
              </a:r>
            </a:p>
          </p:txBody>
        </p:sp>
        <p:sp>
          <p:nvSpPr>
            <p:cNvPr id="36" name="AutoShape 32"/>
            <p:cNvSpPr>
              <a:spLocks noChangeArrowheads="1"/>
            </p:cNvSpPr>
            <p:nvPr/>
          </p:nvSpPr>
          <p:spPr bwMode="auto">
            <a:xfrm>
              <a:off x="305890" y="3858768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Natural</a:t>
              </a:r>
              <a:r>
                <a:rPr lang="en-US" sz="2000" b="1" u="none" dirty="0" smtClean="0">
                  <a:latin typeface="Arial" pitchFamily="-106" charset="0"/>
                </a:rPr>
                <a:t> 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Gas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37" name="AutoShape 33"/>
            <p:cNvSpPr>
              <a:spLocks noChangeArrowheads="1"/>
            </p:cNvSpPr>
            <p:nvPr/>
          </p:nvSpPr>
          <p:spPr bwMode="auto">
            <a:xfrm>
              <a:off x="326646" y="4900972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Oil</a:t>
              </a:r>
            </a:p>
          </p:txBody>
        </p:sp>
        <p:sp>
          <p:nvSpPr>
            <p:cNvPr id="38" name="AutoShape 34"/>
            <p:cNvSpPr>
              <a:spLocks noChangeArrowheads="1"/>
            </p:cNvSpPr>
            <p:nvPr/>
          </p:nvSpPr>
          <p:spPr bwMode="auto">
            <a:xfrm>
              <a:off x="2575854" y="1766930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Biofuels</a:t>
              </a:r>
            </a:p>
          </p:txBody>
        </p:sp>
        <p:sp>
          <p:nvSpPr>
            <p:cNvPr id="39" name="AutoShape 35"/>
            <p:cNvSpPr>
              <a:spLocks noChangeArrowheads="1"/>
            </p:cNvSpPr>
            <p:nvPr/>
          </p:nvSpPr>
          <p:spPr bwMode="auto">
            <a:xfrm>
              <a:off x="2583838" y="2800400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Electricity</a:t>
              </a:r>
            </a:p>
          </p:txBody>
        </p:sp>
        <p:sp>
          <p:nvSpPr>
            <p:cNvPr id="40" name="AutoShape 36"/>
            <p:cNvSpPr>
              <a:spLocks noChangeArrowheads="1"/>
            </p:cNvSpPr>
            <p:nvPr/>
          </p:nvSpPr>
          <p:spPr bwMode="auto">
            <a:xfrm>
              <a:off x="2559889" y="3861526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Hydrogen</a:t>
              </a:r>
            </a:p>
          </p:txBody>
        </p:sp>
        <p:sp>
          <p:nvSpPr>
            <p:cNvPr id="41" name="AutoShape 37"/>
            <p:cNvSpPr>
              <a:spLocks noChangeArrowheads="1"/>
            </p:cNvSpPr>
            <p:nvPr/>
          </p:nvSpPr>
          <p:spPr bwMode="auto">
            <a:xfrm>
              <a:off x="2580645" y="4889020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Liquid</a:t>
              </a:r>
              <a:r>
                <a:rPr lang="en-US" sz="2000" b="1" u="none" dirty="0" smtClean="0">
                  <a:latin typeface="Arial" pitchFamily="-106" charset="0"/>
                </a:rPr>
                <a:t> 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Fuels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42" name="AutoShape 38"/>
            <p:cNvSpPr>
              <a:spLocks noChangeArrowheads="1"/>
            </p:cNvSpPr>
            <p:nvPr/>
          </p:nvSpPr>
          <p:spPr bwMode="auto">
            <a:xfrm>
              <a:off x="4818677" y="1790373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Buildings</a:t>
              </a:r>
            </a:p>
          </p:txBody>
        </p:sp>
        <p:sp>
          <p:nvSpPr>
            <p:cNvPr id="43" name="AutoShape 39"/>
            <p:cNvSpPr>
              <a:spLocks noChangeArrowheads="1"/>
            </p:cNvSpPr>
            <p:nvPr/>
          </p:nvSpPr>
          <p:spPr bwMode="auto">
            <a:xfrm>
              <a:off x="4830405" y="4910446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Heavy Vehicles</a:t>
              </a:r>
            </a:p>
          </p:txBody>
        </p:sp>
        <p:sp>
          <p:nvSpPr>
            <p:cNvPr id="44" name="AutoShape 40"/>
            <p:cNvSpPr>
              <a:spLocks noChangeArrowheads="1"/>
            </p:cNvSpPr>
            <p:nvPr/>
          </p:nvSpPr>
          <p:spPr bwMode="auto">
            <a:xfrm>
              <a:off x="4802712" y="2823303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Industry</a:t>
              </a:r>
            </a:p>
          </p:txBody>
        </p:sp>
        <p:sp>
          <p:nvSpPr>
            <p:cNvPr id="45" name="AutoShape 41"/>
            <p:cNvSpPr>
              <a:spLocks noChangeArrowheads="1"/>
            </p:cNvSpPr>
            <p:nvPr/>
          </p:nvSpPr>
          <p:spPr bwMode="auto">
            <a:xfrm>
              <a:off x="4823466" y="3865507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Light</a:t>
              </a:r>
              <a:r>
                <a:rPr lang="en-US" sz="2000" b="1" u="none" dirty="0" smtClean="0">
                  <a:latin typeface="Arial" pitchFamily="-106" charset="0"/>
                </a:rPr>
                <a:t> 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Vehicles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46" name="Text Box 44"/>
            <p:cNvSpPr txBox="1">
              <a:spLocks noChangeArrowheads="1"/>
            </p:cNvSpPr>
            <p:nvPr/>
          </p:nvSpPr>
          <p:spPr bwMode="auto">
            <a:xfrm>
              <a:off x="200516" y="1276778"/>
              <a:ext cx="2334204" cy="34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u="none" dirty="0" smtClean="0">
                  <a:latin typeface="Arial" pitchFamily="-106" charset="0"/>
                </a:rPr>
                <a:t>Energy resources</a:t>
              </a:r>
              <a:endParaRPr lang="en-US" sz="1600" u="none" dirty="0">
                <a:latin typeface="Arial" pitchFamily="-106" charset="0"/>
              </a:endParaRPr>
            </a:p>
          </p:txBody>
        </p:sp>
        <p:sp>
          <p:nvSpPr>
            <p:cNvPr id="47" name="Text Box 43"/>
            <p:cNvSpPr txBox="1">
              <a:spLocks noChangeArrowheads="1"/>
            </p:cNvSpPr>
            <p:nvPr/>
          </p:nvSpPr>
          <p:spPr bwMode="auto">
            <a:xfrm>
              <a:off x="4561627" y="1317534"/>
              <a:ext cx="2251183" cy="34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u="none" dirty="0" smtClean="0">
                  <a:latin typeface="Arial" pitchFamily="-106" charset="0"/>
                </a:rPr>
                <a:t>Demand</a:t>
              </a:r>
              <a:endParaRPr lang="en-US" sz="1800" u="none" dirty="0">
                <a:latin typeface="Arial" pitchFamily="-106" charset="0"/>
              </a:endParaRPr>
            </a:p>
          </p:txBody>
        </p:sp>
        <p:sp>
          <p:nvSpPr>
            <p:cNvPr id="48" name="Rectangle 17"/>
            <p:cNvSpPr>
              <a:spLocks noChangeArrowheads="1"/>
            </p:cNvSpPr>
            <p:nvPr/>
          </p:nvSpPr>
          <p:spPr bwMode="auto">
            <a:xfrm>
              <a:off x="6792747" y="1282701"/>
              <a:ext cx="2122653" cy="4615636"/>
            </a:xfrm>
            <a:prstGeom prst="rect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u="none">
                <a:latin typeface="Arial" pitchFamily="-106" charset="0"/>
              </a:endParaRPr>
            </a:p>
          </p:txBody>
        </p:sp>
        <p:sp>
          <p:nvSpPr>
            <p:cNvPr id="49" name="AutoShape 4"/>
            <p:cNvSpPr>
              <a:spLocks noChangeArrowheads="1"/>
            </p:cNvSpPr>
            <p:nvPr/>
          </p:nvSpPr>
          <p:spPr bwMode="auto">
            <a:xfrm>
              <a:off x="6987860" y="3336555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 smtClean="0">
                  <a:latin typeface="Arial" pitchFamily="-106" charset="0"/>
                </a:rPr>
                <a:t>Macro-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economics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50" name="Left-Right Arrow 49"/>
            <p:cNvSpPr/>
            <p:nvPr/>
          </p:nvSpPr>
          <p:spPr bwMode="auto">
            <a:xfrm>
              <a:off x="6543046" y="3612829"/>
              <a:ext cx="404647" cy="27948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51" name="Left-Right Arrow 50"/>
            <p:cNvSpPr/>
            <p:nvPr/>
          </p:nvSpPr>
          <p:spPr bwMode="auto">
            <a:xfrm>
              <a:off x="4357952" y="3612829"/>
              <a:ext cx="404647" cy="27948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52" name="Left-Right Arrow 51"/>
            <p:cNvSpPr/>
            <p:nvPr/>
          </p:nvSpPr>
          <p:spPr bwMode="auto">
            <a:xfrm>
              <a:off x="2118905" y="3612829"/>
              <a:ext cx="404647" cy="27948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53" name="Text Box 44"/>
            <p:cNvSpPr txBox="1">
              <a:spLocks noChangeArrowheads="1"/>
            </p:cNvSpPr>
            <p:nvPr/>
          </p:nvSpPr>
          <p:spPr bwMode="auto">
            <a:xfrm>
              <a:off x="2331658" y="1306197"/>
              <a:ext cx="2228618" cy="34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u="none" dirty="0" smtClean="0">
                  <a:latin typeface="Arial" pitchFamily="-106" charset="0"/>
                </a:rPr>
                <a:t>Converted energy</a:t>
              </a:r>
              <a:endParaRPr lang="en-US" sz="1600" u="none" dirty="0">
                <a:latin typeface="Arial" pitchFamily="-106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4"/>
          <p:cNvGrpSpPr/>
          <p:nvPr/>
        </p:nvGrpSpPr>
        <p:grpSpPr>
          <a:xfrm>
            <a:off x="0" y="25400"/>
            <a:ext cx="9144000" cy="5259026"/>
            <a:chOff x="0" y="799487"/>
            <a:chExt cx="9144000" cy="5259026"/>
          </a:xfrm>
        </p:grpSpPr>
        <p:pic>
          <p:nvPicPr>
            <p:cNvPr id="116" name="Picture 115" descr="SEDS Top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99487"/>
              <a:ext cx="9144000" cy="5259026"/>
            </a:xfrm>
            <a:prstGeom prst="rect">
              <a:avLst/>
            </a:prstGeom>
          </p:spPr>
        </p:pic>
        <p:sp>
          <p:nvSpPr>
            <p:cNvPr id="117" name="Text Box 43"/>
            <p:cNvSpPr txBox="1">
              <a:spLocks noChangeArrowheads="1"/>
            </p:cNvSpPr>
            <p:nvPr/>
          </p:nvSpPr>
          <p:spPr bwMode="auto">
            <a:xfrm>
              <a:off x="2309226" y="1244600"/>
              <a:ext cx="2251183" cy="403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t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u="none" dirty="0">
                  <a:latin typeface="Arial" pitchFamily="-106" charset="0"/>
                </a:rPr>
                <a:t>Converted</a:t>
              </a:r>
              <a:r>
                <a:rPr lang="en-US" sz="2000" u="none" dirty="0">
                  <a:latin typeface="Arial" pitchFamily="-106" charset="0"/>
                </a:rPr>
                <a:t> </a:t>
              </a:r>
              <a:r>
                <a:rPr lang="en-US" sz="1600" u="none" dirty="0">
                  <a:latin typeface="Arial" pitchFamily="-106" charset="0"/>
                </a:rPr>
                <a:t>Energy</a:t>
              </a:r>
              <a:endParaRPr lang="en-US" sz="2000" u="none" dirty="0">
                <a:latin typeface="Arial" pitchFamily="-106" charset="0"/>
              </a:endParaRPr>
            </a:p>
          </p:txBody>
        </p:sp>
        <p:sp>
          <p:nvSpPr>
            <p:cNvPr id="118" name="Rectangle 23"/>
            <p:cNvSpPr>
              <a:spLocks noChangeArrowheads="1"/>
            </p:cNvSpPr>
            <p:nvPr/>
          </p:nvSpPr>
          <p:spPr bwMode="auto">
            <a:xfrm>
              <a:off x="4561627" y="1294586"/>
              <a:ext cx="2222444" cy="4598214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800" u="none">
                <a:latin typeface="Arial" pitchFamily="-106" charset="0"/>
              </a:endParaRPr>
            </a:p>
          </p:txBody>
        </p:sp>
        <p:sp>
          <p:nvSpPr>
            <p:cNvPr id="119" name="Rectangle 22"/>
            <p:cNvSpPr>
              <a:spLocks noChangeArrowheads="1"/>
            </p:cNvSpPr>
            <p:nvPr/>
          </p:nvSpPr>
          <p:spPr bwMode="auto">
            <a:xfrm>
              <a:off x="2337964" y="1292576"/>
              <a:ext cx="2222444" cy="459821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1200" u="none">
                <a:latin typeface="Arial" pitchFamily="-106" charset="0"/>
              </a:endParaRPr>
            </a:p>
          </p:txBody>
        </p:sp>
        <p:sp>
          <p:nvSpPr>
            <p:cNvPr id="120" name="Rectangle 21"/>
            <p:cNvSpPr>
              <a:spLocks noChangeArrowheads="1"/>
            </p:cNvSpPr>
            <p:nvPr/>
          </p:nvSpPr>
          <p:spPr bwMode="auto">
            <a:xfrm>
              <a:off x="114300" y="1294586"/>
              <a:ext cx="2222444" cy="4598214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sz="2000" u="none">
                <a:latin typeface="Arial" pitchFamily="-106" charset="0"/>
              </a:endParaRPr>
            </a:p>
          </p:txBody>
        </p:sp>
        <p:sp>
          <p:nvSpPr>
            <p:cNvPr id="121" name="AutoShape 30"/>
            <p:cNvSpPr>
              <a:spLocks noChangeArrowheads="1"/>
            </p:cNvSpPr>
            <p:nvPr/>
          </p:nvSpPr>
          <p:spPr bwMode="auto">
            <a:xfrm>
              <a:off x="321856" y="1764173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Biomass</a:t>
              </a:r>
            </a:p>
          </p:txBody>
        </p:sp>
        <p:sp>
          <p:nvSpPr>
            <p:cNvPr id="122" name="AutoShape 31"/>
            <p:cNvSpPr>
              <a:spLocks noChangeArrowheads="1"/>
            </p:cNvSpPr>
            <p:nvPr/>
          </p:nvSpPr>
          <p:spPr bwMode="auto">
            <a:xfrm>
              <a:off x="329839" y="2797644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Coal</a:t>
              </a:r>
            </a:p>
          </p:txBody>
        </p:sp>
        <p:sp>
          <p:nvSpPr>
            <p:cNvPr id="123" name="AutoShape 32"/>
            <p:cNvSpPr>
              <a:spLocks noChangeArrowheads="1"/>
            </p:cNvSpPr>
            <p:nvPr/>
          </p:nvSpPr>
          <p:spPr bwMode="auto">
            <a:xfrm>
              <a:off x="305890" y="3858768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Natural</a:t>
              </a:r>
              <a:r>
                <a:rPr lang="en-US" sz="2000" b="1" u="none" dirty="0" smtClean="0">
                  <a:latin typeface="Arial" pitchFamily="-106" charset="0"/>
                </a:rPr>
                <a:t> 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Gas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124" name="AutoShape 33"/>
            <p:cNvSpPr>
              <a:spLocks noChangeArrowheads="1"/>
            </p:cNvSpPr>
            <p:nvPr/>
          </p:nvSpPr>
          <p:spPr bwMode="auto">
            <a:xfrm>
              <a:off x="326646" y="4900972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Oil</a:t>
              </a:r>
            </a:p>
          </p:txBody>
        </p:sp>
        <p:sp>
          <p:nvSpPr>
            <p:cNvPr id="125" name="AutoShape 34"/>
            <p:cNvSpPr>
              <a:spLocks noChangeArrowheads="1"/>
            </p:cNvSpPr>
            <p:nvPr/>
          </p:nvSpPr>
          <p:spPr bwMode="auto">
            <a:xfrm>
              <a:off x="2575854" y="1766930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Biofuels</a:t>
              </a:r>
            </a:p>
          </p:txBody>
        </p:sp>
        <p:sp>
          <p:nvSpPr>
            <p:cNvPr id="126" name="AutoShape 35"/>
            <p:cNvSpPr>
              <a:spLocks noChangeArrowheads="1"/>
            </p:cNvSpPr>
            <p:nvPr/>
          </p:nvSpPr>
          <p:spPr bwMode="auto">
            <a:xfrm>
              <a:off x="2583838" y="2800400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Electricity</a:t>
              </a:r>
            </a:p>
          </p:txBody>
        </p:sp>
        <p:sp>
          <p:nvSpPr>
            <p:cNvPr id="127" name="AutoShape 36"/>
            <p:cNvSpPr>
              <a:spLocks noChangeArrowheads="1"/>
            </p:cNvSpPr>
            <p:nvPr/>
          </p:nvSpPr>
          <p:spPr bwMode="auto">
            <a:xfrm>
              <a:off x="2559889" y="3861526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Hydrogen</a:t>
              </a:r>
            </a:p>
          </p:txBody>
        </p:sp>
        <p:sp>
          <p:nvSpPr>
            <p:cNvPr id="128" name="AutoShape 37"/>
            <p:cNvSpPr>
              <a:spLocks noChangeArrowheads="1"/>
            </p:cNvSpPr>
            <p:nvPr/>
          </p:nvSpPr>
          <p:spPr bwMode="auto">
            <a:xfrm>
              <a:off x="2580645" y="4889020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Liquid</a:t>
              </a:r>
              <a:r>
                <a:rPr lang="en-US" sz="2000" b="1" u="none" dirty="0" smtClean="0">
                  <a:latin typeface="Arial" pitchFamily="-106" charset="0"/>
                </a:rPr>
                <a:t> 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Fuels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129" name="AutoShape 38"/>
            <p:cNvSpPr>
              <a:spLocks noChangeArrowheads="1"/>
            </p:cNvSpPr>
            <p:nvPr/>
          </p:nvSpPr>
          <p:spPr bwMode="auto">
            <a:xfrm>
              <a:off x="4818677" y="1790373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Buildings</a:t>
              </a:r>
            </a:p>
          </p:txBody>
        </p:sp>
        <p:sp>
          <p:nvSpPr>
            <p:cNvPr id="130" name="AutoShape 39"/>
            <p:cNvSpPr>
              <a:spLocks noChangeArrowheads="1"/>
            </p:cNvSpPr>
            <p:nvPr/>
          </p:nvSpPr>
          <p:spPr bwMode="auto">
            <a:xfrm>
              <a:off x="4830405" y="4910446"/>
              <a:ext cx="1682799" cy="828232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Heavy Vehicles</a:t>
              </a:r>
            </a:p>
          </p:txBody>
        </p:sp>
        <p:sp>
          <p:nvSpPr>
            <p:cNvPr id="131" name="AutoShape 40"/>
            <p:cNvSpPr>
              <a:spLocks noChangeArrowheads="1"/>
            </p:cNvSpPr>
            <p:nvPr/>
          </p:nvSpPr>
          <p:spPr bwMode="auto">
            <a:xfrm>
              <a:off x="4802712" y="2823303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>
                  <a:latin typeface="Arial" pitchFamily="-106" charset="0"/>
                </a:rPr>
                <a:t>Industry</a:t>
              </a:r>
            </a:p>
          </p:txBody>
        </p:sp>
        <p:sp>
          <p:nvSpPr>
            <p:cNvPr id="132" name="AutoShape 41"/>
            <p:cNvSpPr>
              <a:spLocks noChangeArrowheads="1"/>
            </p:cNvSpPr>
            <p:nvPr/>
          </p:nvSpPr>
          <p:spPr bwMode="auto">
            <a:xfrm>
              <a:off x="4823466" y="3865507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>
                  <a:latin typeface="Arial" pitchFamily="-106" charset="0"/>
                </a:rPr>
                <a:t>Light</a:t>
              </a:r>
              <a:r>
                <a:rPr lang="en-US" sz="2000" b="1" u="none" dirty="0" smtClean="0">
                  <a:latin typeface="Arial" pitchFamily="-106" charset="0"/>
                </a:rPr>
                <a:t> 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Vehicles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133" name="Text Box 44"/>
            <p:cNvSpPr txBox="1">
              <a:spLocks noChangeArrowheads="1"/>
            </p:cNvSpPr>
            <p:nvPr/>
          </p:nvSpPr>
          <p:spPr bwMode="auto">
            <a:xfrm>
              <a:off x="200516" y="1276778"/>
              <a:ext cx="2334204" cy="34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u="none" dirty="0" smtClean="0">
                  <a:latin typeface="Arial" pitchFamily="-106" charset="0"/>
                </a:rPr>
                <a:t>Energy resources</a:t>
              </a:r>
              <a:endParaRPr lang="en-US" sz="1600" u="none" dirty="0">
                <a:latin typeface="Arial" pitchFamily="-106" charset="0"/>
              </a:endParaRPr>
            </a:p>
          </p:txBody>
        </p:sp>
        <p:sp>
          <p:nvSpPr>
            <p:cNvPr id="134" name="Text Box 43"/>
            <p:cNvSpPr txBox="1">
              <a:spLocks noChangeArrowheads="1"/>
            </p:cNvSpPr>
            <p:nvPr/>
          </p:nvSpPr>
          <p:spPr bwMode="auto">
            <a:xfrm>
              <a:off x="4561627" y="1317534"/>
              <a:ext cx="2251183" cy="34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u="none" dirty="0" smtClean="0">
                  <a:latin typeface="Arial" pitchFamily="-106" charset="0"/>
                </a:rPr>
                <a:t>Demand</a:t>
              </a:r>
              <a:endParaRPr lang="en-US" sz="1800" u="none" dirty="0">
                <a:latin typeface="Arial" pitchFamily="-106" charset="0"/>
              </a:endParaRPr>
            </a:p>
          </p:txBody>
        </p:sp>
        <p:sp>
          <p:nvSpPr>
            <p:cNvPr id="135" name="Rectangle 17"/>
            <p:cNvSpPr>
              <a:spLocks noChangeArrowheads="1"/>
            </p:cNvSpPr>
            <p:nvPr/>
          </p:nvSpPr>
          <p:spPr bwMode="auto">
            <a:xfrm>
              <a:off x="6792747" y="1282701"/>
              <a:ext cx="2122653" cy="4615636"/>
            </a:xfrm>
            <a:prstGeom prst="rect">
              <a:avLst/>
            </a:prstGeom>
            <a:solidFill>
              <a:srgbClr val="66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 u="none">
                <a:latin typeface="Arial" pitchFamily="-106" charset="0"/>
              </a:endParaRPr>
            </a:p>
          </p:txBody>
        </p:sp>
        <p:sp>
          <p:nvSpPr>
            <p:cNvPr id="136" name="AutoShape 4"/>
            <p:cNvSpPr>
              <a:spLocks noChangeArrowheads="1"/>
            </p:cNvSpPr>
            <p:nvPr/>
          </p:nvSpPr>
          <p:spPr bwMode="auto">
            <a:xfrm>
              <a:off x="6987860" y="3336555"/>
              <a:ext cx="1682799" cy="828233"/>
            </a:xfrm>
            <a:prstGeom prst="flowChartAlternateProcess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u="none" dirty="0" smtClean="0">
                  <a:latin typeface="Arial" pitchFamily="-106" charset="0"/>
                </a:rPr>
                <a:t>Macro-</a:t>
              </a:r>
              <a:br>
                <a:rPr lang="en-US" sz="2000" b="1" u="none" dirty="0" smtClean="0">
                  <a:latin typeface="Arial" pitchFamily="-106" charset="0"/>
                </a:rPr>
              </a:br>
              <a:r>
                <a:rPr lang="en-US" sz="2000" b="1" u="none" dirty="0" smtClean="0">
                  <a:latin typeface="Arial" pitchFamily="-106" charset="0"/>
                </a:rPr>
                <a:t>economics</a:t>
              </a:r>
              <a:endParaRPr lang="en-US" sz="2000" b="1" u="none" dirty="0">
                <a:latin typeface="Arial" pitchFamily="-106" charset="0"/>
              </a:endParaRPr>
            </a:p>
          </p:txBody>
        </p:sp>
        <p:sp>
          <p:nvSpPr>
            <p:cNvPr id="137" name="Left-Right Arrow 136"/>
            <p:cNvSpPr/>
            <p:nvPr/>
          </p:nvSpPr>
          <p:spPr bwMode="auto">
            <a:xfrm>
              <a:off x="6543046" y="3612829"/>
              <a:ext cx="404647" cy="27948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38" name="Left-Right Arrow 137"/>
            <p:cNvSpPr/>
            <p:nvPr/>
          </p:nvSpPr>
          <p:spPr bwMode="auto">
            <a:xfrm>
              <a:off x="4357952" y="3612829"/>
              <a:ext cx="404647" cy="27948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39" name="Left-Right Arrow 138"/>
            <p:cNvSpPr/>
            <p:nvPr/>
          </p:nvSpPr>
          <p:spPr bwMode="auto">
            <a:xfrm>
              <a:off x="2118905" y="3612829"/>
              <a:ext cx="404647" cy="279480"/>
            </a:xfrm>
            <a:prstGeom prst="leftRightArrow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40" name="Text Box 44"/>
            <p:cNvSpPr txBox="1">
              <a:spLocks noChangeArrowheads="1"/>
            </p:cNvSpPr>
            <p:nvPr/>
          </p:nvSpPr>
          <p:spPr bwMode="auto">
            <a:xfrm>
              <a:off x="2331658" y="1306197"/>
              <a:ext cx="2228618" cy="341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u="none" dirty="0" smtClean="0">
                  <a:latin typeface="Arial" pitchFamily="-106" charset="0"/>
                </a:rPr>
                <a:t>Converted energy</a:t>
              </a:r>
              <a:endParaRPr lang="en-US" sz="1600" u="none" dirty="0">
                <a:latin typeface="Arial" pitchFamily="-106" charset="0"/>
              </a:endParaRPr>
            </a:p>
          </p:txBody>
        </p:sp>
      </p:grpSp>
      <p:sp>
        <p:nvSpPr>
          <p:cNvPr id="141" name="AutoShape 34"/>
          <p:cNvSpPr>
            <a:spLocks noChangeArrowheads="1"/>
          </p:cNvSpPr>
          <p:nvPr/>
        </p:nvSpPr>
        <p:spPr bwMode="auto">
          <a:xfrm>
            <a:off x="2578100" y="977900"/>
            <a:ext cx="1676400" cy="838199"/>
          </a:xfrm>
          <a:prstGeom prst="flowChartAlternateProcess">
            <a:avLst/>
          </a:prstGeom>
          <a:solidFill>
            <a:srgbClr val="00FF80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000" b="1" u="none" dirty="0">
                <a:latin typeface="Arial" pitchFamily="-106" charset="0"/>
              </a:rPr>
              <a:t>Biofuels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410200"/>
            <a:ext cx="5486400" cy="566738"/>
          </a:xfrm>
        </p:spPr>
        <p:txBody>
          <a:bodyPr/>
          <a:lstStyle/>
          <a:p>
            <a:r>
              <a:rPr lang="en-US" dirty="0" smtClean="0"/>
              <a:t>Diving into SEDS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76200" y="5976938"/>
            <a:ext cx="5486400" cy="804862"/>
          </a:xfrm>
        </p:spPr>
        <p:txBody>
          <a:bodyPr/>
          <a:lstStyle/>
          <a:p>
            <a:r>
              <a:rPr lang="en-US" dirty="0" smtClean="0"/>
              <a:t>Top level view of main modules. </a:t>
            </a:r>
          </a:p>
          <a:p>
            <a:r>
              <a:rPr lang="en-US" dirty="0" smtClean="0"/>
              <a:t>Let’s open up Biofuels details….</a:t>
            </a:r>
            <a:endParaRPr lang="en-US" dirty="0"/>
          </a:p>
        </p:txBody>
      </p:sp>
      <p:pic>
        <p:nvPicPr>
          <p:cNvPr id="9" name="Picture 8" descr="Biofuels module t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4064" y="1828800"/>
            <a:ext cx="7791985" cy="4419600"/>
          </a:xfrm>
          <a:prstGeom prst="rect">
            <a:avLst/>
          </a:prstGeom>
        </p:spPr>
      </p:pic>
      <p:pic>
        <p:nvPicPr>
          <p:cNvPr id="10" name="Picture 9" descr="Biofuels diagra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7300" y="3001998"/>
            <a:ext cx="6388100" cy="3690902"/>
          </a:xfrm>
          <a:prstGeom prst="rect">
            <a:avLst/>
          </a:prstGeom>
        </p:spPr>
      </p:pic>
      <p:pic>
        <p:nvPicPr>
          <p:cNvPr id="11" name="Picture 10" descr="Levelized cost biofuel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6697" y="4009502"/>
            <a:ext cx="4185233" cy="2665936"/>
          </a:xfrm>
          <a:prstGeom prst="rect">
            <a:avLst/>
          </a:prstGeom>
        </p:spPr>
      </p:pic>
      <p:pic>
        <p:nvPicPr>
          <p:cNvPr id="12" name="Picture 11" descr="Biofuels inputs and output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3123" y="2946400"/>
            <a:ext cx="8460317" cy="3911600"/>
          </a:xfrm>
          <a:prstGeom prst="rect">
            <a:avLst/>
          </a:prstGeom>
        </p:spPr>
      </p:pic>
      <p:grpSp>
        <p:nvGrpSpPr>
          <p:cNvPr id="4" name="Group 146"/>
          <p:cNvGrpSpPr/>
          <p:nvPr/>
        </p:nvGrpSpPr>
        <p:grpSpPr>
          <a:xfrm>
            <a:off x="63500" y="1993900"/>
            <a:ext cx="7000000" cy="4647619"/>
            <a:chOff x="63500" y="1993900"/>
            <a:chExt cx="7000000" cy="4647619"/>
          </a:xfrm>
        </p:grpSpPr>
        <p:pic>
          <p:nvPicPr>
            <p:cNvPr id="144" name="Picture 143" descr="Cell ethanol cap cost fractiles over time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500" y="1993900"/>
              <a:ext cx="7000000" cy="4647619"/>
            </a:xfrm>
            <a:prstGeom prst="rect">
              <a:avLst/>
            </a:prstGeom>
          </p:spPr>
        </p:pic>
        <p:sp>
          <p:nvSpPr>
            <p:cNvPr id="145" name="Rectangle 144"/>
            <p:cNvSpPr/>
            <p:nvPr/>
          </p:nvSpPr>
          <p:spPr bwMode="auto">
            <a:xfrm>
              <a:off x="546100" y="3162300"/>
              <a:ext cx="330200" cy="24511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723900" y="5600700"/>
              <a:ext cx="6210300" cy="1905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165100"/>
            <a:ext cx="7772400" cy="1143000"/>
          </a:xfrm>
        </p:spPr>
        <p:txBody>
          <a:bodyPr/>
          <a:lstStyle/>
          <a:p>
            <a:r>
              <a:rPr lang="en-US" sz="3600" dirty="0" smtClean="0"/>
              <a:t>Assessing uncertainty </a:t>
            </a:r>
            <a:br>
              <a:rPr lang="en-US" sz="3600" dirty="0" smtClean="0"/>
            </a:br>
            <a:r>
              <a:rPr lang="en-US" sz="3600" dirty="0" smtClean="0"/>
              <a:t>about the effect of R&amp;D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308100"/>
            <a:ext cx="7772400" cy="4724400"/>
          </a:xfrm>
        </p:spPr>
        <p:txBody>
          <a:bodyPr/>
          <a:lstStyle/>
          <a:p>
            <a:r>
              <a:rPr lang="en-US" sz="2400" dirty="0" smtClean="0"/>
              <a:t>Expert elicitations to assess uncertainty about the future performance of each technology as probability distributions</a:t>
            </a:r>
          </a:p>
          <a:p>
            <a:pPr lvl="1"/>
            <a:r>
              <a:rPr lang="en-US" sz="2400" dirty="0" smtClean="0"/>
              <a:t>Selected technology performance metrics (TPMs): </a:t>
            </a:r>
          </a:p>
          <a:p>
            <a:pPr lvl="2"/>
            <a:r>
              <a:rPr lang="en-US" sz="2000" dirty="0" smtClean="0"/>
              <a:t>E.g. efficiency (%), unit capital cost ($/KW), operating cost ($/</a:t>
            </a:r>
            <a:r>
              <a:rPr lang="en-US" sz="2000" dirty="0" err="1" smtClean="0"/>
              <a:t>Kw/y</a:t>
            </a:r>
            <a:r>
              <a:rPr lang="en-US" sz="2000" dirty="0" smtClean="0"/>
              <a:t>), and capacity factor</a:t>
            </a:r>
          </a:p>
          <a:p>
            <a:pPr lvl="1"/>
            <a:r>
              <a:rPr lang="en-US" sz="2400" dirty="0" smtClean="0"/>
              <a:t>For selected goal years -- </a:t>
            </a:r>
            <a:r>
              <a:rPr lang="en-US" sz="2000" dirty="0" smtClean="0"/>
              <a:t>e.g. 2015 and 2025</a:t>
            </a:r>
          </a:p>
          <a:p>
            <a:pPr lvl="1"/>
            <a:r>
              <a:rPr lang="en-US" sz="2400" dirty="0" smtClean="0"/>
              <a:t>Conditional on R&amp;D funding levels:</a:t>
            </a:r>
          </a:p>
          <a:p>
            <a:pPr lvl="2"/>
            <a:r>
              <a:rPr lang="en-US" sz="2000" b="1" dirty="0" smtClean="0"/>
              <a:t>Zero: </a:t>
            </a:r>
            <a:r>
              <a:rPr lang="en-US" sz="2000" dirty="0" smtClean="0"/>
              <a:t>No R&amp;D funding by </a:t>
            </a:r>
            <a:r>
              <a:rPr lang="en-US" sz="2000" dirty="0" err="1" smtClean="0"/>
              <a:t>DoE</a:t>
            </a:r>
            <a:r>
              <a:rPr lang="en-US" sz="2000" dirty="0" smtClean="0"/>
              <a:t>. </a:t>
            </a:r>
          </a:p>
          <a:p>
            <a:pPr lvl="2"/>
            <a:r>
              <a:rPr lang="en-US" sz="2000" b="1" dirty="0" smtClean="0"/>
              <a:t>Target</a:t>
            </a:r>
            <a:r>
              <a:rPr lang="en-US" sz="2000" dirty="0" smtClean="0"/>
              <a:t>: Current R&amp;D funding plan</a:t>
            </a:r>
          </a:p>
          <a:p>
            <a:pPr lvl="2"/>
            <a:r>
              <a:rPr lang="en-US" sz="2000" b="1" dirty="0" smtClean="0"/>
              <a:t>Double: </a:t>
            </a:r>
            <a:r>
              <a:rPr lang="en-US" sz="2000" dirty="0" smtClean="0"/>
              <a:t>2 x Target funding</a:t>
            </a:r>
          </a:p>
          <a:p>
            <a:r>
              <a:rPr lang="en-US" dirty="0" smtClean="0"/>
              <a:t>Probability </a:t>
            </a:r>
            <a:r>
              <a:rPr lang="en-US" dirty="0" smtClean="0"/>
              <a:t>elicitations </a:t>
            </a:r>
            <a:r>
              <a:rPr lang="en-US" dirty="0" smtClean="0"/>
              <a:t>with over </a:t>
            </a:r>
            <a:r>
              <a:rPr lang="en-US" dirty="0" smtClean="0"/>
              <a:t>180 </a:t>
            </a:r>
            <a:r>
              <a:rPr lang="en-US" dirty="0" smtClean="0"/>
              <a:t>experts on </a:t>
            </a:r>
            <a:r>
              <a:rPr lang="en-US" dirty="0" smtClean="0"/>
              <a:t>40 </a:t>
            </a:r>
            <a:r>
              <a:rPr lang="en-US" dirty="0" smtClean="0"/>
              <a:t>technologies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06" charset="-128"/>
                <a:cs typeface="ＭＳ Ｐゴシック" pitchFamily="-106" charset="-128"/>
              </a:rPr>
              <a:t>Biofuels as % of light vehicle fuel </a:t>
            </a:r>
            <a:br>
              <a:rPr lang="en-US" smtClean="0">
                <a:ea typeface="ＭＳ Ｐゴシック" pitchFamily="-106" charset="-128"/>
                <a:cs typeface="ＭＳ Ｐゴシック" pitchFamily="-106" charset="-128"/>
              </a:rPr>
            </a:br>
            <a:r>
              <a:rPr lang="en-US" smtClean="0">
                <a:ea typeface="ＭＳ Ｐゴシック" pitchFamily="-106" charset="-128"/>
                <a:cs typeface="ＭＳ Ｐゴシック" pitchFamily="-106" charset="-128"/>
              </a:rPr>
              <a:t>by scenario for 2035: : Stochastic</a:t>
            </a:r>
          </a:p>
        </p:txBody>
      </p:sp>
      <p:pic>
        <p:nvPicPr>
          <p:cNvPr id="43011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37" y="1295401"/>
            <a:ext cx="7578725" cy="485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114800" y="6457890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1" u="none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Numbers and graphs are purely illustrative</a:t>
            </a:r>
            <a:endParaRPr lang="en-US" sz="2000" b="0" i="1" u="none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03500" y="5029200"/>
            <a:ext cx="5689600" cy="21590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20000" cy="1143000"/>
          </a:xfrm>
        </p:spPr>
        <p:txBody>
          <a:bodyPr/>
          <a:lstStyle/>
          <a:p>
            <a:r>
              <a:rPr lang="en-US" sz="3600"/>
              <a:t>How to express uncertainty as probability distributions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0" y="1600200"/>
            <a:ext cx="5257800" cy="44577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Judgment is unavoidable in extrapolating from what we know to what we need to make decisions about. Let’s be explicit about it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Probability is the clearest, most widely used language for expressing uncertainty.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Obtaining probability distributions from a range of experts is the best way to quantify the current state of knowledge (and lack thereof)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There are well-developed methods for obtaining expert judgment as probability </a:t>
            </a:r>
            <a:r>
              <a:rPr lang="en-US" sz="2000" dirty="0" smtClean="0"/>
              <a:t>distributions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Careful elicitation methods can minimize cognitive biases</a:t>
            </a:r>
            <a:endParaRPr lang="en-US" sz="2000" dirty="0"/>
          </a:p>
        </p:txBody>
      </p:sp>
      <p:pic>
        <p:nvPicPr>
          <p:cNvPr id="162820" name="Picture 4" descr="MCj0198339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986213"/>
            <a:ext cx="2584450" cy="1857375"/>
          </a:xfrm>
          <a:prstGeom prst="rect">
            <a:avLst/>
          </a:prstGeom>
          <a:noFill/>
        </p:spPr>
      </p:pic>
      <p:pic>
        <p:nvPicPr>
          <p:cNvPr id="1628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776413"/>
            <a:ext cx="27432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162822" name="Text Box 6"/>
          <p:cNvSpPr txBox="1">
            <a:spLocks noChangeArrowheads="1"/>
          </p:cNvSpPr>
          <p:nvPr/>
        </p:nvSpPr>
        <p:spPr bwMode="auto">
          <a:xfrm>
            <a:off x="4114800" y="5943600"/>
            <a:ext cx="4800600" cy="1049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rial" charset="0"/>
              </a:rPr>
              <a:t>Uncertainty: A Guide to Dealing with Uncertainty in Risk and Policy Analysis</a:t>
            </a:r>
            <a:r>
              <a:rPr lang="en-US" sz="1400">
                <a:latin typeface="Arial" charset="0"/>
              </a:rPr>
              <a:t>. M Granger Morgan &amp; Max Henrion, Cambridge UP, 1990</a:t>
            </a:r>
          </a:p>
          <a:p>
            <a:pPr>
              <a:spcBef>
                <a:spcPct val="50000"/>
              </a:spcBef>
            </a:pPr>
            <a:endParaRPr lang="en-US" sz="1400"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  <p:bldP spid="1628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28600"/>
            <a:ext cx="8572500" cy="1143000"/>
          </a:xfrm>
        </p:spPr>
        <p:txBody>
          <a:bodyPr/>
          <a:lstStyle/>
          <a:p>
            <a:r>
              <a:rPr lang="en-US" sz="2800"/>
              <a:t>A little exercise: Please assess your subjective probability intervals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6482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r>
              <a:rPr lang="en-US" sz="2000" b="1"/>
              <a:t>1</a:t>
            </a:r>
            <a:r>
              <a:rPr lang="en-US" sz="2000" b="1" baseline="30000"/>
              <a:t>st</a:t>
            </a:r>
            <a:r>
              <a:rPr lang="en-US" sz="2000" b="1"/>
              <a:t> percentile:</a:t>
            </a:r>
            <a:r>
              <a:rPr lang="en-US" sz="2000"/>
              <a:t> </a:t>
            </a:r>
            <a:r>
              <a:rPr lang="en-US" sz="2000" i="1"/>
              <a:t>x</a:t>
            </a:r>
            <a:r>
              <a:rPr lang="en-US" sz="2000" i="1" baseline="-25000"/>
              <a:t>1</a:t>
            </a:r>
            <a:r>
              <a:rPr lang="en-US" sz="2000"/>
              <a:t> is a value such that you assess a 1% probability that the true value is smaller than </a:t>
            </a:r>
            <a:r>
              <a:rPr lang="en-US" sz="2000" i="1"/>
              <a:t>x</a:t>
            </a:r>
            <a:r>
              <a:rPr lang="en-US" sz="2000" i="1" baseline="-25000"/>
              <a:t>1</a:t>
            </a:r>
            <a:r>
              <a:rPr lang="en-US" sz="2000"/>
              <a:t>.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r>
              <a:rPr lang="en-US" sz="2000" b="1"/>
              <a:t>99</a:t>
            </a:r>
            <a:r>
              <a:rPr lang="en-US" sz="2000" b="1" baseline="30000"/>
              <a:t>th</a:t>
            </a:r>
            <a:r>
              <a:rPr lang="en-US" sz="2000" b="1"/>
              <a:t> percentile</a:t>
            </a:r>
            <a:r>
              <a:rPr lang="en-US" sz="2000"/>
              <a:t>: </a:t>
            </a:r>
            <a:r>
              <a:rPr lang="en-US" sz="2000" i="1"/>
              <a:t>x</a:t>
            </a:r>
            <a:r>
              <a:rPr lang="en-US" sz="2000" i="1" baseline="-25000"/>
              <a:t>99</a:t>
            </a:r>
            <a:r>
              <a:rPr lang="en-US" sz="2000"/>
              <a:t> is a value such that you assess a 1% probability that the true value is larger than </a:t>
            </a:r>
            <a:r>
              <a:rPr lang="en-US" sz="2000" i="1"/>
              <a:t>x</a:t>
            </a:r>
            <a:r>
              <a:rPr lang="en-US" sz="2000" i="1" baseline="-25000"/>
              <a:t>99</a:t>
            </a:r>
            <a:r>
              <a:rPr lang="en-US" sz="2000"/>
              <a:t>.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r>
              <a:rPr lang="en-US" sz="2000"/>
              <a:t>Please assess a </a:t>
            </a:r>
            <a:r>
              <a:rPr lang="en-US" sz="2000" b="1"/>
              <a:t>1</a:t>
            </a:r>
            <a:r>
              <a:rPr lang="en-US" sz="2000" b="1" baseline="30000"/>
              <a:t>st</a:t>
            </a:r>
            <a:r>
              <a:rPr lang="en-US" sz="2000"/>
              <a:t> and </a:t>
            </a:r>
            <a:r>
              <a:rPr lang="en-US" sz="2000" b="1"/>
              <a:t>99</a:t>
            </a:r>
            <a:r>
              <a:rPr lang="en-US" sz="2000" b="1" baseline="30000"/>
              <a:t>th</a:t>
            </a:r>
            <a:r>
              <a:rPr lang="en-US" sz="2000" b="1"/>
              <a:t> </a:t>
            </a:r>
            <a:r>
              <a:rPr lang="en-US" sz="2000"/>
              <a:t>percentile to express the uncertainty in your knowledge in the following quantities: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endParaRPr lang="en-US" sz="2000"/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r>
              <a:rPr lang="en-US" sz="2000"/>
              <a:t>The length of the Golden Gate Bridge, including approaches and central span?  1%ile:</a:t>
            </a:r>
            <a:r>
              <a:rPr lang="en-US" sz="2000" u="sng"/>
              <a:t>            </a:t>
            </a:r>
            <a:r>
              <a:rPr lang="en-US" sz="2000"/>
              <a:t>      99%ile:</a:t>
            </a:r>
            <a:r>
              <a:rPr lang="en-US" sz="2000" u="sng"/>
              <a:t>             </a:t>
            </a:r>
            <a:r>
              <a:rPr lang="en-US" sz="2000" u="sng">
                <a:solidFill>
                  <a:schemeClr val="bg1"/>
                </a:solidFill>
              </a:rPr>
              <a:t>9</a:t>
            </a:r>
            <a:r>
              <a:rPr lang="en-US" sz="2000" u="sng"/>
              <a:t>            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endParaRPr lang="en-US" sz="2000"/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r>
              <a:rPr lang="en-US" sz="2000"/>
              <a:t>What is the maximum capacity in Megawatts of the Moss Landing Power Plant?  1%ile:</a:t>
            </a:r>
            <a:r>
              <a:rPr lang="en-US" sz="2000" u="sng"/>
              <a:t>            </a:t>
            </a:r>
            <a:r>
              <a:rPr lang="en-US" sz="2000"/>
              <a:t>      99%ile:</a:t>
            </a:r>
            <a:r>
              <a:rPr lang="en-US" sz="2000" u="sng"/>
              <a:t>  ________ 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endParaRPr lang="en-US" sz="2000" u="sng"/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r>
              <a:rPr lang="en-US" sz="2000"/>
              <a:t>What was the total budget for NOAA in FY2008 (President’s request)? </a:t>
            </a:r>
            <a:br>
              <a:rPr lang="en-US" sz="2000"/>
            </a:br>
            <a:r>
              <a:rPr lang="en-US" sz="2000"/>
              <a:t>                     1%ile:</a:t>
            </a:r>
            <a:r>
              <a:rPr lang="en-US" sz="2000" u="sng"/>
              <a:t>            </a:t>
            </a:r>
            <a:r>
              <a:rPr lang="en-US" sz="2000"/>
              <a:t>      99%ile:</a:t>
            </a:r>
            <a:r>
              <a:rPr lang="en-US" sz="2000" u="sng"/>
              <a:t> _________</a:t>
            </a:r>
            <a:endParaRPr lang="en-US" sz="2000"/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endParaRPr lang="en-US" sz="20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28600"/>
            <a:ext cx="8572500" cy="1143000"/>
          </a:xfrm>
        </p:spPr>
        <p:txBody>
          <a:bodyPr/>
          <a:lstStyle/>
          <a:p>
            <a:r>
              <a:rPr lang="en-US" sz="3600"/>
              <a:t>A little exercise: Please assess your subjective probability intervals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6482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r>
              <a:rPr lang="en-US" sz="2000" b="1"/>
              <a:t>1</a:t>
            </a:r>
            <a:r>
              <a:rPr lang="en-US" sz="2000" b="1" baseline="30000"/>
              <a:t>st</a:t>
            </a:r>
            <a:r>
              <a:rPr lang="en-US" sz="2000" b="1"/>
              <a:t> percentile:</a:t>
            </a:r>
            <a:r>
              <a:rPr lang="en-US" sz="2000"/>
              <a:t> </a:t>
            </a:r>
            <a:r>
              <a:rPr lang="en-US" sz="2000" i="1"/>
              <a:t>x</a:t>
            </a:r>
            <a:r>
              <a:rPr lang="en-US" sz="2000" i="1" baseline="-25000"/>
              <a:t>1</a:t>
            </a:r>
            <a:r>
              <a:rPr lang="en-US" sz="2000"/>
              <a:t> is a value such that you assess a 1% probability that the true value is smaller than </a:t>
            </a:r>
            <a:r>
              <a:rPr lang="en-US" sz="2000" i="1"/>
              <a:t>x</a:t>
            </a:r>
            <a:r>
              <a:rPr lang="en-US" sz="2000" i="1" baseline="-25000"/>
              <a:t>1</a:t>
            </a:r>
            <a:r>
              <a:rPr lang="en-US" sz="2000"/>
              <a:t>.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r>
              <a:rPr lang="en-US" sz="2000" b="1"/>
              <a:t>99</a:t>
            </a:r>
            <a:r>
              <a:rPr lang="en-US" sz="2000" b="1" baseline="30000"/>
              <a:t>th</a:t>
            </a:r>
            <a:r>
              <a:rPr lang="en-US" sz="2000" b="1"/>
              <a:t> percentile</a:t>
            </a:r>
            <a:r>
              <a:rPr lang="en-US" sz="2000"/>
              <a:t>: </a:t>
            </a:r>
            <a:r>
              <a:rPr lang="en-US" sz="2000" i="1"/>
              <a:t>x</a:t>
            </a:r>
            <a:r>
              <a:rPr lang="en-US" sz="2000" i="1" baseline="-25000"/>
              <a:t>99</a:t>
            </a:r>
            <a:r>
              <a:rPr lang="en-US" sz="2000"/>
              <a:t> is a value such that you assess a 1% probability that the true value is larger than </a:t>
            </a:r>
            <a:r>
              <a:rPr lang="en-US" sz="2000" i="1"/>
              <a:t>x</a:t>
            </a:r>
            <a:r>
              <a:rPr lang="en-US" sz="2000" i="1" baseline="-25000"/>
              <a:t>99</a:t>
            </a:r>
            <a:r>
              <a:rPr lang="en-US" sz="2000"/>
              <a:t>.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None/>
            </a:pPr>
            <a:r>
              <a:rPr lang="en-US" sz="2000"/>
              <a:t>Please assess a </a:t>
            </a:r>
            <a:r>
              <a:rPr lang="en-US" sz="2000" b="1"/>
              <a:t>1</a:t>
            </a:r>
            <a:r>
              <a:rPr lang="en-US" sz="2000" b="1" baseline="30000"/>
              <a:t>st</a:t>
            </a:r>
            <a:r>
              <a:rPr lang="en-US" sz="2000"/>
              <a:t> and </a:t>
            </a:r>
            <a:r>
              <a:rPr lang="en-US" sz="2000" b="1"/>
              <a:t>99</a:t>
            </a:r>
            <a:r>
              <a:rPr lang="en-US" sz="2000" b="1" baseline="30000"/>
              <a:t>th</a:t>
            </a:r>
            <a:r>
              <a:rPr lang="en-US" sz="2000" b="1"/>
              <a:t> </a:t>
            </a:r>
            <a:r>
              <a:rPr lang="en-US" sz="2000"/>
              <a:t>percentile to express the uncertainty in your knowledge in the following quantities:</a:t>
            </a:r>
          </a:p>
          <a:p>
            <a:pPr marL="457200" indent="-457200">
              <a:lnSpc>
                <a:spcPct val="90000"/>
              </a:lnSpc>
              <a:spcBef>
                <a:spcPct val="60000"/>
              </a:spcBef>
              <a:buFont typeface="Times" pitchFamily="21" charset="0"/>
              <a:buAutoNum type="arabicPeriod"/>
            </a:pPr>
            <a:r>
              <a:rPr lang="en-US" sz="2000"/>
              <a:t>The length of the Golden Gate Bridge, including approaches and central span? </a:t>
            </a:r>
            <a:r>
              <a:rPr lang="en-US" sz="2000" b="1"/>
              <a:t>1.7 miles (8,981 feet or 2,737 m)</a:t>
            </a:r>
            <a:r>
              <a:rPr lang="en-US" sz="2000"/>
              <a:t> </a:t>
            </a:r>
          </a:p>
          <a:p>
            <a:pPr marL="457200" indent="-457200">
              <a:lnSpc>
                <a:spcPct val="90000"/>
              </a:lnSpc>
              <a:spcBef>
                <a:spcPct val="60000"/>
              </a:spcBef>
              <a:buFont typeface="Times" pitchFamily="21" charset="0"/>
              <a:buAutoNum type="arabicPeriod"/>
            </a:pPr>
            <a:endParaRPr lang="en-US" sz="2000"/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r>
              <a:rPr lang="en-US" sz="2000"/>
              <a:t>What is the maximum capacity in Megawatts of the Moss Landing Power Plant? </a:t>
            </a:r>
            <a:r>
              <a:rPr lang="en-US" sz="2000" b="1"/>
              <a:t>2560 Megawatts</a:t>
            </a:r>
            <a:r>
              <a:rPr lang="en-US" sz="2000"/>
              <a:t>  </a:t>
            </a:r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endParaRPr lang="en-US" sz="2000"/>
          </a:p>
          <a:p>
            <a:pPr marL="457200" indent="-457200">
              <a:lnSpc>
                <a:spcPct val="80000"/>
              </a:lnSpc>
              <a:buFont typeface="Times" pitchFamily="21" charset="0"/>
              <a:buAutoNum type="arabicPeriod"/>
            </a:pPr>
            <a:r>
              <a:rPr lang="en-US" sz="2000"/>
              <a:t>What was the total budget for NOAA in FY2008 (President’s request)? </a:t>
            </a:r>
            <a:r>
              <a:rPr lang="en-US" sz="2000" b="1"/>
              <a:t>$3,815 million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>
            <p:ph idx="1"/>
          </p:nvPr>
        </p:nvGraphicFramePr>
        <p:xfrm>
          <a:off x="457199" y="1117600"/>
          <a:ext cx="8590345" cy="4826000"/>
        </p:xfrm>
        <a:graphic>
          <a:graphicData uri="http://schemas.openxmlformats.org/presentationml/2006/ole">
            <p:oleObj spid="_x0000_s1026" name="Worksheet" r:id="rId4" imgW="9020279" imgH="5067300" progId="Excel.Sheet.8">
              <p:embed/>
            </p:oleObj>
          </a:graphicData>
        </a:graphic>
      </p:graphicFrame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1943100" y="6172200"/>
            <a:ext cx="7200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>
                <a:latin typeface="Arial" charset="0"/>
                <a:ea typeface="ＭＳ Ｐゴシック" pitchFamily="21" charset="-128"/>
              </a:rPr>
              <a:t>Redrawn from M. Granger Morgan and Max Henrion, </a:t>
            </a:r>
            <a:r>
              <a:rPr lang="en-US" sz="1200" b="1" i="1" dirty="0">
                <a:latin typeface="Arial" charset="0"/>
                <a:ea typeface="ＭＳ Ｐゴシック" pitchFamily="21" charset="-128"/>
              </a:rPr>
              <a:t>Uncertainty: A Guide to Dealing with Uncertainty in Quantitative Risk and Policy Analysis</a:t>
            </a:r>
            <a:r>
              <a:rPr lang="en-US" sz="1200" dirty="0">
                <a:latin typeface="Arial" charset="0"/>
                <a:ea typeface="ＭＳ Ｐゴシック" pitchFamily="21" charset="-128"/>
              </a:rPr>
              <a:t>, Cambridge </a:t>
            </a:r>
            <a:r>
              <a:rPr lang="en-US" sz="1200" dirty="0" err="1">
                <a:latin typeface="Arial" charset="0"/>
                <a:ea typeface="ＭＳ Ｐゴシック" pitchFamily="21" charset="-128"/>
              </a:rPr>
              <a:t>Univ</a:t>
            </a:r>
            <a:r>
              <a:rPr lang="en-US" sz="1200" dirty="0">
                <a:latin typeface="Arial" charset="0"/>
                <a:ea typeface="ＭＳ Ｐゴシック" pitchFamily="21" charset="-128"/>
              </a:rPr>
              <a:t> Press: New York, 1990 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889000"/>
          </a:xfrm>
        </p:spPr>
        <p:txBody>
          <a:bodyPr/>
          <a:lstStyle/>
          <a:p>
            <a:pPr eaLnBrk="1" hangingPunct="1"/>
            <a:r>
              <a:rPr lang="en-US" sz="3200" smtClean="0">
                <a:ea typeface="ＭＳ Ｐゴシック" pitchFamily="21" charset="-128"/>
              </a:rPr>
              <a:t>Overconfidence in subjective probability ranges</a:t>
            </a:r>
          </a:p>
        </p:txBody>
      </p:sp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3696656" y="1447800"/>
            <a:ext cx="0" cy="4470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0" name="Text Box 6"/>
          <p:cNvSpPr txBox="1">
            <a:spLocks noChangeArrowheads="1"/>
          </p:cNvSpPr>
          <p:nvPr/>
        </p:nvSpPr>
        <p:spPr bwMode="auto">
          <a:xfrm>
            <a:off x="1651956" y="1133475"/>
            <a:ext cx="25146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800" b="1" dirty="0">
                <a:solidFill>
                  <a:schemeClr val="hlink"/>
                </a:solidFill>
                <a:latin typeface="Arial" charset="0"/>
                <a:ea typeface="ＭＳ Ｐゴシック" pitchFamily="21" charset="-128"/>
              </a:rPr>
              <a:t>Well calibrated = 2%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09550" y="571500"/>
            <a:ext cx="8820150" cy="6171540"/>
            <a:chOff x="199" y="788"/>
            <a:chExt cx="5524" cy="3366"/>
          </a:xfrm>
        </p:grpSpPr>
        <p:pic>
          <p:nvPicPr>
            <p:cNvPr id="4403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9" y="788"/>
              <a:ext cx="5083" cy="3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3" y="2924"/>
              <a:ext cx="1440" cy="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3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65" y="3035"/>
              <a:ext cx="898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0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28" y="2238"/>
              <a:ext cx="2114" cy="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1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317" y="3313"/>
              <a:ext cx="2499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2" name="Picture 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539" y="2792"/>
              <a:ext cx="1737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35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800100" y="114300"/>
            <a:ext cx="7689850" cy="1206500"/>
          </a:xfrm>
          <a:solidFill>
            <a:schemeClr val="bg1"/>
          </a:solidFill>
        </p:spPr>
        <p:txBody>
          <a:bodyPr anchor="t"/>
          <a:lstStyle/>
          <a:p>
            <a:pPr eaLnBrk="1" hangingPunct="1"/>
            <a:r>
              <a:rPr lang="en-US" sz="2800" dirty="0">
                <a:ea typeface="ＭＳ Ｐゴシック" pitchFamily="-106" charset="-128"/>
                <a:cs typeface="ＭＳ Ｐゴシック" pitchFamily="-106" charset="-128"/>
              </a:rPr>
              <a:t>Learning curves for photovoltaic power:</a:t>
            </a:r>
            <a:br>
              <a:rPr lang="en-US" sz="2800" dirty="0">
                <a:ea typeface="ＭＳ Ｐゴシック" pitchFamily="-106" charset="-128"/>
                <a:cs typeface="ＭＳ Ｐゴシック" pitchFamily="-106" charset="-128"/>
              </a:rPr>
            </a:br>
            <a:r>
              <a:rPr lang="en-US" sz="2400" dirty="0">
                <a:ea typeface="ＭＳ Ｐゴシック" pitchFamily="-106" charset="-128"/>
                <a:cs typeface="ＭＳ Ｐゴシック" pitchFamily="-106" charset="-128"/>
              </a:rPr>
              <a:t>Past and projected as a function of experience</a:t>
            </a:r>
          </a:p>
        </p:txBody>
      </p:sp>
      <p:pic>
        <p:nvPicPr>
          <p:cNvPr id="44036" name="Picture 34" descr="PV modul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72200" y="1028700"/>
            <a:ext cx="2714625" cy="249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200" dirty="0" smtClean="0"/>
              <a:t>How to expect the unexpected:</a:t>
            </a:r>
            <a:br>
              <a:rPr lang="en-US" sz="3200" dirty="0" smtClean="0"/>
            </a:br>
            <a:r>
              <a:rPr lang="en-US" sz="3200" dirty="0" smtClean="0"/>
              <a:t>Brainstorming for surprises</a:t>
            </a:r>
            <a:endParaRPr lang="en-US" sz="3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488724" y="4914900"/>
            <a:ext cx="7426676" cy="1838031"/>
            <a:chOff x="685800" y="4829175"/>
            <a:chExt cx="7883876" cy="1723731"/>
          </a:xfrm>
        </p:grpSpPr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 l="7806" t="10748" r="7806" b="39408"/>
            <a:stretch>
              <a:fillRect/>
            </a:stretch>
          </p:blipFill>
          <p:spPr bwMode="auto">
            <a:xfrm>
              <a:off x="685800" y="4914900"/>
              <a:ext cx="7883876" cy="163800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1660139" y="4829175"/>
              <a:ext cx="1873636" cy="3429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b="1" kern="0" dirty="0" smtClean="0">
                  <a:latin typeface="Arial"/>
                  <a:cs typeface="Arial"/>
                </a:rPr>
                <a:t>in photovoltaics</a:t>
              </a:r>
              <a:endParaRPr lang="en-US" sz="1800" b="1" dirty="0">
                <a:latin typeface="Arial"/>
                <a:cs typeface="Arial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14025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gold swan-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9300" y="3429000"/>
            <a:ext cx="219075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229100" cy="3429000"/>
          </a:xfrm>
        </p:spPr>
        <p:txBody>
          <a:bodyPr/>
          <a:lstStyle/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Record </a:t>
            </a:r>
            <a:r>
              <a:rPr lang="en-US" sz="2000" dirty="0" smtClean="0"/>
              <a:t>on a </a:t>
            </a:r>
            <a:r>
              <a:rPr lang="en-US" sz="2000" dirty="0" smtClean="0"/>
              <a:t>whiteboard </a:t>
            </a:r>
            <a:r>
              <a:rPr lang="en-US" sz="2000" dirty="0" smtClean="0"/>
              <a:t>or wall of bright </a:t>
            </a:r>
            <a:r>
              <a:rPr lang="en-US" sz="2000" dirty="0" smtClean="0"/>
              <a:t>post-its. </a:t>
            </a:r>
            <a:endParaRPr lang="en-US" sz="2000" dirty="0" smtClean="0"/>
          </a:p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Build on </a:t>
            </a:r>
            <a:r>
              <a:rPr lang="en-US" sz="2000" dirty="0" smtClean="0"/>
              <a:t>each others ideas: Think through consequences</a:t>
            </a:r>
            <a:r>
              <a:rPr lang="en-US" sz="2000" dirty="0" smtClean="0"/>
              <a:t>, and interactions.</a:t>
            </a:r>
            <a:endParaRPr lang="en-US" sz="2000" dirty="0" smtClean="0"/>
          </a:p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Finally, ask experts to rate probabilities</a:t>
            </a:r>
          </a:p>
          <a:p>
            <a:pPr marL="182880">
              <a:spcBef>
                <a:spcPts val="200"/>
              </a:spcBef>
            </a:pP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67200" cy="3771900"/>
          </a:xfrm>
        </p:spPr>
        <p:txBody>
          <a:bodyPr/>
          <a:lstStyle/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Assemble a collection of experts, with a wide set of views.</a:t>
            </a:r>
          </a:p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Remind us of examples of past surprises in the domain of interest</a:t>
            </a:r>
          </a:p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Set </a:t>
            </a:r>
            <a:r>
              <a:rPr lang="en-US" sz="2000" dirty="0" smtClean="0"/>
              <a:t>a light, relaxed, creative tone. Ask for suggestions, without </a:t>
            </a:r>
            <a:r>
              <a:rPr lang="en-US" sz="2000" dirty="0" smtClean="0"/>
              <a:t>criticism</a:t>
            </a:r>
          </a:p>
          <a:p>
            <a:pPr marL="182563" indent="-182563">
              <a:spcBef>
                <a:spcPts val="200"/>
              </a:spcBef>
            </a:pPr>
            <a:r>
              <a:rPr lang="en-US" sz="2000" dirty="0" smtClean="0"/>
              <a:t>Ask for </a:t>
            </a:r>
            <a:r>
              <a:rPr lang="en-US" sz="2000" dirty="0" smtClean="0"/>
              <a:t>extremes &amp; surprises:</a:t>
            </a:r>
            <a:br>
              <a:rPr lang="en-US" sz="2000" dirty="0" smtClean="0"/>
            </a:br>
            <a:r>
              <a:rPr lang="en-US" sz="2000" dirty="0" smtClean="0"/>
              <a:t>Black Swans and Gold Swans</a:t>
            </a:r>
            <a:endParaRPr lang="en-US" sz="2000" dirty="0" smtClean="0"/>
          </a:p>
          <a:p>
            <a:pPr marL="182880">
              <a:spcBef>
                <a:spcPts val="200"/>
              </a:spcBef>
            </a:pPr>
            <a:endParaRPr lang="en-US" sz="20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dirty="0" smtClean="0"/>
              <a:t>Sampl</a:t>
            </a:r>
            <a:r>
              <a:rPr lang="en-US" sz="3600" dirty="0" smtClean="0"/>
              <a:t>e Black Swans </a:t>
            </a:r>
            <a:r>
              <a:rPr lang="en-US" sz="3600" dirty="0" smtClean="0"/>
              <a:t>in energy</a:t>
            </a:r>
            <a:br>
              <a:rPr lang="en-US" sz="3600" dirty="0" smtClean="0"/>
            </a:br>
            <a:r>
              <a:rPr lang="en-US" sz="2400" dirty="0" smtClean="0"/>
              <a:t>(and some Gold Swans)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099" y="1276133"/>
            <a:ext cx="3567153" cy="4553167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Past</a:t>
            </a:r>
          </a:p>
          <a:p>
            <a:pPr marL="231775" indent="-1588">
              <a:buNone/>
            </a:pPr>
            <a:r>
              <a:rPr lang="en-US" sz="2000" dirty="0" smtClean="0"/>
              <a:t>1950’s </a:t>
            </a:r>
            <a:r>
              <a:rPr lang="en-US" sz="2000" dirty="0" smtClean="0"/>
              <a:t>nuclear power would be “too </a:t>
            </a:r>
            <a:r>
              <a:rPr lang="en-US" sz="2000" dirty="0" smtClean="0"/>
              <a:t>cheap to </a:t>
            </a:r>
            <a:r>
              <a:rPr lang="en-US" sz="2000" dirty="0" smtClean="0"/>
              <a:t>meter”, but in 1970s, the high </a:t>
            </a:r>
            <a:r>
              <a:rPr lang="en-US" sz="2000" dirty="0" smtClean="0"/>
              <a:t>cost in US stopped building.</a:t>
            </a:r>
            <a:endParaRPr lang="en-US" sz="2000" dirty="0" smtClean="0"/>
          </a:p>
          <a:p>
            <a:pPr marL="231775" indent="-1588">
              <a:buNone/>
            </a:pPr>
            <a:r>
              <a:rPr lang="en-US" sz="2000" dirty="0" smtClean="0"/>
              <a:t>Oil prices: 1978, 2004, </a:t>
            </a:r>
            <a:r>
              <a:rPr lang="en-US" sz="2000" dirty="0" smtClean="0"/>
              <a:t>2008, 2011</a:t>
            </a:r>
            <a:endParaRPr lang="en-US" sz="2000" dirty="0" smtClean="0"/>
          </a:p>
          <a:p>
            <a:pPr marL="231775" indent="-1588">
              <a:buNone/>
            </a:pPr>
            <a:r>
              <a:rPr lang="en-US" sz="2000" dirty="0" smtClean="0"/>
              <a:t>Low cost of sulfur controls on power plants to meet US Clean Air Act 1990 </a:t>
            </a:r>
            <a:r>
              <a:rPr lang="en-US" sz="2000" dirty="0" err="1" smtClean="0"/>
              <a:t>SOx</a:t>
            </a:r>
            <a:r>
              <a:rPr lang="en-US" sz="2000" dirty="0" smtClean="0"/>
              <a:t> emissions</a:t>
            </a:r>
          </a:p>
          <a:p>
            <a:pPr marL="231775" indent="-1588">
              <a:buNone/>
            </a:pPr>
            <a:r>
              <a:rPr lang="en-US" sz="2000" dirty="0" smtClean="0"/>
              <a:t>Natural gas price dropped due to abundance from shale 2008-10</a:t>
            </a:r>
            <a:endParaRPr lang="en-US" sz="20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143000"/>
            <a:ext cx="4000500" cy="48768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Future</a:t>
            </a:r>
          </a:p>
          <a:p>
            <a:pPr indent="-1588">
              <a:buNone/>
            </a:pPr>
            <a:r>
              <a:rPr lang="en-US" sz="2000" dirty="0" smtClean="0"/>
              <a:t>Oil price&gt;$300/bbl in 2012</a:t>
            </a:r>
          </a:p>
          <a:p>
            <a:pPr indent="-1588">
              <a:buNone/>
            </a:pPr>
            <a:endParaRPr lang="en-US" sz="2000" dirty="0" smtClean="0"/>
          </a:p>
          <a:p>
            <a:pPr indent="-1588">
              <a:buNone/>
            </a:pPr>
            <a:r>
              <a:rPr lang="en-US" sz="2000" dirty="0" smtClean="0"/>
              <a:t>Grid-parity </a:t>
            </a:r>
            <a:r>
              <a:rPr lang="en-US" sz="2000" dirty="0" smtClean="0"/>
              <a:t>for </a:t>
            </a:r>
            <a:r>
              <a:rPr lang="en-US" sz="2000" dirty="0" smtClean="0"/>
              <a:t>photovoltaics in 2014: $1/Watt -&gt; $0.06/kWh</a:t>
            </a:r>
            <a:endParaRPr lang="en-US" sz="2000" dirty="0" smtClean="0"/>
          </a:p>
          <a:p>
            <a:pPr indent="-1588">
              <a:buNone/>
            </a:pPr>
            <a:r>
              <a:rPr lang="en-US" sz="2000" dirty="0" smtClean="0"/>
              <a:t>Genetically engineered organisms to convert cellulosic biomass to drop-in fuels </a:t>
            </a:r>
          </a:p>
          <a:p>
            <a:pPr indent="-1588">
              <a:buNone/>
            </a:pPr>
            <a:r>
              <a:rPr lang="en-US" sz="2000" dirty="0" smtClean="0"/>
              <a:t>“</a:t>
            </a:r>
            <a:r>
              <a:rPr lang="en-US" sz="2000" dirty="0" smtClean="0"/>
              <a:t>Artificial leaf” catalytic photosynthesis of hydrogen for storable electricity</a:t>
            </a:r>
          </a:p>
          <a:p>
            <a:pPr indent="-1588">
              <a:buNone/>
            </a:pPr>
            <a:r>
              <a:rPr lang="en-US" sz="2000" dirty="0" smtClean="0"/>
              <a:t>Americans </a:t>
            </a:r>
            <a:r>
              <a:rPr lang="en-US" sz="2000" dirty="0" smtClean="0"/>
              <a:t>embrace small, light </a:t>
            </a:r>
            <a:r>
              <a:rPr lang="en-US" sz="2000" dirty="0" smtClean="0"/>
              <a:t>vehicles</a:t>
            </a:r>
            <a:endParaRPr lang="en-US" sz="20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pic>
        <p:nvPicPr>
          <p:cNvPr id="5" name="Picture 4" descr="gold swan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" y="4114801"/>
            <a:ext cx="993910" cy="62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1828800"/>
            <a:ext cx="81814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3200400"/>
            <a:ext cx="81814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gold swan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773" y="5342283"/>
            <a:ext cx="960437" cy="601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2490" y="1485900"/>
            <a:ext cx="818147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gold swan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400300"/>
            <a:ext cx="1143000" cy="71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gold swan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429000"/>
            <a:ext cx="1143000" cy="71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gold swan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4540196"/>
            <a:ext cx="1143000" cy="71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gold swan-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5486400"/>
            <a:ext cx="1143000" cy="71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15300" cy="1143000"/>
          </a:xfrm>
        </p:spPr>
        <p:txBody>
          <a:bodyPr/>
          <a:lstStyle/>
          <a:p>
            <a:r>
              <a:rPr lang="en-US" dirty="0" smtClean="0"/>
              <a:t>How can we imagine the future?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406104" y="2035195"/>
            <a:ext cx="6286500" cy="4365605"/>
            <a:chOff x="1406104" y="2035195"/>
            <a:chExt cx="6286500" cy="4365605"/>
          </a:xfrm>
        </p:grpSpPr>
        <p:pic>
          <p:nvPicPr>
            <p:cNvPr id="4" name="Picture 2" descr="http://upload.wikimedia.org/wikipedia/commons/thumb/1/1a/William_Ford_Gibson.jpg/144px-William_Ford_Gibson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95056" y="3771900"/>
              <a:ext cx="1911927" cy="2628900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1406104" y="2035195"/>
              <a:ext cx="62865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/>
                <a:t>“The future is already here — </a:t>
              </a:r>
              <a:br>
                <a:rPr lang="en-US" sz="3200" dirty="0" smtClean="0"/>
              </a:br>
              <a:r>
                <a:rPr lang="en-US" sz="3200" dirty="0" smtClean="0"/>
                <a:t>it’s just not very </a:t>
              </a:r>
              <a:r>
                <a:rPr lang="en-US" sz="3200" dirty="0" smtClean="0"/>
                <a:t>evenly distributed</a:t>
              </a:r>
              <a:r>
                <a:rPr lang="en-US" sz="3200" dirty="0" smtClean="0"/>
                <a:t>.”</a:t>
              </a:r>
              <a:br>
                <a:rPr lang="en-US" sz="3200" dirty="0" smtClean="0"/>
              </a:br>
              <a:r>
                <a:rPr lang="en-US" sz="2800" dirty="0" smtClean="0"/>
                <a:t>William Gibson</a:t>
              </a:r>
              <a:endParaRPr lang="en-US" sz="3200" dirty="0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574591"/>
            <a:ext cx="7676868" cy="4568136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Retrospection on past </a:t>
            </a:r>
            <a:r>
              <a:rPr lang="en-US" sz="3200" b="0" dirty="0" smtClean="0"/>
              <a:t>AEO forecasts</a:t>
            </a:r>
            <a:r>
              <a:rPr lang="en-US" sz="2800" dirty="0" smtClean="0"/>
              <a:t>: </a:t>
            </a:r>
            <a:r>
              <a:rPr lang="en-US" sz="3200" dirty="0" smtClean="0">
                <a:ea typeface="ＭＳ Ｐゴシック" pitchFamily="34" charset="-128"/>
              </a:rPr>
              <a:t/>
            </a:r>
            <a:br>
              <a:rPr lang="en-US" sz="3200" dirty="0" smtClean="0">
                <a:ea typeface="ＭＳ Ｐゴシック" pitchFamily="34" charset="-128"/>
              </a:rPr>
            </a:br>
            <a:r>
              <a:rPr lang="en-US" sz="3600" dirty="0" smtClean="0">
                <a:ea typeface="ＭＳ Ｐゴシック" pitchFamily="34" charset="-128"/>
              </a:rPr>
              <a:t>World oil price ($/barrel)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6362700"/>
            <a:ext cx="6743700" cy="342900"/>
          </a:xfrm>
          <a:solidFill>
            <a:schemeClr val="bg1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Times" pitchFamily="22" charset="0"/>
              <a:buNone/>
            </a:pPr>
            <a:r>
              <a:rPr lang="en-US" sz="1600" dirty="0" smtClean="0">
                <a:ea typeface="ＭＳ Ｐゴシック" pitchFamily="34" charset="-128"/>
              </a:rPr>
              <a:t>Data from Annual Energy Outlook: Retrospective Review 2009.</a:t>
            </a:r>
          </a:p>
        </p:txBody>
      </p:sp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2418280" y="4762501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Arial Unicode MS" pitchFamily="34" charset="-128"/>
              </a:rPr>
              <a:t>Actual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846780" y="2947987"/>
            <a:ext cx="7200900" cy="2043114"/>
            <a:chOff x="1008" y="1683"/>
            <a:chExt cx="4536" cy="1287"/>
          </a:xfrm>
        </p:grpSpPr>
        <p:sp>
          <p:nvSpPr>
            <p:cNvPr id="49161" name="Text Box 7"/>
            <p:cNvSpPr txBox="1">
              <a:spLocks noChangeArrowheads="1"/>
            </p:cNvSpPr>
            <p:nvPr/>
          </p:nvSpPr>
          <p:spPr bwMode="auto">
            <a:xfrm>
              <a:off x="1008" y="1683"/>
              <a:ext cx="57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00CC"/>
                  </a:solidFill>
                  <a:latin typeface="Arial Unicode MS" pitchFamily="34" charset="-128"/>
                </a:rPr>
                <a:t>AEO 1982</a:t>
              </a:r>
            </a:p>
          </p:txBody>
        </p:sp>
        <p:sp>
          <p:nvSpPr>
            <p:cNvPr id="49162" name="Text Box 8"/>
            <p:cNvSpPr txBox="1">
              <a:spLocks noChangeArrowheads="1"/>
            </p:cNvSpPr>
            <p:nvPr/>
          </p:nvSpPr>
          <p:spPr bwMode="auto">
            <a:xfrm>
              <a:off x="1872" y="1800"/>
              <a:ext cx="57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B050"/>
                  </a:solidFill>
                  <a:latin typeface="Arial Unicode MS" pitchFamily="34" charset="-128"/>
                </a:rPr>
                <a:t>AEO 1985</a:t>
              </a:r>
            </a:p>
          </p:txBody>
        </p:sp>
        <p:sp>
          <p:nvSpPr>
            <p:cNvPr id="49163" name="Text Box 9"/>
            <p:cNvSpPr txBox="1">
              <a:spLocks noChangeArrowheads="1"/>
            </p:cNvSpPr>
            <p:nvPr/>
          </p:nvSpPr>
          <p:spPr bwMode="auto">
            <a:xfrm>
              <a:off x="3096" y="1983"/>
              <a:ext cx="576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CE8A30"/>
                  </a:solidFill>
                  <a:latin typeface="Arial Unicode MS" pitchFamily="34" charset="-128"/>
                </a:rPr>
                <a:t>AEO 1990</a:t>
              </a:r>
            </a:p>
          </p:txBody>
        </p:sp>
        <p:sp>
          <p:nvSpPr>
            <p:cNvPr id="49164" name="Text Box 10"/>
            <p:cNvSpPr txBox="1">
              <a:spLocks noChangeArrowheads="1"/>
            </p:cNvSpPr>
            <p:nvPr/>
          </p:nvSpPr>
          <p:spPr bwMode="auto">
            <a:xfrm>
              <a:off x="4248" y="2288"/>
              <a:ext cx="89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Unicode MS" pitchFamily="34" charset="-128"/>
                </a:rPr>
                <a:t>AEO 1995</a:t>
              </a:r>
            </a:p>
          </p:txBody>
        </p:sp>
        <p:sp>
          <p:nvSpPr>
            <p:cNvPr id="49165" name="Text Box 11"/>
            <p:cNvSpPr txBox="1">
              <a:spLocks noChangeArrowheads="1"/>
            </p:cNvSpPr>
            <p:nvPr/>
          </p:nvSpPr>
          <p:spPr bwMode="auto">
            <a:xfrm>
              <a:off x="4320" y="2720"/>
              <a:ext cx="86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B0F0"/>
                  </a:solidFill>
                  <a:latin typeface="Arial Unicode MS" pitchFamily="34" charset="-128"/>
                </a:rPr>
                <a:t>AEO 2000</a:t>
              </a: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4649" y="2459"/>
              <a:ext cx="895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FF66FF"/>
                  </a:solidFill>
                  <a:latin typeface="Arial Unicode MS" pitchFamily="34" charset="-128"/>
                </a:rPr>
                <a:t>AEO </a:t>
              </a:r>
              <a:r>
                <a:rPr lang="en-US" sz="2000" dirty="0" smtClean="0">
                  <a:solidFill>
                    <a:srgbClr val="FF66FF"/>
                  </a:solidFill>
                  <a:latin typeface="Arial Unicode MS" pitchFamily="34" charset="-128"/>
                </a:rPr>
                <a:t>2005</a:t>
              </a:r>
              <a:endParaRPr lang="en-US" sz="2000" dirty="0">
                <a:solidFill>
                  <a:srgbClr val="FF66FF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49159" name="Text Box 12"/>
          <p:cNvSpPr txBox="1">
            <a:spLocks noChangeArrowheads="1"/>
          </p:cNvSpPr>
          <p:nvPr/>
        </p:nvSpPr>
        <p:spPr bwMode="auto">
          <a:xfrm>
            <a:off x="6418780" y="2129136"/>
            <a:ext cx="12573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00000"/>
                </a:solidFill>
                <a:latin typeface="Arial Unicode MS" pitchFamily="34" charset="-128"/>
              </a:rPr>
              <a:t>Actual</a:t>
            </a:r>
          </a:p>
        </p:txBody>
      </p:sp>
      <p:sp>
        <p:nvSpPr>
          <p:cNvPr id="72717" name="Freeform 13"/>
          <p:cNvSpPr>
            <a:spLocks/>
          </p:cNvSpPr>
          <p:nvPr/>
        </p:nvSpPr>
        <p:spPr bwMode="auto">
          <a:xfrm>
            <a:off x="7692855" y="-1066800"/>
            <a:ext cx="440425" cy="3977924"/>
          </a:xfrm>
          <a:custGeom>
            <a:avLst/>
            <a:gdLst>
              <a:gd name="T0" fmla="*/ 0 w 696"/>
              <a:gd name="T1" fmla="*/ 2147483647 h 1996"/>
              <a:gd name="T2" fmla="*/ 2147483647 w 696"/>
              <a:gd name="T3" fmla="*/ 2147483647 h 1996"/>
              <a:gd name="T4" fmla="*/ 2147483647 w 696"/>
              <a:gd name="T5" fmla="*/ 2147483647 h 1996"/>
              <a:gd name="T6" fmla="*/ 2147483647 w 696"/>
              <a:gd name="T7" fmla="*/ 2147483647 h 1996"/>
              <a:gd name="T8" fmla="*/ 2147483647 w 696"/>
              <a:gd name="T9" fmla="*/ 2147483647 h 1996"/>
              <a:gd name="T10" fmla="*/ 2147483647 w 696"/>
              <a:gd name="T11" fmla="*/ 2147483647 h 1996"/>
              <a:gd name="T12" fmla="*/ 2147483647 w 696"/>
              <a:gd name="T13" fmla="*/ 2147483647 h 1996"/>
              <a:gd name="T14" fmla="*/ 2147483647 w 696"/>
              <a:gd name="T15" fmla="*/ 2147483647 h 1996"/>
              <a:gd name="T16" fmla="*/ 2147483647 w 696"/>
              <a:gd name="T17" fmla="*/ 2147483647 h 1996"/>
              <a:gd name="T18" fmla="*/ 2147483647 w 696"/>
              <a:gd name="T19" fmla="*/ 2147483647 h 1996"/>
              <a:gd name="T20" fmla="*/ 2147483647 w 696"/>
              <a:gd name="T21" fmla="*/ 2147483647 h 1996"/>
              <a:gd name="T22" fmla="*/ 2147483647 w 696"/>
              <a:gd name="T23" fmla="*/ 2147483647 h 1996"/>
              <a:gd name="T24" fmla="*/ 2147483647 w 696"/>
              <a:gd name="T25" fmla="*/ 2147483647 h 1996"/>
              <a:gd name="T26" fmla="*/ 2147483647 w 696"/>
              <a:gd name="T27" fmla="*/ 2147483647 h 1996"/>
              <a:gd name="T28" fmla="*/ 2147483647 w 696"/>
              <a:gd name="T29" fmla="*/ 2147483647 h 1996"/>
              <a:gd name="T30" fmla="*/ 2147483647 w 696"/>
              <a:gd name="T31" fmla="*/ 2147483647 h 199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96"/>
              <a:gd name="T49" fmla="*/ 0 h 1996"/>
              <a:gd name="T50" fmla="*/ 696 w 696"/>
              <a:gd name="T51" fmla="*/ 1996 h 1996"/>
              <a:gd name="connsiteX0" fmla="*/ 0 w 12175"/>
              <a:gd name="connsiteY0" fmla="*/ 10000 h 12490"/>
              <a:gd name="connsiteX1" fmla="*/ 862 w 12175"/>
              <a:gd name="connsiteY1" fmla="*/ 8998 h 12490"/>
              <a:gd name="connsiteX2" fmla="*/ 2601 w 12175"/>
              <a:gd name="connsiteY2" fmla="*/ 7941 h 12490"/>
              <a:gd name="connsiteX3" fmla="*/ 4239 w 12175"/>
              <a:gd name="connsiteY3" fmla="*/ 7605 h 12490"/>
              <a:gd name="connsiteX4" fmla="*/ 5014 w 12175"/>
              <a:gd name="connsiteY4" fmla="*/ 6268 h 12490"/>
              <a:gd name="connsiteX5" fmla="*/ 5273 w 12175"/>
              <a:gd name="connsiteY5" fmla="*/ 6994 h 12490"/>
              <a:gd name="connsiteX6" fmla="*/ 6092 w 12175"/>
              <a:gd name="connsiteY6" fmla="*/ 3667 h 12490"/>
              <a:gd name="connsiteX7" fmla="*/ 6437 w 12175"/>
              <a:gd name="connsiteY7" fmla="*/ 4309 h 12490"/>
              <a:gd name="connsiteX8" fmla="*/ 6925 w 12175"/>
              <a:gd name="connsiteY8" fmla="*/ 1588 h 12490"/>
              <a:gd name="connsiteX9" fmla="*/ 6925 w 12175"/>
              <a:gd name="connsiteY9" fmla="*/ 361 h 12490"/>
              <a:gd name="connsiteX10" fmla="*/ 8132 w 12175"/>
              <a:gd name="connsiteY10" fmla="*/ 531 h 12490"/>
              <a:gd name="connsiteX11" fmla="*/ 8477 w 12175"/>
              <a:gd name="connsiteY11" fmla="*/ 3537 h 12490"/>
              <a:gd name="connsiteX12" fmla="*/ 8736 w 12175"/>
              <a:gd name="connsiteY12" fmla="*/ 7555 h 12490"/>
              <a:gd name="connsiteX13" fmla="*/ 9310 w 12175"/>
              <a:gd name="connsiteY13" fmla="*/ 7074 h 12490"/>
              <a:gd name="connsiteX14" fmla="*/ 12060 w 12175"/>
              <a:gd name="connsiteY14" fmla="*/ 12265 h 12490"/>
              <a:gd name="connsiteX15" fmla="*/ 10000 w 12175"/>
              <a:gd name="connsiteY15" fmla="*/ 8437 h 12490"/>
              <a:gd name="connsiteX0" fmla="*/ 0 w 12175"/>
              <a:gd name="connsiteY0" fmla="*/ 10000 h 12649"/>
              <a:gd name="connsiteX1" fmla="*/ 862 w 12175"/>
              <a:gd name="connsiteY1" fmla="*/ 8998 h 12649"/>
              <a:gd name="connsiteX2" fmla="*/ 2601 w 12175"/>
              <a:gd name="connsiteY2" fmla="*/ 7941 h 12649"/>
              <a:gd name="connsiteX3" fmla="*/ 4239 w 12175"/>
              <a:gd name="connsiteY3" fmla="*/ 7605 h 12649"/>
              <a:gd name="connsiteX4" fmla="*/ 5014 w 12175"/>
              <a:gd name="connsiteY4" fmla="*/ 6268 h 12649"/>
              <a:gd name="connsiteX5" fmla="*/ 5273 w 12175"/>
              <a:gd name="connsiteY5" fmla="*/ 6994 h 12649"/>
              <a:gd name="connsiteX6" fmla="*/ 6092 w 12175"/>
              <a:gd name="connsiteY6" fmla="*/ 3667 h 12649"/>
              <a:gd name="connsiteX7" fmla="*/ 6437 w 12175"/>
              <a:gd name="connsiteY7" fmla="*/ 4309 h 12649"/>
              <a:gd name="connsiteX8" fmla="*/ 6925 w 12175"/>
              <a:gd name="connsiteY8" fmla="*/ 1588 h 12649"/>
              <a:gd name="connsiteX9" fmla="*/ 6925 w 12175"/>
              <a:gd name="connsiteY9" fmla="*/ 361 h 12649"/>
              <a:gd name="connsiteX10" fmla="*/ 8132 w 12175"/>
              <a:gd name="connsiteY10" fmla="*/ 531 h 12649"/>
              <a:gd name="connsiteX11" fmla="*/ 8477 w 12175"/>
              <a:gd name="connsiteY11" fmla="*/ 3537 h 12649"/>
              <a:gd name="connsiteX12" fmla="*/ 8736 w 12175"/>
              <a:gd name="connsiteY12" fmla="*/ 7555 h 12649"/>
              <a:gd name="connsiteX13" fmla="*/ 9310 w 12175"/>
              <a:gd name="connsiteY13" fmla="*/ 7074 h 12649"/>
              <a:gd name="connsiteX14" fmla="*/ 12060 w 12175"/>
              <a:gd name="connsiteY14" fmla="*/ 12265 h 12649"/>
              <a:gd name="connsiteX15" fmla="*/ 10000 w 12175"/>
              <a:gd name="connsiteY15" fmla="*/ 9379 h 12649"/>
              <a:gd name="connsiteX0" fmla="*/ 0 w 12518"/>
              <a:gd name="connsiteY0" fmla="*/ 10000 h 13250"/>
              <a:gd name="connsiteX1" fmla="*/ 862 w 12518"/>
              <a:gd name="connsiteY1" fmla="*/ 8998 h 13250"/>
              <a:gd name="connsiteX2" fmla="*/ 2601 w 12518"/>
              <a:gd name="connsiteY2" fmla="*/ 7941 h 13250"/>
              <a:gd name="connsiteX3" fmla="*/ 4239 w 12518"/>
              <a:gd name="connsiteY3" fmla="*/ 7605 h 13250"/>
              <a:gd name="connsiteX4" fmla="*/ 5014 w 12518"/>
              <a:gd name="connsiteY4" fmla="*/ 6268 h 13250"/>
              <a:gd name="connsiteX5" fmla="*/ 5273 w 12518"/>
              <a:gd name="connsiteY5" fmla="*/ 6994 h 13250"/>
              <a:gd name="connsiteX6" fmla="*/ 6092 w 12518"/>
              <a:gd name="connsiteY6" fmla="*/ 3667 h 13250"/>
              <a:gd name="connsiteX7" fmla="*/ 6437 w 12518"/>
              <a:gd name="connsiteY7" fmla="*/ 4309 h 13250"/>
              <a:gd name="connsiteX8" fmla="*/ 6925 w 12518"/>
              <a:gd name="connsiteY8" fmla="*/ 1588 h 13250"/>
              <a:gd name="connsiteX9" fmla="*/ 6925 w 12518"/>
              <a:gd name="connsiteY9" fmla="*/ 361 h 13250"/>
              <a:gd name="connsiteX10" fmla="*/ 8132 w 12518"/>
              <a:gd name="connsiteY10" fmla="*/ 531 h 13250"/>
              <a:gd name="connsiteX11" fmla="*/ 8477 w 12518"/>
              <a:gd name="connsiteY11" fmla="*/ 3537 h 13250"/>
              <a:gd name="connsiteX12" fmla="*/ 8736 w 12518"/>
              <a:gd name="connsiteY12" fmla="*/ 7555 h 13250"/>
              <a:gd name="connsiteX13" fmla="*/ 9310 w 12518"/>
              <a:gd name="connsiteY13" fmla="*/ 7074 h 13250"/>
              <a:gd name="connsiteX14" fmla="*/ 12060 w 12518"/>
              <a:gd name="connsiteY14" fmla="*/ 12265 h 13250"/>
              <a:gd name="connsiteX15" fmla="*/ 12060 w 12518"/>
              <a:gd name="connsiteY15" fmla="*/ 12986 h 13250"/>
              <a:gd name="connsiteX0" fmla="*/ 0 w 12060"/>
              <a:gd name="connsiteY0" fmla="*/ 10000 h 13071"/>
              <a:gd name="connsiteX1" fmla="*/ 862 w 12060"/>
              <a:gd name="connsiteY1" fmla="*/ 8998 h 13071"/>
              <a:gd name="connsiteX2" fmla="*/ 2601 w 12060"/>
              <a:gd name="connsiteY2" fmla="*/ 7941 h 13071"/>
              <a:gd name="connsiteX3" fmla="*/ 4239 w 12060"/>
              <a:gd name="connsiteY3" fmla="*/ 7605 h 13071"/>
              <a:gd name="connsiteX4" fmla="*/ 5014 w 12060"/>
              <a:gd name="connsiteY4" fmla="*/ 6268 h 13071"/>
              <a:gd name="connsiteX5" fmla="*/ 5273 w 12060"/>
              <a:gd name="connsiteY5" fmla="*/ 6994 h 13071"/>
              <a:gd name="connsiteX6" fmla="*/ 6092 w 12060"/>
              <a:gd name="connsiteY6" fmla="*/ 3667 h 13071"/>
              <a:gd name="connsiteX7" fmla="*/ 6437 w 12060"/>
              <a:gd name="connsiteY7" fmla="*/ 4309 h 13071"/>
              <a:gd name="connsiteX8" fmla="*/ 6925 w 12060"/>
              <a:gd name="connsiteY8" fmla="*/ 1588 h 13071"/>
              <a:gd name="connsiteX9" fmla="*/ 6925 w 12060"/>
              <a:gd name="connsiteY9" fmla="*/ 361 h 13071"/>
              <a:gd name="connsiteX10" fmla="*/ 8132 w 12060"/>
              <a:gd name="connsiteY10" fmla="*/ 531 h 13071"/>
              <a:gd name="connsiteX11" fmla="*/ 8477 w 12060"/>
              <a:gd name="connsiteY11" fmla="*/ 3537 h 13071"/>
              <a:gd name="connsiteX12" fmla="*/ 8736 w 12060"/>
              <a:gd name="connsiteY12" fmla="*/ 7555 h 13071"/>
              <a:gd name="connsiteX13" fmla="*/ 9310 w 12060"/>
              <a:gd name="connsiteY13" fmla="*/ 7074 h 13071"/>
              <a:gd name="connsiteX14" fmla="*/ 10000 w 12060"/>
              <a:gd name="connsiteY14" fmla="*/ 10461 h 13071"/>
              <a:gd name="connsiteX15" fmla="*/ 12060 w 12060"/>
              <a:gd name="connsiteY15" fmla="*/ 12986 h 13071"/>
              <a:gd name="connsiteX0" fmla="*/ 0 w 11010"/>
              <a:gd name="connsiteY0" fmla="*/ 10000 h 12554"/>
              <a:gd name="connsiteX1" fmla="*/ 862 w 11010"/>
              <a:gd name="connsiteY1" fmla="*/ 8998 h 12554"/>
              <a:gd name="connsiteX2" fmla="*/ 2601 w 11010"/>
              <a:gd name="connsiteY2" fmla="*/ 7941 h 12554"/>
              <a:gd name="connsiteX3" fmla="*/ 4239 w 11010"/>
              <a:gd name="connsiteY3" fmla="*/ 7605 h 12554"/>
              <a:gd name="connsiteX4" fmla="*/ 5014 w 11010"/>
              <a:gd name="connsiteY4" fmla="*/ 6268 h 12554"/>
              <a:gd name="connsiteX5" fmla="*/ 5273 w 11010"/>
              <a:gd name="connsiteY5" fmla="*/ 6994 h 12554"/>
              <a:gd name="connsiteX6" fmla="*/ 6092 w 11010"/>
              <a:gd name="connsiteY6" fmla="*/ 3667 h 12554"/>
              <a:gd name="connsiteX7" fmla="*/ 6437 w 11010"/>
              <a:gd name="connsiteY7" fmla="*/ 4309 h 12554"/>
              <a:gd name="connsiteX8" fmla="*/ 6925 w 11010"/>
              <a:gd name="connsiteY8" fmla="*/ 1588 h 12554"/>
              <a:gd name="connsiteX9" fmla="*/ 6925 w 11010"/>
              <a:gd name="connsiteY9" fmla="*/ 361 h 12554"/>
              <a:gd name="connsiteX10" fmla="*/ 8132 w 11010"/>
              <a:gd name="connsiteY10" fmla="*/ 531 h 12554"/>
              <a:gd name="connsiteX11" fmla="*/ 8477 w 11010"/>
              <a:gd name="connsiteY11" fmla="*/ 3537 h 12554"/>
              <a:gd name="connsiteX12" fmla="*/ 8736 w 11010"/>
              <a:gd name="connsiteY12" fmla="*/ 7555 h 12554"/>
              <a:gd name="connsiteX13" fmla="*/ 9310 w 11010"/>
              <a:gd name="connsiteY13" fmla="*/ 7074 h 12554"/>
              <a:gd name="connsiteX14" fmla="*/ 10000 w 11010"/>
              <a:gd name="connsiteY14" fmla="*/ 10461 h 12554"/>
              <a:gd name="connsiteX15" fmla="*/ 11010 w 11010"/>
              <a:gd name="connsiteY15" fmla="*/ 12469 h 1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010" h="12554">
                <a:moveTo>
                  <a:pt x="0" y="10000"/>
                </a:moveTo>
                <a:cubicBezTo>
                  <a:pt x="172" y="9624"/>
                  <a:pt x="431" y="9339"/>
                  <a:pt x="862" y="8998"/>
                </a:cubicBezTo>
                <a:cubicBezTo>
                  <a:pt x="1293" y="8657"/>
                  <a:pt x="2026" y="8166"/>
                  <a:pt x="2601" y="7941"/>
                </a:cubicBezTo>
                <a:cubicBezTo>
                  <a:pt x="3161" y="7710"/>
                  <a:pt x="3836" y="7881"/>
                  <a:pt x="4239" y="7605"/>
                </a:cubicBezTo>
                <a:cubicBezTo>
                  <a:pt x="4641" y="7325"/>
                  <a:pt x="4842" y="6373"/>
                  <a:pt x="5014" y="6268"/>
                </a:cubicBezTo>
                <a:cubicBezTo>
                  <a:pt x="5187" y="6162"/>
                  <a:pt x="5101" y="7425"/>
                  <a:pt x="5273" y="6994"/>
                </a:cubicBezTo>
                <a:cubicBezTo>
                  <a:pt x="5445" y="6563"/>
                  <a:pt x="5891" y="4113"/>
                  <a:pt x="6092" y="3667"/>
                </a:cubicBezTo>
                <a:cubicBezTo>
                  <a:pt x="6293" y="3221"/>
                  <a:pt x="6293" y="4654"/>
                  <a:pt x="6437" y="4309"/>
                </a:cubicBezTo>
                <a:cubicBezTo>
                  <a:pt x="6580" y="3963"/>
                  <a:pt x="6839" y="2244"/>
                  <a:pt x="6925" y="1588"/>
                </a:cubicBezTo>
                <a:cubicBezTo>
                  <a:pt x="7011" y="932"/>
                  <a:pt x="6710" y="536"/>
                  <a:pt x="6925" y="361"/>
                </a:cubicBezTo>
                <a:cubicBezTo>
                  <a:pt x="7126" y="190"/>
                  <a:pt x="7874" y="0"/>
                  <a:pt x="8132" y="531"/>
                </a:cubicBezTo>
                <a:cubicBezTo>
                  <a:pt x="8391" y="1057"/>
                  <a:pt x="8376" y="2365"/>
                  <a:pt x="8477" y="3537"/>
                </a:cubicBezTo>
                <a:cubicBezTo>
                  <a:pt x="8578" y="4709"/>
                  <a:pt x="8592" y="6964"/>
                  <a:pt x="8736" y="7555"/>
                </a:cubicBezTo>
                <a:cubicBezTo>
                  <a:pt x="8879" y="8146"/>
                  <a:pt x="9099" y="6590"/>
                  <a:pt x="9310" y="7074"/>
                </a:cubicBezTo>
                <a:cubicBezTo>
                  <a:pt x="9521" y="7558"/>
                  <a:pt x="9717" y="9562"/>
                  <a:pt x="10000" y="10461"/>
                </a:cubicBezTo>
                <a:cubicBezTo>
                  <a:pt x="10283" y="11360"/>
                  <a:pt x="10967" y="12554"/>
                  <a:pt x="11010" y="12469"/>
                </a:cubicBezTo>
              </a:path>
            </a:pathLst>
          </a:cu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1028700"/>
            <a:ext cx="7125984" cy="278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Distributions for percent error </a:t>
            </a:r>
            <a:br>
              <a:rPr lang="en-US" sz="2800" dirty="0" smtClean="0"/>
            </a:br>
            <a:r>
              <a:rPr lang="en-US" sz="2800" dirty="0" smtClean="0"/>
              <a:t>in AEO Forecasts 1980 to 2008</a:t>
            </a:r>
          </a:p>
        </p:txBody>
      </p:sp>
      <p:sp>
        <p:nvSpPr>
          <p:cNvPr id="501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714500" y="6400800"/>
            <a:ext cx="6743700" cy="4572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Times" pitchFamily="22" charset="0"/>
              <a:buNone/>
            </a:pPr>
            <a:r>
              <a:rPr lang="en-US" sz="1600" dirty="0" smtClean="0"/>
              <a:t>Data from Annual Energy Outlook: Retrospective Review 2009.</a:t>
            </a:r>
          </a:p>
        </p:txBody>
      </p:sp>
      <p:sp>
        <p:nvSpPr>
          <p:cNvPr id="12" name="Rectangle 7"/>
          <p:cNvSpPr txBox="1">
            <a:spLocks noChangeArrowheads="1"/>
          </p:cNvSpPr>
          <p:nvPr/>
        </p:nvSpPr>
        <p:spPr bwMode="auto">
          <a:xfrm>
            <a:off x="4343400" y="1600200"/>
            <a:ext cx="445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850C"/>
              </a:buClr>
              <a:buSzTx/>
              <a:buFont typeface="Times" pitchFamily="22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22" charset="-128"/>
                <a:cs typeface="+mn-cs"/>
              </a:rPr>
              <a:t>Energy </a:t>
            </a:r>
            <a:r>
              <a:rPr lang="en-US" sz="2000" kern="0" dirty="0" smtClean="0">
                <a:latin typeface="+mn-lt"/>
              </a:rPr>
              <a:t>production and consumption (12 quantities)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22" charset="-128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rot="16200000" flipV="1">
            <a:off x="3161582" y="2273060"/>
            <a:ext cx="2081123" cy="215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Group 10"/>
          <p:cNvGrpSpPr/>
          <p:nvPr/>
        </p:nvGrpSpPr>
        <p:grpSpPr>
          <a:xfrm>
            <a:off x="228600" y="3776562"/>
            <a:ext cx="8763000" cy="2660904"/>
            <a:chOff x="228600" y="3776562"/>
            <a:chExt cx="8763000" cy="2660904"/>
          </a:xfrm>
        </p:grpSpPr>
        <p:grpSp>
          <p:nvGrpSpPr>
            <p:cNvPr id="8" name="Group 7"/>
            <p:cNvGrpSpPr/>
            <p:nvPr/>
          </p:nvGrpSpPr>
          <p:grpSpPr>
            <a:xfrm>
              <a:off x="228600" y="3776562"/>
              <a:ext cx="8763000" cy="2660904"/>
              <a:chOff x="914400" y="3810000"/>
              <a:chExt cx="7315200" cy="2660904"/>
            </a:xfrm>
          </p:grpSpPr>
          <p:pic>
            <p:nvPicPr>
              <p:cNvPr id="104449" name="Picture 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914400" y="3810000"/>
                <a:ext cx="7315200" cy="2660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Rectangle 7"/>
              <p:cNvSpPr txBox="1">
                <a:spLocks noChangeArrowheads="1"/>
              </p:cNvSpPr>
              <p:nvPr/>
            </p:nvSpPr>
            <p:spPr bwMode="auto">
              <a:xfrm>
                <a:off x="3649649" y="4457700"/>
                <a:ext cx="34671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342900" marR="0" lvl="0" indent="-342900" algn="ctr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FF850C"/>
                  </a:buClr>
                  <a:buSzTx/>
                  <a:buFont typeface="Times" pitchFamily="22" charset="0"/>
                  <a:buNone/>
                  <a:tabLst/>
                  <a:defRPr/>
                </a:pPr>
                <a:r>
                  <a:rPr lang="en-US" sz="2000" kern="0" dirty="0" smtClean="0">
                    <a:latin typeface="+mn-lt"/>
                  </a:rPr>
                  <a:t>Energy </a:t>
                </a: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ＭＳ Ｐゴシック" pitchFamily="22" charset="-128"/>
                    <a:cs typeface="+mn-cs"/>
                  </a:rPr>
                  <a:t>prices (</a:t>
                </a:r>
                <a:r>
                  <a:rPr lang="en-US" sz="2000" kern="0" dirty="0" smtClean="0">
                    <a:latin typeface="+mn-lt"/>
                  </a:rPr>
                  <a:t>4 quantities)</a:t>
                </a:r>
                <a:endPara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ＭＳ Ｐゴシック" pitchFamily="22" charset="-128"/>
                  <a:cs typeface="+mn-cs"/>
                </a:endParaRPr>
              </a:p>
            </p:txBody>
          </p:sp>
        </p:grpSp>
        <p:cxnSp>
          <p:nvCxnSpPr>
            <p:cNvPr id="16" name="Straight Connector 15"/>
            <p:cNvCxnSpPr/>
            <p:nvPr/>
          </p:nvCxnSpPr>
          <p:spPr bwMode="auto">
            <a:xfrm rot="16200000" flipV="1">
              <a:off x="1551317" y="4926748"/>
              <a:ext cx="2081123" cy="215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/>
          <a:lstStyle/>
          <a:p>
            <a:r>
              <a:rPr lang="en-US" sz="3200" dirty="0" smtClean="0"/>
              <a:t>Fitting the empirical error distribution</a:t>
            </a:r>
            <a:br>
              <a:rPr lang="en-US" sz="3200" dirty="0" smtClean="0"/>
            </a:br>
            <a:r>
              <a:rPr lang="en-US" sz="2400" dirty="0" smtClean="0"/>
              <a:t>for AEO energy price forecasts</a:t>
            </a:r>
            <a:endParaRPr lang="en-US" sz="3200" dirty="0"/>
          </a:p>
        </p:txBody>
      </p:sp>
      <p:pic>
        <p:nvPicPr>
          <p:cNvPr id="135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82052"/>
            <a:ext cx="7741287" cy="3323539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326" y="1533525"/>
            <a:ext cx="7917011" cy="3952875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791200"/>
            <a:ext cx="34432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895275" y="5105400"/>
            <a:ext cx="1032993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Lognormal</a:t>
            </a:r>
            <a:endParaRPr lang="en-US" sz="1400" dirty="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" y="1733550"/>
            <a:ext cx="6527800" cy="4895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Error widths for12 energy quantities:</a:t>
            </a:r>
            <a:br>
              <a:rPr lang="en-US" sz="3200" dirty="0" smtClean="0"/>
            </a:br>
            <a:r>
              <a:rPr lang="en-US" sz="2000" dirty="0" smtClean="0"/>
              <a:t>They increase over time, but not as much as you might expect</a:t>
            </a:r>
            <a:endParaRPr lang="en-US" sz="3600" dirty="0" smtClean="0"/>
          </a:p>
        </p:txBody>
      </p:sp>
      <p:sp>
        <p:nvSpPr>
          <p:cNvPr id="5222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71600" y="6172200"/>
            <a:ext cx="6743700" cy="4572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Times" pitchFamily="22" charset="0"/>
              <a:buNone/>
            </a:pPr>
            <a:r>
              <a:rPr lang="en-US" sz="1600" smtClean="0"/>
              <a:t>Data from Annual Energy Outlook: Retrospective Review 2007.</a:t>
            </a:r>
          </a:p>
        </p:txBody>
      </p:sp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7086600" y="2038350"/>
            <a:ext cx="17145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95%ile</a:t>
            </a:r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7086600" y="3067050"/>
            <a:ext cx="17145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80%ile</a:t>
            </a: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7086600" y="3752850"/>
            <a:ext cx="17145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50%ile</a:t>
            </a:r>
          </a:p>
        </p:txBody>
      </p:sp>
      <p:sp>
        <p:nvSpPr>
          <p:cNvPr id="52232" name="Text Box 9"/>
          <p:cNvSpPr txBox="1">
            <a:spLocks noChangeArrowheads="1"/>
          </p:cNvSpPr>
          <p:nvPr/>
        </p:nvSpPr>
        <p:spPr bwMode="auto">
          <a:xfrm>
            <a:off x="7086600" y="4210050"/>
            <a:ext cx="17145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20%ile</a:t>
            </a:r>
          </a:p>
        </p:txBody>
      </p:sp>
      <p:sp>
        <p:nvSpPr>
          <p:cNvPr id="52233" name="Text Box 10"/>
          <p:cNvSpPr txBox="1">
            <a:spLocks noChangeArrowheads="1"/>
          </p:cNvSpPr>
          <p:nvPr/>
        </p:nvSpPr>
        <p:spPr bwMode="auto">
          <a:xfrm>
            <a:off x="7086600" y="4552950"/>
            <a:ext cx="17145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5%ile</a:t>
            </a:r>
          </a:p>
        </p:txBody>
      </p:sp>
      <p:sp>
        <p:nvSpPr>
          <p:cNvPr id="52234" name="Text Box 11"/>
          <p:cNvSpPr txBox="1">
            <a:spLocks noChangeArrowheads="1"/>
          </p:cNvSpPr>
          <p:nvPr/>
        </p:nvSpPr>
        <p:spPr bwMode="auto">
          <a:xfrm>
            <a:off x="1714500" y="5010150"/>
            <a:ext cx="1828800" cy="3968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1 to 5</a:t>
            </a:r>
          </a:p>
        </p:txBody>
      </p:sp>
      <p:sp>
        <p:nvSpPr>
          <p:cNvPr id="52235" name="Text Box 12"/>
          <p:cNvSpPr txBox="1">
            <a:spLocks noChangeArrowheads="1"/>
          </p:cNvSpPr>
          <p:nvPr/>
        </p:nvSpPr>
        <p:spPr bwMode="auto">
          <a:xfrm>
            <a:off x="4171950" y="5010150"/>
            <a:ext cx="1028700" cy="3968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6 to 10</a:t>
            </a:r>
          </a:p>
        </p:txBody>
      </p:sp>
      <p:sp>
        <p:nvSpPr>
          <p:cNvPr id="52236" name="Text Box 13"/>
          <p:cNvSpPr txBox="1">
            <a:spLocks noChangeArrowheads="1"/>
          </p:cNvSpPr>
          <p:nvPr/>
        </p:nvSpPr>
        <p:spPr bwMode="auto">
          <a:xfrm>
            <a:off x="6400800" y="5010150"/>
            <a:ext cx="1257300" cy="3968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Unicode MS" pitchFamily="22" charset="0"/>
              </a:rPr>
              <a:t>11 to 15</a:t>
            </a:r>
          </a:p>
        </p:txBody>
      </p:sp>
      <p:sp>
        <p:nvSpPr>
          <p:cNvPr id="52237" name="Text Box 14"/>
          <p:cNvSpPr txBox="1">
            <a:spLocks noChangeArrowheads="1"/>
          </p:cNvSpPr>
          <p:nvPr/>
        </p:nvSpPr>
        <p:spPr bwMode="auto">
          <a:xfrm>
            <a:off x="1885950" y="5353050"/>
            <a:ext cx="5600700" cy="8223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Arial Unicode MS" pitchFamily="22" charset="0"/>
              </a:rPr>
              <a:t>Forecast period (years)</a:t>
            </a:r>
            <a:br>
              <a:rPr lang="en-US">
                <a:latin typeface="Arial Unicode MS" pitchFamily="22" charset="0"/>
              </a:rPr>
            </a:br>
            <a:endParaRPr lang="en-US">
              <a:latin typeface="Arial Unicode MS" pitchFamily="2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Error by forecast range:</a:t>
            </a:r>
            <a:br>
              <a:rPr lang="en-US" dirty="0" smtClean="0"/>
            </a:br>
            <a:r>
              <a:rPr lang="en-US" sz="2800" dirty="0" smtClean="0"/>
              <a:t>(geometric standard deviation)</a:t>
            </a:r>
            <a:endParaRPr lang="en-US" dirty="0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1600200"/>
            <a:ext cx="705118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000500" y="3200400"/>
            <a:ext cx="47116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Projected GSD 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Base_GSD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+ GSD/inc x (Time-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Base_year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)^0.5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43100" y="1367135"/>
            <a:ext cx="6006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Total energy intensity (quads/$billion GDP)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80023"/>
            <a:ext cx="7200900" cy="449795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29700" cy="1143000"/>
          </a:xfrm>
        </p:spPr>
        <p:txBody>
          <a:bodyPr/>
          <a:lstStyle/>
          <a:p>
            <a:r>
              <a:rPr lang="en-US" sz="2800" dirty="0" smtClean="0"/>
              <a:t>Apply retrospective error distribution to estimate uncertainty in forecast price of gasoline </a:t>
            </a:r>
            <a:endParaRPr lang="en-US" sz="28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09800" y="5677976"/>
            <a:ext cx="6101256" cy="949016"/>
          </a:xfrm>
        </p:spPr>
        <p:txBody>
          <a:bodyPr/>
          <a:lstStyle/>
          <a:p>
            <a:r>
              <a:rPr lang="en-US" sz="1800" dirty="0" smtClean="0"/>
              <a:t>The median (50%ile) is the AEO 2009 Reference case</a:t>
            </a:r>
          </a:p>
          <a:p>
            <a:r>
              <a:rPr lang="en-US" sz="1800" dirty="0" smtClean="0"/>
              <a:t>Uncertainty using lognormal fitted to oil price errors by forecast range (1 to 25 years)</a:t>
            </a:r>
            <a:endParaRPr lang="en-US" sz="1800" dirty="0"/>
          </a:p>
        </p:txBody>
      </p:sp>
      <p:grpSp>
        <p:nvGrpSpPr>
          <p:cNvPr id="3" name="Group 13"/>
          <p:cNvGrpSpPr/>
          <p:nvPr/>
        </p:nvGrpSpPr>
        <p:grpSpPr>
          <a:xfrm>
            <a:off x="990600" y="1180023"/>
            <a:ext cx="7200900" cy="4497953"/>
            <a:chOff x="990600" y="1180023"/>
            <a:chExt cx="7200900" cy="449795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1180023"/>
              <a:ext cx="7200900" cy="449795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6896100" y="4495800"/>
              <a:ext cx="8763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6600"/>
                  </a:solidFill>
                  <a:latin typeface="Arial Unicode MS" pitchFamily="34" charset="-128"/>
                </a:rPr>
                <a:t>5%ile</a:t>
              </a:r>
              <a:endParaRPr lang="en-US" sz="2000" dirty="0">
                <a:solidFill>
                  <a:srgbClr val="FF6600"/>
                </a:solidFill>
                <a:latin typeface="Arial Unicode MS" pitchFamily="34" charset="-128"/>
              </a:endParaRP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6819900" y="3886200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0000"/>
                  </a:solidFill>
                  <a:latin typeface="Arial Unicode MS" pitchFamily="34" charset="-128"/>
                </a:rPr>
                <a:t>50%ile</a:t>
              </a:r>
              <a:endParaRPr lang="en-US" sz="2000" dirty="0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05600" y="1905000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6600"/>
                  </a:solidFill>
                  <a:latin typeface="Arial Unicode MS" pitchFamily="34" charset="-128"/>
                </a:rPr>
                <a:t>95%ile</a:t>
              </a:r>
              <a:endParaRPr lang="en-US" sz="2000" dirty="0">
                <a:solidFill>
                  <a:srgbClr val="FF6600"/>
                </a:solidFill>
                <a:latin typeface="Arial Unicode MS" pitchFamily="34" charset="-128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6781800" y="4257645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7F80"/>
                  </a:solidFill>
                  <a:latin typeface="Arial Unicode MS" pitchFamily="34" charset="-128"/>
                </a:rPr>
                <a:t>25%ile</a:t>
              </a:r>
              <a:endParaRPr lang="en-US" sz="2000" dirty="0">
                <a:solidFill>
                  <a:srgbClr val="FF7F80"/>
                </a:solidFill>
                <a:latin typeface="Arial Unicode MS" pitchFamily="34" charset="-128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6858000" y="3352800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7F80"/>
                  </a:solidFill>
                  <a:latin typeface="Arial Unicode MS" pitchFamily="34" charset="-128"/>
                </a:rPr>
                <a:t>75%ile</a:t>
              </a:r>
              <a:endParaRPr lang="en-US" sz="2000" dirty="0">
                <a:solidFill>
                  <a:srgbClr val="FF7F80"/>
                </a:solidFill>
                <a:latin typeface="Arial Unicode MS" pitchFamily="34" charset="-128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80023"/>
            <a:ext cx="7200900" cy="449795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29700" cy="1143000"/>
          </a:xfrm>
        </p:spPr>
        <p:txBody>
          <a:bodyPr/>
          <a:lstStyle/>
          <a:p>
            <a:r>
              <a:rPr lang="en-US" sz="2800" dirty="0" smtClean="0"/>
              <a:t>Apply retrospective error distribution to estimate uncertainty in forecast price of gasoline </a:t>
            </a:r>
            <a:endParaRPr lang="en-US" sz="28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09800" y="5677976"/>
            <a:ext cx="6101256" cy="949016"/>
          </a:xfrm>
        </p:spPr>
        <p:txBody>
          <a:bodyPr/>
          <a:lstStyle/>
          <a:p>
            <a:r>
              <a:rPr lang="en-US" sz="1800" dirty="0" smtClean="0"/>
              <a:t>The median (50%ile) is the AEO 2009 Reference case</a:t>
            </a:r>
          </a:p>
          <a:p>
            <a:r>
              <a:rPr lang="en-US" sz="1800" dirty="0" smtClean="0"/>
              <a:t>Uncertainty using lognormal fitted to oil price errors by forecast range (1 to 25 years)</a:t>
            </a:r>
            <a:endParaRPr lang="en-US" sz="1800" dirty="0"/>
          </a:p>
        </p:txBody>
      </p:sp>
      <p:grpSp>
        <p:nvGrpSpPr>
          <p:cNvPr id="3" name="Group 13"/>
          <p:cNvGrpSpPr/>
          <p:nvPr/>
        </p:nvGrpSpPr>
        <p:grpSpPr>
          <a:xfrm>
            <a:off x="990600" y="1180023"/>
            <a:ext cx="7200900" cy="4497953"/>
            <a:chOff x="990600" y="1180023"/>
            <a:chExt cx="7200900" cy="449795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1180023"/>
              <a:ext cx="7200900" cy="4497953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6896100" y="4495800"/>
              <a:ext cx="8763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6600"/>
                  </a:solidFill>
                  <a:latin typeface="Arial Unicode MS" pitchFamily="34" charset="-128"/>
                </a:rPr>
                <a:t>5%ile</a:t>
              </a:r>
              <a:endParaRPr lang="en-US" sz="2000" dirty="0">
                <a:solidFill>
                  <a:srgbClr val="FF6600"/>
                </a:solidFill>
                <a:latin typeface="Arial Unicode MS" pitchFamily="34" charset="-128"/>
              </a:endParaRP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6819900" y="3886200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0000"/>
                  </a:solidFill>
                  <a:latin typeface="Arial Unicode MS" pitchFamily="34" charset="-128"/>
                </a:rPr>
                <a:t>50%ile</a:t>
              </a:r>
              <a:endParaRPr lang="en-US" sz="2000" dirty="0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05600" y="1905000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6600"/>
                  </a:solidFill>
                  <a:latin typeface="Arial Unicode MS" pitchFamily="34" charset="-128"/>
                </a:rPr>
                <a:t>95%ile</a:t>
              </a:r>
              <a:endParaRPr lang="en-US" sz="2000" dirty="0">
                <a:solidFill>
                  <a:srgbClr val="FF6600"/>
                </a:solidFill>
                <a:latin typeface="Arial Unicode MS" pitchFamily="34" charset="-128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6781800" y="4257645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7F80"/>
                  </a:solidFill>
                  <a:latin typeface="Arial Unicode MS" pitchFamily="34" charset="-128"/>
                </a:rPr>
                <a:t>25%ile</a:t>
              </a:r>
              <a:endParaRPr lang="en-US" sz="2000" dirty="0">
                <a:solidFill>
                  <a:srgbClr val="FF7F80"/>
                </a:solidFill>
                <a:latin typeface="Arial Unicode MS" pitchFamily="34" charset="-128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6858000" y="3352800"/>
              <a:ext cx="952500" cy="400110"/>
            </a:xfrm>
            <a:prstGeom prst="rect">
              <a:avLst/>
            </a:prstGeom>
            <a:solidFill>
              <a:schemeClr val="bg1">
                <a:alpha val="6300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FF7F80"/>
                  </a:solidFill>
                  <a:latin typeface="Arial Unicode MS" pitchFamily="34" charset="-128"/>
                </a:rPr>
                <a:t>75%ile</a:t>
              </a:r>
              <a:endParaRPr lang="en-US" sz="2000" dirty="0">
                <a:solidFill>
                  <a:srgbClr val="FF7F80"/>
                </a:solidFill>
                <a:latin typeface="Arial Unicode MS" pitchFamily="34" charset="-128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8915400" cy="1143000"/>
          </a:xfrm>
        </p:spPr>
        <p:txBody>
          <a:bodyPr/>
          <a:lstStyle/>
          <a:p>
            <a:r>
              <a:rPr lang="en-US" sz="3200" dirty="0" smtClean="0"/>
              <a:t>Compare AEO 2009 forecast scenarios </a:t>
            </a:r>
            <a:br>
              <a:rPr lang="en-US" sz="3200" dirty="0" smtClean="0"/>
            </a:br>
            <a:r>
              <a:rPr lang="en-US" sz="3200" dirty="0" smtClean="0"/>
              <a:t>with uncertainty from past error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5334000"/>
            <a:ext cx="7239000" cy="1066800"/>
          </a:xfrm>
        </p:spPr>
        <p:txBody>
          <a:bodyPr/>
          <a:lstStyle/>
          <a:p>
            <a:r>
              <a:rPr lang="en-US" sz="1800" dirty="0" smtClean="0"/>
              <a:t>Percentiles from uncertainty fitted to AEO oil price errors over forecast range applied to median from AEO 2009 Reference case</a:t>
            </a:r>
          </a:p>
          <a:p>
            <a:r>
              <a:rPr lang="en-US" sz="1800" dirty="0" smtClean="0"/>
              <a:t>Compare to five AEO cases, High and Low Economic Growth, High and Low Oil prices.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38897"/>
            <a:ext cx="6548365" cy="3842703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ld swan-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4343400"/>
            <a:ext cx="40163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21" charset="-128"/>
              </a:rPr>
              <a:t>Retrospective uncertainty assessment:</a:t>
            </a:r>
            <a:br>
              <a:rPr lang="en-US" sz="2800" dirty="0" smtClean="0">
                <a:ea typeface="ＭＳ Ｐゴシック" pitchFamily="21" charset="-128"/>
              </a:rPr>
            </a:br>
            <a:r>
              <a:rPr lang="en-US" sz="3600" dirty="0" smtClean="0">
                <a:ea typeface="ＭＳ Ｐゴシック" pitchFamily="21" charset="-128"/>
              </a:rPr>
              <a:t>Some observations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57300"/>
            <a:ext cx="7772400" cy="4876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21" charset="-128"/>
              </a:rPr>
              <a:t>Some types of quantity (prices) are less predictable than others (energy flows).</a:t>
            </a:r>
          </a:p>
          <a:p>
            <a:pPr eaLnBrk="1" hangingPunct="1"/>
            <a:r>
              <a:rPr lang="en-US" sz="2400" dirty="0" smtClean="0">
                <a:ea typeface="ＭＳ Ｐゴシック" pitchFamily="21" charset="-128"/>
              </a:rPr>
              <a:t>You need a long history for useful calibration. </a:t>
            </a:r>
          </a:p>
          <a:p>
            <a:pPr eaLnBrk="1" hangingPunct="1"/>
            <a:r>
              <a:rPr lang="en-US" sz="2400" dirty="0" smtClean="0">
                <a:ea typeface="ＭＳ Ｐゴシック" pitchFamily="21" charset="-128"/>
              </a:rPr>
              <a:t>Large </a:t>
            </a:r>
            <a:r>
              <a:rPr lang="en-US" sz="2400" dirty="0" smtClean="0">
                <a:ea typeface="ＭＳ Ｐゴシック" pitchFamily="21" charset="-128"/>
              </a:rPr>
              <a:t>errors are often due to Black Swan events, outside and beyond the model.</a:t>
            </a:r>
          </a:p>
          <a:p>
            <a:pPr eaLnBrk="1" hangingPunct="1"/>
            <a:r>
              <a:rPr lang="en-US" sz="2400" dirty="0" smtClean="0">
                <a:ea typeface="ＭＳ Ｐゴシック" pitchFamily="21" charset="-128"/>
              </a:rPr>
              <a:t>So, error distributions have long tails — not Gaussian. </a:t>
            </a:r>
          </a:p>
          <a:p>
            <a:pPr eaLnBrk="1" hangingPunct="1"/>
            <a:r>
              <a:rPr lang="en-US" sz="2400" dirty="0" smtClean="0">
                <a:ea typeface="ＭＳ Ｐゴシック" pitchFamily="21" charset="-128"/>
              </a:rPr>
              <a:t>Expect </a:t>
            </a:r>
            <a:r>
              <a:rPr lang="en-US" sz="2400" dirty="0" smtClean="0">
                <a:ea typeface="ＭＳ Ｐゴシック" pitchFamily="21" charset="-128"/>
              </a:rPr>
              <a:t>gold </a:t>
            </a:r>
            <a:r>
              <a:rPr lang="en-US" sz="2400" dirty="0" smtClean="0">
                <a:ea typeface="ＭＳ Ｐゴシック" pitchFamily="21" charset="-128"/>
              </a:rPr>
              <a:t>swans as </a:t>
            </a:r>
            <a:r>
              <a:rPr lang="en-US" sz="2400" dirty="0" smtClean="0">
                <a:ea typeface="ＭＳ Ｐゴシック" pitchFamily="21" charset="-128"/>
              </a:rPr>
              <a:t>well as black swans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14300"/>
            <a:ext cx="7772400" cy="1143000"/>
          </a:xfrm>
        </p:spPr>
        <p:txBody>
          <a:bodyPr/>
          <a:lstStyle/>
          <a:p>
            <a:r>
              <a:rPr lang="en-US" sz="3600" dirty="0" smtClean="0"/>
              <a:t>Summary: </a:t>
            </a:r>
            <a:r>
              <a:rPr lang="en-US" sz="3600" dirty="0" smtClean="0"/>
              <a:t>Quantifying</a:t>
            </a:r>
            <a:br>
              <a:rPr lang="en-US" sz="3600" dirty="0" smtClean="0"/>
            </a:br>
            <a:r>
              <a:rPr lang="en-US" sz="3600" dirty="0" smtClean="0"/>
              <a:t>forecast uncertainty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876800"/>
          </a:xfrm>
        </p:spPr>
        <p:txBody>
          <a:bodyPr/>
          <a:lstStyle/>
          <a:p>
            <a:r>
              <a:rPr lang="en-US" sz="2000" dirty="0" smtClean="0"/>
              <a:t>Forecasts are inevitably uncertain: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We </a:t>
            </a:r>
            <a:r>
              <a:rPr lang="en-US" sz="2000" dirty="0" smtClean="0"/>
              <a:t>might as well </a:t>
            </a:r>
            <a:r>
              <a:rPr lang="en-US" sz="2000" dirty="0" smtClean="0"/>
              <a:t>embrace uncertainty explicitly</a:t>
            </a:r>
            <a:endParaRPr lang="en-US" sz="2000" dirty="0" smtClean="0"/>
          </a:p>
          <a:p>
            <a:r>
              <a:rPr lang="en-US" sz="2000" dirty="0" smtClean="0"/>
              <a:t>Elicitation </a:t>
            </a:r>
            <a:r>
              <a:rPr lang="en-US" sz="2000" dirty="0" smtClean="0"/>
              <a:t>of expert assessments as probability distributions</a:t>
            </a:r>
          </a:p>
          <a:p>
            <a:pPr lvl="1"/>
            <a:r>
              <a:rPr lang="en-US" sz="1600" dirty="0" smtClean="0"/>
              <a:t>Find the best experts</a:t>
            </a:r>
          </a:p>
          <a:p>
            <a:pPr lvl="1"/>
            <a:r>
              <a:rPr lang="en-US" sz="1600" dirty="0" smtClean="0"/>
              <a:t>Use a careful elicitation protocol</a:t>
            </a:r>
          </a:p>
          <a:p>
            <a:pPr lvl="1"/>
            <a:r>
              <a:rPr lang="en-US" sz="1600" dirty="0" smtClean="0"/>
              <a:t>Highlight </a:t>
            </a:r>
            <a:r>
              <a:rPr lang="en-US" sz="1600" dirty="0" smtClean="0"/>
              <a:t>extremes and brainstorm “surprises” </a:t>
            </a:r>
            <a:r>
              <a:rPr lang="en-US" sz="1600" dirty="0" smtClean="0"/>
              <a:t>to counter overconfidence</a:t>
            </a:r>
          </a:p>
          <a:p>
            <a:r>
              <a:rPr lang="en-US" sz="2000" dirty="0" smtClean="0"/>
              <a:t>Retrospective error analysis of past forecasts</a:t>
            </a:r>
          </a:p>
          <a:p>
            <a:pPr lvl="1"/>
            <a:r>
              <a:rPr lang="en-US" sz="1600" dirty="0" smtClean="0"/>
              <a:t>Shows you how well we did in the past</a:t>
            </a:r>
          </a:p>
          <a:p>
            <a:pPr lvl="1"/>
            <a:r>
              <a:rPr lang="en-US" sz="1600" dirty="0" smtClean="0"/>
              <a:t>Long-tailed distributions capture past Black </a:t>
            </a:r>
            <a:r>
              <a:rPr lang="en-US" sz="1600" dirty="0" smtClean="0"/>
              <a:t>Swans</a:t>
            </a:r>
            <a:endParaRPr lang="en-US" sz="1600" dirty="0" smtClean="0"/>
          </a:p>
          <a:p>
            <a:pPr lvl="1"/>
            <a:r>
              <a:rPr lang="en-US" sz="1600" dirty="0" smtClean="0"/>
              <a:t>Probabilistic forecasts on key quantities are becoming available </a:t>
            </a:r>
          </a:p>
          <a:p>
            <a:r>
              <a:rPr lang="en-US" sz="2000" dirty="0" smtClean="0"/>
              <a:t>Expert elicitation and retros</a:t>
            </a:r>
            <a:r>
              <a:rPr lang="en-US" sz="2000" dirty="0" smtClean="0"/>
              <a:t>pective error analysis are complementary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 smtClean="0"/>
              <a:t>future might be yet more </a:t>
            </a:r>
            <a:r>
              <a:rPr lang="en-US" sz="2000" dirty="0" smtClean="0"/>
              <a:t>unpredictable:</a:t>
            </a:r>
            <a:br>
              <a:rPr lang="en-US" sz="2000" dirty="0" smtClean="0"/>
            </a:br>
            <a:r>
              <a:rPr lang="en-US" sz="2200" dirty="0" smtClean="0"/>
              <a:t>Results </a:t>
            </a:r>
            <a:r>
              <a:rPr lang="en-US" sz="2200" dirty="0" smtClean="0"/>
              <a:t>will be </a:t>
            </a:r>
            <a:r>
              <a:rPr lang="en-US" sz="2200" b="1" i="1" dirty="0" smtClean="0"/>
              <a:t>lower bounds </a:t>
            </a:r>
            <a:r>
              <a:rPr lang="en-US" sz="2200" b="1" dirty="0" smtClean="0"/>
              <a:t>on uncertainty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4" descr="AnaCub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2590800"/>
            <a:ext cx="16668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810000" y="6457890"/>
            <a:ext cx="5334000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r" eaLnBrk="1" hangingPunct="1"/>
            <a:r>
              <a:rPr lang="en-US" sz="2000" b="0" i="1" u="none" dirty="0">
                <a:solidFill>
                  <a:srgbClr val="FF6600"/>
                </a:solidFill>
                <a:latin typeface="Arial" pitchFamily="21" charset="0"/>
              </a:rPr>
              <a:t>Bringing clarity </a:t>
            </a:r>
            <a:r>
              <a:rPr lang="en-US" sz="2000" b="0" i="1" u="none" dirty="0" smtClean="0">
                <a:solidFill>
                  <a:srgbClr val="FF6600"/>
                </a:solidFill>
                <a:latin typeface="Arial" pitchFamily="21" charset="0"/>
              </a:rPr>
              <a:t>to </a:t>
            </a:r>
            <a:r>
              <a:rPr lang="en-US" sz="2000" b="0" i="1" u="none" dirty="0">
                <a:solidFill>
                  <a:schemeClr val="hlink"/>
                </a:solidFill>
                <a:latin typeface="Arial" pitchFamily="21" charset="0"/>
              </a:rPr>
              <a:t>green</a:t>
            </a:r>
            <a:r>
              <a:rPr lang="en-US" sz="2000" b="0" i="1" u="none" dirty="0">
                <a:solidFill>
                  <a:srgbClr val="FF6600"/>
                </a:solidFill>
                <a:latin typeface="Arial" pitchFamily="21" charset="0"/>
              </a:rPr>
              <a:t> decisions</a:t>
            </a:r>
            <a:r>
              <a:rPr lang="en-US" sz="2000" b="0" u="none" dirty="0">
                <a:solidFill>
                  <a:srgbClr val="FF6600"/>
                </a:solidFill>
                <a:latin typeface="Arial" pitchFamily="21" charset="0"/>
              </a:rPr>
              <a:t>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914900" y="228600"/>
            <a:ext cx="3937000" cy="711200"/>
          </a:xfrm>
        </p:spPr>
        <p:txBody>
          <a:bodyPr/>
          <a:lstStyle/>
          <a:p>
            <a:pPr algn="l"/>
            <a:r>
              <a:rPr lang="en-US" sz="2400" dirty="0"/>
              <a:t>References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38700" y="977900"/>
            <a:ext cx="3886200" cy="5130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M. Henrion &amp; B. </a:t>
            </a:r>
            <a:r>
              <a:rPr lang="en-US" sz="1200" dirty="0" err="1"/>
              <a:t>Fischhoff</a:t>
            </a:r>
            <a:r>
              <a:rPr lang="en-US" sz="1200" dirty="0"/>
              <a:t>, "Assessing  Uncertainty in Physical Constants", </a:t>
            </a:r>
            <a:r>
              <a:rPr lang="en-US" sz="1200" i="1" dirty="0"/>
              <a:t>American Journal of Physics</a:t>
            </a:r>
            <a:r>
              <a:rPr lang="en-US" sz="1200" dirty="0"/>
              <a:t>, 54, (9), September, 1986, pp. 791-798. 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M. Granger Morgan and Max Henrion, </a:t>
            </a:r>
            <a:r>
              <a:rPr lang="en-US" sz="1200" i="1" dirty="0"/>
              <a:t>Uncertainty: A Guide to Dealing with Uncertainty in Quantitative Risk and Policy Analysis</a:t>
            </a:r>
            <a:r>
              <a:rPr lang="en-US" sz="1200" dirty="0"/>
              <a:t>, Cambridge University Press: New York, 1990. 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Alexander I. </a:t>
            </a:r>
            <a:r>
              <a:rPr lang="en-US" sz="1200" dirty="0" err="1"/>
              <a:t>Shlyakhter</a:t>
            </a:r>
            <a:r>
              <a:rPr lang="en-US" sz="1200" dirty="0"/>
              <a:t>, Daniel M. </a:t>
            </a:r>
            <a:r>
              <a:rPr lang="en-US" sz="1200" dirty="0" err="1"/>
              <a:t>Kammen</a:t>
            </a:r>
            <a:r>
              <a:rPr lang="en-US" sz="1200" dirty="0"/>
              <a:t>, Claire L. </a:t>
            </a:r>
            <a:r>
              <a:rPr lang="en-US" sz="1200" dirty="0" err="1"/>
              <a:t>Broido</a:t>
            </a:r>
            <a:r>
              <a:rPr lang="en-US" sz="1200" dirty="0"/>
              <a:t> and Richard Wilson : The credibility of energy projections from trends in past data: The US energy sector, </a:t>
            </a:r>
            <a:r>
              <a:rPr lang="en-US" sz="1200" i="1" dirty="0"/>
              <a:t>Energy Policy</a:t>
            </a:r>
            <a:r>
              <a:rPr lang="en-US" sz="1200" dirty="0"/>
              <a:t>, Feb 1994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Laura Lee, </a:t>
            </a:r>
            <a:r>
              <a:rPr lang="en-US" sz="1200" i="1" dirty="0"/>
              <a:t>Bad Predictions, </a:t>
            </a:r>
            <a:r>
              <a:rPr lang="en-US" sz="1200" dirty="0"/>
              <a:t>Elsewhere Press, 2000.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PP Craig, A </a:t>
            </a:r>
            <a:r>
              <a:rPr lang="en-US" sz="1200" dirty="0" err="1"/>
              <a:t>Gadgil</a:t>
            </a:r>
            <a:r>
              <a:rPr lang="en-US" sz="1200" dirty="0"/>
              <a:t>, and JG </a:t>
            </a:r>
            <a:r>
              <a:rPr lang="en-US" sz="1200" dirty="0" err="1"/>
              <a:t>Koomey</a:t>
            </a:r>
            <a:r>
              <a:rPr lang="en-US" sz="1200" dirty="0"/>
              <a:t>, “What can history teach us?</a:t>
            </a:r>
            <a:r>
              <a:rPr lang="en-US" sz="1200" b="1" dirty="0"/>
              <a:t> </a:t>
            </a:r>
            <a:r>
              <a:rPr lang="en-US" sz="1200" dirty="0"/>
              <a:t>A Retrospective from Examination of Long-Term Energy Forecasts for the United States”, </a:t>
            </a:r>
            <a:r>
              <a:rPr lang="en-US" sz="1200" i="1" dirty="0"/>
              <a:t>Ann. Review Energy Environ</a:t>
            </a:r>
            <a:r>
              <a:rPr lang="en-US" sz="1200" dirty="0"/>
              <a:t>. 2002. 27.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Thomas </a:t>
            </a:r>
            <a:r>
              <a:rPr lang="en-US" sz="1200" dirty="0" err="1"/>
              <a:t>Gilovich</a:t>
            </a:r>
            <a:r>
              <a:rPr lang="en-US" sz="1200" dirty="0"/>
              <a:t>, Dale W Griffin, Daniel </a:t>
            </a:r>
            <a:r>
              <a:rPr lang="en-US" sz="1200" dirty="0" err="1"/>
              <a:t>Kahneman</a:t>
            </a:r>
            <a:r>
              <a:rPr lang="en-US" sz="1200" dirty="0"/>
              <a:t>, </a:t>
            </a:r>
            <a:r>
              <a:rPr lang="en-US" sz="1200" i="1" dirty="0"/>
              <a:t>Heuristics and Biases: The Psychology of Intuitive Judgment</a:t>
            </a:r>
            <a:r>
              <a:rPr lang="en-US" sz="1200" dirty="0"/>
              <a:t>, Edited by Cambridge UP, 2006.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 err="1"/>
              <a:t>Nassim</a:t>
            </a:r>
            <a:r>
              <a:rPr lang="en-US" sz="1200" dirty="0"/>
              <a:t> N. </a:t>
            </a:r>
            <a:r>
              <a:rPr lang="en-US" sz="1200" dirty="0" err="1"/>
              <a:t>Taleb</a:t>
            </a:r>
            <a:r>
              <a:rPr lang="en-US" sz="1200" dirty="0"/>
              <a:t>, </a:t>
            </a:r>
            <a:r>
              <a:rPr lang="en-US" sz="1200" i="1" dirty="0"/>
              <a:t>The Black Swan: The impact of the Highly Improbable</a:t>
            </a:r>
            <a:r>
              <a:rPr lang="en-US" sz="1200" dirty="0"/>
              <a:t>, Random House: NY, 2007</a:t>
            </a:r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/>
              <a:t>                                              </a:t>
            </a:r>
            <a:endParaRPr lang="en-US" sz="1200" dirty="0" smtClean="0"/>
          </a:p>
          <a:p>
            <a:pPr>
              <a:lnSpc>
                <a:spcPct val="80000"/>
              </a:lnSpc>
              <a:spcBef>
                <a:spcPct val="35000"/>
              </a:spcBef>
            </a:pPr>
            <a:endParaRPr lang="en-US" sz="1200" dirty="0" smtClean="0"/>
          </a:p>
          <a:p>
            <a:pPr>
              <a:lnSpc>
                <a:spcPct val="80000"/>
              </a:lnSpc>
              <a:spcBef>
                <a:spcPct val="35000"/>
              </a:spcBef>
            </a:pPr>
            <a:r>
              <a:rPr lang="en-US" sz="1200" dirty="0" smtClean="0"/>
              <a:t>www.lumina.com</a:t>
            </a:r>
            <a:endParaRPr lang="en-US" sz="1200" dirty="0"/>
          </a:p>
          <a:p>
            <a:pPr>
              <a:lnSpc>
                <a:spcPct val="80000"/>
              </a:lnSpc>
              <a:spcBef>
                <a:spcPct val="35000"/>
              </a:spcBef>
            </a:pPr>
            <a:endParaRPr lang="en-US" sz="1200" dirty="0"/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5715000"/>
            <a:ext cx="2019300" cy="425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129338"/>
            <a:ext cx="1293813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342900" y="409575"/>
            <a:ext cx="44577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 kern="0" dirty="0" smtClean="0">
                <a:solidFill>
                  <a:srgbClr val="A8011F"/>
                </a:solidFill>
                <a:latin typeface="Trebuchet MS"/>
                <a:cs typeface="+mj-cs"/>
              </a:rPr>
              <a:t>Expecting the Unexpected: </a:t>
            </a:r>
            <a:r>
              <a:rPr lang="en-US" sz="2000" b="1" kern="0" dirty="0" smtClean="0">
                <a:solidFill>
                  <a:srgbClr val="A8011F"/>
                </a:solidFill>
                <a:latin typeface="Trebuchet MS"/>
                <a:cs typeface="+mj-cs"/>
              </a:rPr>
              <a:t>Coping with surprises in Probabilistic Forecasting </a:t>
            </a:r>
            <a:r>
              <a:rPr lang="en-US" sz="1200" b="1" dirty="0">
                <a:solidFill>
                  <a:srgbClr val="A8011F"/>
                </a:solidFill>
                <a:latin typeface="Trebuchet MS" pitchFamily="21" charset="0"/>
              </a:rPr>
              <a:t/>
            </a:r>
            <a:br>
              <a:rPr lang="en-US" sz="1200" b="1" dirty="0">
                <a:solidFill>
                  <a:srgbClr val="A8011F"/>
                </a:solidFill>
                <a:latin typeface="Trebuchet MS" pitchFamily="21" charset="0"/>
              </a:rPr>
            </a:br>
            <a:endParaRPr lang="en-US" sz="1200" b="1" dirty="0">
              <a:solidFill>
                <a:srgbClr val="A8011F"/>
              </a:solidFill>
              <a:latin typeface="Trebuchet MS" pitchFamily="21" charset="0"/>
            </a:endParaRP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342900" y="1371600"/>
            <a:ext cx="32004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850C"/>
              </a:buClr>
              <a:buFont typeface="Times" pitchFamily="21" charset="0"/>
              <a:buNone/>
            </a:pPr>
            <a:r>
              <a:rPr lang="en-US" sz="1800" dirty="0">
                <a:latin typeface="Trebuchet MS" pitchFamily="21" charset="0"/>
              </a:rPr>
              <a:t>Max Henrion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850C"/>
              </a:buClr>
              <a:buFont typeface="Times" pitchFamily="21" charset="0"/>
              <a:buNone/>
            </a:pPr>
            <a:endParaRPr lang="en-US" sz="1200" dirty="0">
              <a:latin typeface="Trebuchet MS" pitchFamily="21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850C"/>
              </a:buClr>
              <a:buFont typeface="Times" pitchFamily="21" charset="0"/>
              <a:buNone/>
            </a:pPr>
            <a:r>
              <a:rPr lang="en-US" sz="1400" dirty="0" smtClean="0">
                <a:latin typeface="Trebuchet MS" pitchFamily="21" charset="0"/>
              </a:rPr>
              <a:t>INFORMS Analytics Conference</a:t>
            </a:r>
            <a:endParaRPr lang="en-US" sz="1400" dirty="0">
              <a:latin typeface="Trebuchet MS" pitchFamily="21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850C"/>
              </a:buClr>
              <a:buFont typeface="Times" pitchFamily="21" charset="0"/>
              <a:buNone/>
            </a:pPr>
            <a:endParaRPr lang="en-US" sz="1400" dirty="0">
              <a:latin typeface="Trebuchet MS" pitchFamily="21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850C"/>
              </a:buClr>
              <a:buFont typeface="Times" pitchFamily="21" charset="0"/>
              <a:buNone/>
            </a:pPr>
            <a:r>
              <a:rPr lang="en-US" sz="1400" dirty="0" smtClean="0">
                <a:solidFill>
                  <a:schemeClr val="bg1"/>
                </a:solidFill>
                <a:latin typeface="Trebuchet MS" pitchFamily="21" charset="0"/>
              </a:rPr>
              <a:t>Chicago, April 2011</a:t>
            </a:r>
            <a:endParaRPr lang="en-US" sz="1400" dirty="0">
              <a:solidFill>
                <a:schemeClr val="bg1"/>
              </a:solidFill>
              <a:latin typeface="Trebuchet MS" pitchFamily="21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AI Henrion Presentation">
  <a:themeElements>
    <a:clrScheme name="ECAI Henrion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AI Henrion Presentatio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22" charset="0"/>
          </a:defRPr>
        </a:defPPr>
      </a:lstStyle>
    </a:lnDef>
  </a:objectDefaults>
  <a:extraClrSchemeLst>
    <a:extraClrScheme>
      <a:clrScheme name="ECAI Henrion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AI Henrion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AI Henrion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AI Henrion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AI Henrion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AI Henrion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AI Henrion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AI Henrion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AI Henrion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AI Henrion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AI Henrion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AI Henrion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ECAI Henrion Presentation</Template>
  <TotalTime>17962</TotalTime>
  <Words>2203</Words>
  <Application>Microsoft Office PowerPoint</Application>
  <PresentationFormat>On-screen Show (4:3)</PresentationFormat>
  <Paragraphs>403</Paragraphs>
  <Slides>39</Slides>
  <Notes>23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ECAI Henrion Presentation</vt:lpstr>
      <vt:lpstr>Worksheet</vt:lpstr>
      <vt:lpstr>Expecting the Unexpected: Coping with surprises in Probabilistic and Scenario Forecasting</vt:lpstr>
      <vt:lpstr>Overview</vt:lpstr>
      <vt:lpstr>Lord Kelvin</vt:lpstr>
      <vt:lpstr>Reported uncertainty in measurements of  c, the speed of light</vt:lpstr>
      <vt:lpstr>Calibration of uncertainty in measurements of physical constants</vt:lpstr>
      <vt:lpstr>Why do precision metrologists underestimate extremes?</vt:lpstr>
      <vt:lpstr>The Black Swan</vt:lpstr>
      <vt:lpstr>Market prices are not normal</vt:lpstr>
      <vt:lpstr>US Primary energy use in 2000 from 1970s</vt:lpstr>
      <vt:lpstr>Retrospective review of AEO forecasts: US Petrol consumption (million bbl/day)</vt:lpstr>
      <vt:lpstr>Retrospective review of AEO forecasts:  World oil price ($/barrel)</vt:lpstr>
      <vt:lpstr>Probabilistic simulation for forecasting and decision making</vt:lpstr>
      <vt:lpstr>SEDS: Stochastic Energy Deployment System</vt:lpstr>
      <vt:lpstr>SEDS: A Nationwide Collaboration</vt:lpstr>
      <vt:lpstr>Representative energy efficiency and renewable energy technologies</vt:lpstr>
      <vt:lpstr>SEDS: Stochastic Energy Deployment System. Main Modules</vt:lpstr>
      <vt:lpstr>Diving into SEDS</vt:lpstr>
      <vt:lpstr>Assessing uncertainty  about the effect of R&amp;D</vt:lpstr>
      <vt:lpstr>Biofuels as % of light vehicle fuel  by scenario for 2035: : Stochastic</vt:lpstr>
      <vt:lpstr>How to express uncertainty as probability distributions</vt:lpstr>
      <vt:lpstr>A little exercise: Please assess your subjective probability intervals</vt:lpstr>
      <vt:lpstr>A little exercise: Please assess your subjective probability intervals</vt:lpstr>
      <vt:lpstr>Overconfidence in subjective probability ranges</vt:lpstr>
      <vt:lpstr>Learning curves for photovoltaic power: Past and projected as a function of experience</vt:lpstr>
      <vt:lpstr>How to expect the unexpected: Brainstorming for surprises</vt:lpstr>
      <vt:lpstr>Sample Black Swans in energy (and some Gold Swans)</vt:lpstr>
      <vt:lpstr>How can we imagine the future?</vt:lpstr>
      <vt:lpstr>Retrospection on past AEO forecasts:  World oil price ($/barrel)</vt:lpstr>
      <vt:lpstr>Distributions for percent error  in AEO Forecasts 1980 to 2008</vt:lpstr>
      <vt:lpstr>Fitting the empirical error distribution for AEO energy price forecasts</vt:lpstr>
      <vt:lpstr> Error widths for12 energy quantities: They increase over time, but not as much as you might expect</vt:lpstr>
      <vt:lpstr>Error by forecast range: (geometric standard deviation)</vt:lpstr>
      <vt:lpstr>Apply retrospective error distribution to estimate uncertainty in forecast price of gasoline </vt:lpstr>
      <vt:lpstr>Apply retrospective error distribution to estimate uncertainty in forecast price of gasoline </vt:lpstr>
      <vt:lpstr>Compare AEO 2009 forecast scenarios  with uncertainty from past error</vt:lpstr>
      <vt:lpstr>Retrospective uncertainty assessment: Some observations</vt:lpstr>
      <vt:lpstr>Summary: Quantifying forecast uncertainty</vt:lpstr>
      <vt:lpstr>Slide 38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Applying risk and uncertainty  into decision making</dc:title>
  <dc:creator>Max Henrion</dc:creator>
  <cp:lastModifiedBy>Henrion</cp:lastModifiedBy>
  <cp:revision>654</cp:revision>
  <dcterms:created xsi:type="dcterms:W3CDTF">2010-11-17T22:24:27Z</dcterms:created>
  <dcterms:modified xsi:type="dcterms:W3CDTF">2011-04-07T19:44:30Z</dcterms:modified>
</cp:coreProperties>
</file>