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9FB43A-FFD3-48B1-8C9B-698563B15E3A}" type="datetimeFigureOut">
              <a:rPr lang="en-US" smtClean="0"/>
              <a:t>1/25/2012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92743-450B-4E10-9C3F-22B157DCD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77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9FB43A-FFD3-48B1-8C9B-698563B15E3A}" type="datetimeFigureOut">
              <a:rPr lang="en-US" smtClean="0"/>
              <a:t>1/25/2012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92743-450B-4E10-9C3F-22B157DCD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48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88913"/>
            <a:ext cx="1943100" cy="62118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88913"/>
            <a:ext cx="5676900" cy="62118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9FB43A-FFD3-48B1-8C9B-698563B15E3A}" type="datetimeFigureOut">
              <a:rPr lang="en-US" smtClean="0"/>
              <a:t>1/25/2012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92743-450B-4E10-9C3F-22B157DCD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8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9FB43A-FFD3-48B1-8C9B-698563B15E3A}" type="datetimeFigureOut">
              <a:rPr lang="en-US" smtClean="0"/>
              <a:t>1/25/2012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92743-450B-4E10-9C3F-22B157DCD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19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9FB43A-FFD3-48B1-8C9B-698563B15E3A}" type="datetimeFigureOut">
              <a:rPr lang="en-US" smtClean="0"/>
              <a:t>1/25/2012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92743-450B-4E10-9C3F-22B157DCD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2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9FB43A-FFD3-48B1-8C9B-698563B15E3A}" type="datetimeFigureOut">
              <a:rPr lang="en-US" smtClean="0"/>
              <a:t>1/25/2012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92743-450B-4E10-9C3F-22B157DCD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77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9FB43A-FFD3-48B1-8C9B-698563B15E3A}" type="datetimeFigureOut">
              <a:rPr lang="en-US" smtClean="0"/>
              <a:t>1/25/2012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92743-450B-4E10-9C3F-22B157DCD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0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9FB43A-FFD3-48B1-8C9B-698563B15E3A}" type="datetimeFigureOut">
              <a:rPr lang="en-US" smtClean="0"/>
              <a:t>1/25/2012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92743-450B-4E10-9C3F-22B157DCD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8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9FB43A-FFD3-48B1-8C9B-698563B15E3A}" type="datetimeFigureOut">
              <a:rPr lang="en-US" smtClean="0"/>
              <a:t>1/25/2012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92743-450B-4E10-9C3F-22B157DCD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552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9FB43A-FFD3-48B1-8C9B-698563B15E3A}" type="datetimeFigureOut">
              <a:rPr lang="en-US" smtClean="0"/>
              <a:t>1/25/2012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92743-450B-4E10-9C3F-22B157DCD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830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9FB43A-FFD3-48B1-8C9B-698563B15E3A}" type="datetimeFigureOut">
              <a:rPr lang="en-US" smtClean="0"/>
              <a:t>1/25/2012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92743-450B-4E10-9C3F-22B157DCD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81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889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76400" y="651510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929FB43A-FFD3-48B1-8C9B-698563B15E3A}" type="datetimeFigureOut">
              <a:rPr lang="en-US" smtClean="0"/>
              <a:t>1/25/2012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515100"/>
            <a:ext cx="25908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4008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800" dirty="0" smtClean="0">
                <a:solidFill>
                  <a:srgbClr val="A8011F"/>
                </a:solidFill>
                <a:latin typeface="Arial" charset="0"/>
              </a:defRPr>
            </a:lvl1pPr>
          </a:lstStyle>
          <a:p>
            <a:fld id="{FA992743-450B-4E10-9C3F-22B157DCDDE1}" type="slidenum">
              <a:rPr lang="en-US" smtClean="0"/>
              <a:t>‹#›</a:t>
            </a:fld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6216650"/>
            <a:ext cx="10826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6799263" y="6675438"/>
            <a:ext cx="2405062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>
                <a:solidFill>
                  <a:srgbClr val="A8011F"/>
                </a:solidFill>
                <a:latin typeface="Arial" charset="0"/>
              </a:rPr>
              <a:t>Copyright © 2012 Lumina Decision Systems, Inc.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8011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8011F"/>
          </a:solidFill>
          <a:latin typeface="Trebuchet M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8011F"/>
          </a:solidFill>
          <a:latin typeface="Trebuchet M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8011F"/>
          </a:solidFill>
          <a:latin typeface="Trebuchet M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8011F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8011F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8011F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8011F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8011F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50C"/>
        </a:buClr>
        <a:buFont typeface="Times" pitchFamily="18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50C"/>
        </a:buClr>
        <a:buSzPct val="60000"/>
        <a:buBlip>
          <a:blip r:embed="rId14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50C"/>
        </a:buClr>
        <a:buSzPct val="40000"/>
        <a:buFont typeface="Times" pitchFamily="18" charset="0"/>
        <a:buBlip>
          <a:blip r:embed="rId15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50C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50C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50C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50C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50C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50C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/>
          <a:lstStyle/>
          <a:p>
            <a:r>
              <a:rPr lang="en-US" sz="2000" dirty="0" smtClean="0"/>
              <a:t>Introduction to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Analytica</a:t>
            </a:r>
            <a:r>
              <a:rPr lang="en-US" dirty="0" smtClean="0"/>
              <a:t> Cloud Player</a:t>
            </a:r>
            <a:br>
              <a:rPr lang="en-US" dirty="0" smtClean="0"/>
            </a:br>
            <a:r>
              <a:rPr lang="en-US" dirty="0" smtClean="0"/>
              <a:t>(ACP)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2800"/>
            <a:ext cx="6400800" cy="24384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Lonnie Chrisman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Lumina Decision Systems</a:t>
            </a:r>
          </a:p>
          <a:p>
            <a:endParaRPr lang="en-US" dirty="0"/>
          </a:p>
          <a:p>
            <a:r>
              <a:rPr lang="en-US" sz="2400" dirty="0" err="1" smtClean="0"/>
              <a:t>Analytica</a:t>
            </a:r>
            <a:r>
              <a:rPr lang="en-US" sz="2400" dirty="0" smtClean="0"/>
              <a:t> User Group</a:t>
            </a:r>
          </a:p>
          <a:p>
            <a:r>
              <a:rPr lang="en-US" sz="2400" dirty="0" smtClean="0"/>
              <a:t>25 January 2012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6727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 Accounts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125678"/>
              </p:ext>
            </p:extLst>
          </p:nvPr>
        </p:nvGraphicFramePr>
        <p:xfrm>
          <a:off x="1143000" y="1447800"/>
          <a:ext cx="6324600" cy="3307080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114300">
                    <a:prstClr val="black"/>
                  </a:innerShdw>
                </a:effectLst>
                <a:tableStyleId>{21E4AEA4-8DFA-4A89-87EB-49C32662AFE0}</a:tableStyleId>
              </a:tblPr>
              <a:tblGrid>
                <a:gridCol w="3886200"/>
                <a:gridCol w="1219200"/>
                <a:gridCol w="1219200"/>
              </a:tblGrid>
              <a:tr h="3556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solidFill>
                              <a:schemeClr val="accent3"/>
                            </a:solidFill>
                          </a:ln>
                        </a:rPr>
                        <a:t>Active</a:t>
                      </a:r>
                      <a:r>
                        <a:rPr lang="en-US" baseline="0" dirty="0" smtClean="0">
                          <a:ln>
                            <a:solidFill>
                              <a:schemeClr val="accent3"/>
                            </a:solidFill>
                          </a:ln>
                        </a:rPr>
                        <a:t> Support?</a:t>
                      </a:r>
                      <a:endParaRPr lang="en-US" dirty="0">
                        <a:ln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accent3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accent3"/>
                          </a:solidFill>
                        </a:rPr>
                        <a:t>No</a:t>
                      </a:r>
                      <a:endParaRPr lang="en-US" b="1" dirty="0"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Create Account</a:t>
                      </a:r>
                      <a:endParaRPr lang="en-US" dirty="0"/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Free</a:t>
                      </a:r>
                      <a:endParaRPr lang="en-US" dirty="0"/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Free</a:t>
                      </a:r>
                      <a:endParaRPr lang="en-US" dirty="0"/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Free credits with</a:t>
                      </a:r>
                      <a:r>
                        <a:rPr lang="en-US" baseline="0" dirty="0" smtClean="0"/>
                        <a:t> sign-up</a:t>
                      </a:r>
                      <a:br>
                        <a:rPr lang="en-US" baseline="0" dirty="0" smtClean="0"/>
                      </a:br>
                      <a:r>
                        <a:rPr lang="en-US" sz="1600" baseline="0" dirty="0" smtClean="0"/>
                        <a:t>(use within 1 year)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Free</a:t>
                      </a:r>
                      <a:r>
                        <a:rPr lang="en-US" baseline="0" dirty="0" smtClean="0"/>
                        <a:t> monthly session credits</a:t>
                      </a:r>
                      <a:br>
                        <a:rPr lang="en-US" baseline="0" dirty="0" smtClean="0"/>
                      </a:br>
                      <a:r>
                        <a:rPr lang="en-US" sz="1600" baseline="0" dirty="0" smtClean="0"/>
                        <a:t>(use during month)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Additional session credits</a:t>
                      </a:r>
                    </a:p>
                    <a:p>
                      <a:r>
                        <a:rPr lang="en-US" sz="1600" dirty="0" smtClean="0"/>
                        <a:t>(non-expiring)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Uploading models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Free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223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Credits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Session credit </a:t>
            </a:r>
            <a:r>
              <a:rPr lang="en-US" sz="2400" dirty="0" smtClean="0"/>
              <a:t>= 1 user session</a:t>
            </a:r>
          </a:p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Session starts</a:t>
            </a:r>
            <a:r>
              <a:rPr lang="en-US" sz="2400" dirty="0" smtClean="0"/>
              <a:t>:</a:t>
            </a:r>
          </a:p>
          <a:p>
            <a:pPr lvl="1"/>
            <a:r>
              <a:rPr lang="en-US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When a model is viewed</a:t>
            </a:r>
          </a:p>
          <a:p>
            <a:pPr lvl="1"/>
            <a:r>
              <a:rPr lang="en-US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Note: Model listing does not start session</a:t>
            </a:r>
          </a:p>
          <a:p>
            <a:pPr lvl="1"/>
            <a:r>
              <a:rPr lang="en-US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Publishing / viewing multiple models is part of same session</a:t>
            </a:r>
          </a:p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Session ends / new session</a:t>
            </a:r>
            <a:r>
              <a:rPr lang="en-US" sz="2400" dirty="0" smtClean="0"/>
              <a:t>:</a:t>
            </a:r>
          </a:p>
          <a:p>
            <a:pPr lvl="1"/>
            <a:r>
              <a:rPr lang="en-US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20 minutes of idle time</a:t>
            </a:r>
          </a:p>
          <a:p>
            <a:pPr lvl="1"/>
            <a:r>
              <a:rPr lang="en-US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Different browser</a:t>
            </a:r>
          </a:p>
          <a:p>
            <a:pPr lvl="1"/>
            <a:r>
              <a:rPr lang="en-US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(maybe) Each CPU minute of model computation.  </a:t>
            </a:r>
          </a:p>
          <a:p>
            <a:pPr lvl="2"/>
            <a:r>
              <a:rPr lang="en-US" sz="1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Not currently imposed</a:t>
            </a:r>
          </a:p>
          <a:p>
            <a:pPr lvl="2"/>
            <a:r>
              <a:rPr lang="en-US" sz="1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Lumina reserves right to impose when server loads are heavy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08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user accounts in same plan</a:t>
            </a:r>
          </a:p>
          <a:p>
            <a:r>
              <a:rPr lang="en-US" dirty="0" smtClean="0"/>
              <a:t>User roles: Manager, Author, Reviewer</a:t>
            </a:r>
          </a:p>
          <a:p>
            <a:r>
              <a:rPr lang="en-US" dirty="0" smtClean="0"/>
              <a:t>Access permissions</a:t>
            </a:r>
          </a:p>
          <a:p>
            <a:r>
              <a:rPr lang="en-US" dirty="0" smtClean="0"/>
              <a:t>Shared project folders</a:t>
            </a:r>
          </a:p>
          <a:p>
            <a:r>
              <a:rPr lang="en-US" dirty="0" smtClean="0"/>
              <a:t>Users can save snapshots (private)</a:t>
            </a:r>
          </a:p>
          <a:p>
            <a:r>
              <a:rPr lang="en-US" dirty="0" smtClean="0"/>
              <a:t>500 session credits per month included</a:t>
            </a:r>
          </a:p>
          <a:p>
            <a:r>
              <a:rPr lang="en-US" dirty="0" smtClean="0"/>
              <a:t>Paid subscription required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71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 vs. Group Plans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809107"/>
              </p:ext>
            </p:extLst>
          </p:nvPr>
        </p:nvGraphicFramePr>
        <p:xfrm>
          <a:off x="1524000" y="1397000"/>
          <a:ext cx="6096000" cy="4246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48000"/>
                <a:gridCol w="1447800"/>
                <a:gridCol w="1600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Individual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Group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$250 / month</a:t>
                      </a:r>
                    </a:p>
                    <a:p>
                      <a:pPr algn="ctr"/>
                      <a:r>
                        <a:rPr lang="en-US" dirty="0" smtClean="0"/>
                        <a:t>$2000 / year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Publish</a:t>
                      </a:r>
                      <a:r>
                        <a:rPr lang="en-US" baseline="0" dirty="0" smtClean="0"/>
                        <a:t> models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Email invites</a:t>
                      </a:r>
                      <a:r>
                        <a:rPr lang="en-US" baseline="0" dirty="0" smtClean="0"/>
                        <a:t> &amp; </a:t>
                      </a:r>
                      <a:br>
                        <a:rPr lang="en-US" baseline="0" dirty="0" smtClean="0"/>
                      </a:br>
                      <a:r>
                        <a:rPr lang="en-US" baseline="0" dirty="0" smtClean="0"/>
                        <a:t>anonymous views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Named users &amp; roles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Access control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Snapshots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Shared</a:t>
                      </a:r>
                      <a:r>
                        <a:rPr lang="en-US" baseline="0" dirty="0" smtClean="0"/>
                        <a:t> project folders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Monthly session credits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Additional credits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13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ACP Individual accounts are FREE!</a:t>
            </a:r>
          </a:p>
          <a:p>
            <a:r>
              <a:rPr lang="en-US" dirty="0" smtClean="0"/>
              <a:t>Publishing models is easy &amp; fast.</a:t>
            </a:r>
          </a:p>
          <a:p>
            <a:r>
              <a:rPr lang="en-US" dirty="0" smtClean="0"/>
              <a:t>Moderate usage levels free</a:t>
            </a:r>
          </a:p>
          <a:p>
            <a:r>
              <a:rPr lang="en-US" dirty="0" smtClean="0"/>
              <a:t>For higher usage, purchase only what you will use.</a:t>
            </a:r>
          </a:p>
          <a:p>
            <a:r>
              <a:rPr lang="en-US" dirty="0" smtClean="0"/>
              <a:t>Group plans for collaborative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5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umina template 2007">
  <a:themeElements>
    <a:clrScheme name="Lumina template 2007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umina template 2007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Lumina template 200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umina template 200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umina template 200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umina template 200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umina template 200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umina template 200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umina template 200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umina template 200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umina template 200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umina template 200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umina template 200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umina template 200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Lumina template 2012</Template>
  <TotalTime>1324</TotalTime>
  <Words>243</Words>
  <Application>Microsoft Office PowerPoint</Application>
  <PresentationFormat>On-screen Show (4:3)</PresentationFormat>
  <Paragraphs>79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Lumina template 2007</vt:lpstr>
      <vt:lpstr>Introduction to Analytica Cloud Player (ACP)</vt:lpstr>
      <vt:lpstr>Individual Accounts</vt:lpstr>
      <vt:lpstr>Session Credits</vt:lpstr>
      <vt:lpstr>Group Plan</vt:lpstr>
      <vt:lpstr>Individual vs. Group Plans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Analytica Cloud Player (ACP)</dc:title>
  <dc:creator>Lonnie</dc:creator>
  <cp:lastModifiedBy>Lonnie</cp:lastModifiedBy>
  <cp:revision>14</cp:revision>
  <dcterms:created xsi:type="dcterms:W3CDTF">2012-01-25T18:46:49Z</dcterms:created>
  <dcterms:modified xsi:type="dcterms:W3CDTF">2012-01-26T16:51:29Z</dcterms:modified>
</cp:coreProperties>
</file>