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43891200" cy="438912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3535"/>
    <a:srgbClr val="ED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8BA3F-0705-1C32-07A3-BB14F46C62F9}" v="724" dt="2024-11-20T14:16:50.638"/>
    <p1510:client id="{99E48192-A785-F4F8-7E97-95FB8557953C}" v="4" dt="2024-11-20T05:39:15.759"/>
    <p1510:client id="{AE3AC7F9-6548-CB7A-DA49-A254A29FAC30}" v="1051" dt="2024-11-19T13:19:44.822"/>
    <p1510:client id="{B576C976-C426-91CF-BFBF-60626E2A1C83}" v="824" dt="2024-11-19T13:05:57.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5486400" y="7183440"/>
            <a:ext cx="32918040" cy="15279480"/>
          </a:xfrm>
          <a:prstGeom prst="rect">
            <a:avLst/>
          </a:prstGeom>
          <a:noFill/>
          <a:ln w="0">
            <a:noFill/>
          </a:ln>
        </p:spPr>
        <p:txBody>
          <a:bodyPr lIns="0" tIns="0" rIns="0" bIns="0" anchor="ctr">
            <a:noAutofit/>
          </a:bodyPr>
          <a:lstStyle/>
          <a:p>
            <a:pPr indent="0">
              <a:buNone/>
            </a:pPr>
            <a:endParaRPr lang="en-US" sz="3600" b="0" strike="noStrike" spc="-1">
              <a:solidFill>
                <a:schemeClr val="dk1"/>
              </a:solidFill>
              <a:latin typeface="Arial"/>
            </a:endParaRPr>
          </a:p>
        </p:txBody>
      </p:sp>
      <p:sp>
        <p:nvSpPr>
          <p:cNvPr id="9" name="PlaceHolder 2"/>
          <p:cNvSpPr>
            <a:spLocks noGrp="1"/>
          </p:cNvSpPr>
          <p:nvPr>
            <p:ph type="subTitle"/>
          </p:nvPr>
        </p:nvSpPr>
        <p:spPr>
          <a:xfrm>
            <a:off x="2194560" y="10270440"/>
            <a:ext cx="39501720" cy="25456320"/>
          </a:xfrm>
          <a:prstGeom prst="rect">
            <a:avLst/>
          </a:prstGeom>
          <a:noFill/>
          <a:ln w="0">
            <a:noFill/>
          </a:ln>
        </p:spPr>
        <p:txBody>
          <a:bodyPr lIns="0" tIns="0" rIns="0" bIns="0" anchor="ctr">
            <a:noAutofit/>
          </a:bodyPr>
          <a:lstStyle/>
          <a:p>
            <a:pPr indent="0" algn="ctr">
              <a:buNone/>
            </a:pPr>
            <a:endParaRPr lang="en-IN" sz="3200" b="0" strike="noStrike" spc="-1">
              <a:solidFill>
                <a:srgbClr val="FFFFFF"/>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40021"/>
        </a:solidFill>
        <a:effectLst/>
      </p:bgPr>
    </p:bg>
    <p:spTree>
      <p:nvGrpSpPr>
        <p:cNvPr id="1" name=""/>
        <p:cNvGrpSpPr/>
        <p:nvPr/>
      </p:nvGrpSpPr>
      <p:grpSpPr>
        <a:xfrm>
          <a:off x="0" y="0"/>
          <a:ext cx="0" cy="0"/>
          <a:chOff x="0" y="0"/>
          <a:chExt cx="0" cy="0"/>
        </a:xfrm>
      </p:grpSpPr>
      <p:sp>
        <p:nvSpPr>
          <p:cNvPr id="8" name="Rectangle 7"/>
          <p:cNvSpPr/>
          <p:nvPr/>
        </p:nvSpPr>
        <p:spPr>
          <a:xfrm>
            <a:off x="0" y="5940360"/>
            <a:ext cx="9140400" cy="37934640"/>
          </a:xfrm>
          <a:prstGeom prst="rect">
            <a:avLst/>
          </a:prstGeom>
          <a:solidFill>
            <a:srgbClr val="990033"/>
          </a:solidFill>
          <a:ln w="0">
            <a:noFill/>
          </a:ln>
        </p:spPr>
        <p:style>
          <a:lnRef idx="0">
            <a:scrgbClr r="0" g="0" b="0"/>
          </a:lnRef>
          <a:fillRef idx="0">
            <a:scrgbClr r="0" g="0" b="0"/>
          </a:fillRef>
          <a:effectRef idx="0">
            <a:scrgbClr r="0" g="0" b="0"/>
          </a:effectRef>
          <a:fontRef idx="minor"/>
        </p:style>
        <p:txBody>
          <a:bodyPr wrap="none" lIns="457200" tIns="228600" rIns="457200" bIns="457200" anchor="t">
            <a:noAutofit/>
          </a:bodyPr>
          <a:lstStyle/>
          <a:p>
            <a:pPr algn="ctr" defTabSz="4389480">
              <a:lnSpc>
                <a:spcPct val="100000"/>
              </a:lnSpc>
            </a:pPr>
            <a:endParaRPr lang="en-US" sz="4800" b="0" strike="noStrike" spc="-1">
              <a:solidFill>
                <a:schemeClr val="dk1"/>
              </a:solidFill>
              <a:latin typeface="Impact"/>
            </a:endParaRPr>
          </a:p>
        </p:txBody>
      </p:sp>
      <p:sp>
        <p:nvSpPr>
          <p:cNvPr id="9" name="Rectangle 8"/>
          <p:cNvSpPr/>
          <p:nvPr/>
        </p:nvSpPr>
        <p:spPr>
          <a:xfrm>
            <a:off x="9140760" y="0"/>
            <a:ext cx="34735680" cy="5941800"/>
          </a:xfrm>
          <a:prstGeom prst="rect">
            <a:avLst/>
          </a:prstGeom>
          <a:solidFill>
            <a:srgbClr val="990033"/>
          </a:solidFill>
          <a:ln w="0">
            <a:noFill/>
          </a:ln>
        </p:spPr>
        <p:style>
          <a:lnRef idx="0">
            <a:scrgbClr r="0" g="0" b="0"/>
          </a:lnRef>
          <a:fillRef idx="0">
            <a:scrgbClr r="0" g="0" b="0"/>
          </a:fillRef>
          <a:effectRef idx="0">
            <a:scrgbClr r="0" g="0" b="0"/>
          </a:effectRef>
          <a:fontRef idx="minor"/>
        </p:style>
        <p:txBody>
          <a:bodyPr wrap="none" lIns="457200" tIns="457200" rIns="457200" bIns="457200" anchor="t">
            <a:noAutofit/>
          </a:bodyPr>
          <a:lstStyle/>
          <a:p>
            <a:pPr>
              <a:lnSpc>
                <a:spcPct val="100000"/>
              </a:lnSpc>
            </a:pPr>
            <a:endParaRPr lang="en-IN" sz="3600" b="0" strike="noStrike" spc="-1">
              <a:solidFill>
                <a:schemeClr val="dk1"/>
              </a:solidFill>
              <a:latin typeface="Arial"/>
            </a:endParaRPr>
          </a:p>
        </p:txBody>
      </p:sp>
      <p:sp>
        <p:nvSpPr>
          <p:cNvPr id="2" name="Rectangle 9"/>
          <p:cNvSpPr/>
          <p:nvPr/>
        </p:nvSpPr>
        <p:spPr>
          <a:xfrm>
            <a:off x="9140760" y="5940360"/>
            <a:ext cx="34735680" cy="37934640"/>
          </a:xfrm>
          <a:prstGeom prst="rect">
            <a:avLst/>
          </a:prstGeom>
          <a:solidFill>
            <a:srgbClr val="EAEAEA"/>
          </a:solidFill>
          <a:ln w="0">
            <a:noFill/>
          </a:ln>
        </p:spPr>
        <p:style>
          <a:lnRef idx="0">
            <a:scrgbClr r="0" g="0" b="0"/>
          </a:lnRef>
          <a:fillRef idx="0">
            <a:scrgbClr r="0" g="0" b="0"/>
          </a:fillRef>
          <a:effectRef idx="0">
            <a:scrgbClr r="0" g="0" b="0"/>
          </a:effectRef>
          <a:fontRef idx="minor"/>
        </p:style>
        <p:txBody>
          <a:bodyPr wrap="none" lIns="457200" tIns="457200" rIns="457200" bIns="457200" anchor="t">
            <a:noAutofit/>
          </a:bodyPr>
          <a:lstStyle/>
          <a:p>
            <a:pPr>
              <a:lnSpc>
                <a:spcPct val="100000"/>
              </a:lnSpc>
            </a:pPr>
            <a:endParaRPr lang="en-IN" sz="3600" b="0" strike="noStrike" spc="-1">
              <a:solidFill>
                <a:schemeClr val="dk1"/>
              </a:solidFill>
              <a:latin typeface="Arial"/>
            </a:endParaRPr>
          </a:p>
        </p:txBody>
      </p:sp>
      <p:sp>
        <p:nvSpPr>
          <p:cNvPr id="3" name="Line 11"/>
          <p:cNvSpPr/>
          <p:nvPr/>
        </p:nvSpPr>
        <p:spPr>
          <a:xfrm>
            <a:off x="9144000" y="0"/>
            <a:ext cx="360" cy="43891200"/>
          </a:xfrm>
          <a:prstGeom prst="line">
            <a:avLst/>
          </a:prstGeom>
          <a:ln w="762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IN" sz="3600" b="0" strike="noStrike" spc="-1">
              <a:solidFill>
                <a:schemeClr val="dk1"/>
              </a:solidFill>
              <a:latin typeface="Arial"/>
            </a:endParaRPr>
          </a:p>
        </p:txBody>
      </p:sp>
      <p:sp>
        <p:nvSpPr>
          <p:cNvPr id="4" name="Line 12"/>
          <p:cNvSpPr/>
          <p:nvPr/>
        </p:nvSpPr>
        <p:spPr>
          <a:xfrm>
            <a:off x="0" y="5940360"/>
            <a:ext cx="43876800" cy="360"/>
          </a:xfrm>
          <a:prstGeom prst="line">
            <a:avLst/>
          </a:prstGeom>
          <a:ln w="76200">
            <a:solidFill>
              <a:srgbClr val="000000"/>
            </a:solidFill>
            <a:round/>
          </a:ln>
        </p:spPr>
        <p:style>
          <a:lnRef idx="0">
            <a:scrgbClr r="0" g="0" b="0"/>
          </a:lnRef>
          <a:fillRef idx="0">
            <a:scrgbClr r="0" g="0" b="0"/>
          </a:fillRef>
          <a:effectRef idx="0">
            <a:scrgbClr r="0" g="0" b="0"/>
          </a:effectRef>
          <a:fontRef idx="minor"/>
        </p:style>
        <p:txBody>
          <a:bodyPr lIns="90000" tIns="-44640" rIns="90000" bIns="-44640" anchor="t">
            <a:noAutofit/>
          </a:bodyPr>
          <a:lstStyle/>
          <a:p>
            <a:endParaRPr lang="en-IN" sz="3600" b="0" strike="noStrike" spc="-1">
              <a:solidFill>
                <a:schemeClr val="dk1"/>
              </a:solidFill>
              <a:latin typeface="Arial"/>
            </a:endParaRPr>
          </a:p>
        </p:txBody>
      </p:sp>
      <p:pic>
        <p:nvPicPr>
          <p:cNvPr id="5" name="Picture 15"/>
          <p:cNvPicPr/>
          <p:nvPr/>
        </p:nvPicPr>
        <p:blipFill>
          <a:blip r:embed="rId3"/>
          <a:stretch/>
        </p:blipFill>
        <p:spPr>
          <a:xfrm>
            <a:off x="2819520" y="43367400"/>
            <a:ext cx="3501720" cy="294840"/>
          </a:xfrm>
          <a:prstGeom prst="rect">
            <a:avLst/>
          </a:prstGeom>
          <a:ln w="0">
            <a:noFill/>
          </a:ln>
        </p:spPr>
      </p:pic>
      <p:sp>
        <p:nvSpPr>
          <p:cNvPr id="6" name="PlaceHolder 1"/>
          <p:cNvSpPr>
            <a:spLocks noGrp="1"/>
          </p:cNvSpPr>
          <p:nvPr>
            <p:ph type="title"/>
          </p:nvPr>
        </p:nvSpPr>
        <p:spPr>
          <a:xfrm>
            <a:off x="5486400" y="7183440"/>
            <a:ext cx="32918040" cy="15279480"/>
          </a:xfrm>
          <a:prstGeom prst="rect">
            <a:avLst/>
          </a:prstGeom>
          <a:noFill/>
          <a:ln w="0">
            <a:noFill/>
          </a:ln>
        </p:spPr>
        <p:txBody>
          <a:bodyPr lIns="90000" tIns="45000" rIns="90000" bIns="45000" anchor="b">
            <a:noAutofit/>
          </a:bodyPr>
          <a:lstStyle/>
          <a:p>
            <a:pPr indent="0" algn="ctr" defTabSz="4389480">
              <a:lnSpc>
                <a:spcPct val="100000"/>
              </a:lnSpc>
              <a:buNone/>
            </a:pPr>
            <a:r>
              <a:rPr lang="en-US" sz="6000" b="0" strike="noStrike" spc="-1">
                <a:solidFill>
                  <a:schemeClr val="dk2"/>
                </a:solidFill>
                <a:latin typeface="Arial"/>
              </a:rPr>
              <a:t>Click to edit Master title style</a:t>
            </a:r>
            <a:endParaRPr lang="en-US" sz="6000" b="0" strike="noStrike" spc="-1">
              <a:solidFill>
                <a:schemeClr val="dk1"/>
              </a:solidFill>
              <a:latin typeface="Arial"/>
            </a:endParaRPr>
          </a:p>
        </p:txBody>
      </p:sp>
      <p:sp>
        <p:nvSpPr>
          <p:cNvPr id="7" name="PlaceHolder 2"/>
          <p:cNvSpPr>
            <a:spLocks noGrp="1"/>
          </p:cNvSpPr>
          <p:nvPr>
            <p:ph type="body"/>
          </p:nvPr>
        </p:nvSpPr>
        <p:spPr>
          <a:xfrm>
            <a:off x="2194560" y="10270440"/>
            <a:ext cx="39501720" cy="2545632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15400" b="0" strike="noStrike" spc="-1">
                <a:solidFill>
                  <a:schemeClr val="dk1"/>
                </a:solidFill>
                <a:latin typeface="Arial"/>
              </a:rPr>
              <a:t>Click to edit the outline text format</a:t>
            </a:r>
          </a:p>
          <a:p>
            <a:pPr marL="864000" lvl="1" indent="-324000">
              <a:spcBef>
                <a:spcPts val="1134"/>
              </a:spcBef>
              <a:buClr>
                <a:srgbClr val="FFFFFF"/>
              </a:buClr>
              <a:buSzPct val="75000"/>
              <a:buFont typeface="Symbol" charset="2"/>
              <a:buChar char=""/>
            </a:pPr>
            <a:r>
              <a:rPr lang="en-US" sz="11500" b="0" strike="noStrike" spc="-1">
                <a:solidFill>
                  <a:schemeClr val="dk1"/>
                </a:solidFill>
                <a:latin typeface="Arial"/>
              </a:rPr>
              <a:t>Second Outline Level</a:t>
            </a:r>
          </a:p>
          <a:p>
            <a:pPr marL="1296000" lvl="2" indent="-288000">
              <a:spcBef>
                <a:spcPts val="850"/>
              </a:spcBef>
              <a:buClr>
                <a:srgbClr val="FFFFFF"/>
              </a:buClr>
              <a:buSzPct val="45000"/>
              <a:buFont typeface="Wingdings" charset="2"/>
              <a:buChar char=""/>
            </a:pPr>
            <a:r>
              <a:rPr lang="en-US" sz="9600" b="0" strike="noStrike" spc="-1">
                <a:solidFill>
                  <a:schemeClr val="dk1"/>
                </a:solidFill>
                <a:latin typeface="Arial"/>
              </a:rPr>
              <a:t>Third Outline Level</a:t>
            </a:r>
          </a:p>
          <a:p>
            <a:pPr marL="1728000" lvl="3" indent="-216000">
              <a:spcBef>
                <a:spcPts val="567"/>
              </a:spcBef>
              <a:buClr>
                <a:srgbClr val="FFFFFF"/>
              </a:buClr>
              <a:buSzPct val="75000"/>
              <a:buFont typeface="Symbol" charset="2"/>
              <a:buChar char=""/>
            </a:pPr>
            <a:r>
              <a:rPr lang="en-US" sz="9600" b="0" strike="noStrike" spc="-1">
                <a:solidFill>
                  <a:schemeClr val="dk1"/>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chemeClr val="dk1"/>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chemeClr val="dk1"/>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chemeClr val="dk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hyperlink" Target="http://www.reva.edu.in" TargetMode="Externa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Box 187"/>
          <p:cNvSpPr/>
          <p:nvPr/>
        </p:nvSpPr>
        <p:spPr>
          <a:xfrm>
            <a:off x="8690264" y="3124080"/>
            <a:ext cx="34735680" cy="2358720"/>
          </a:xfrm>
          <a:prstGeom prst="rect">
            <a:avLst/>
          </a:prstGeom>
          <a:noFill/>
          <a:ln w="0">
            <a:noFill/>
          </a:ln>
        </p:spPr>
        <p:style>
          <a:lnRef idx="0">
            <a:scrgbClr r="0" g="0" b="0"/>
          </a:lnRef>
          <a:fillRef idx="0">
            <a:scrgbClr r="0" g="0" b="0"/>
          </a:fillRef>
          <a:effectRef idx="0">
            <a:scrgbClr r="0" g="0" b="0"/>
          </a:effectRef>
          <a:fontRef idx="minor"/>
        </p:style>
        <p:txBody>
          <a:bodyPr lIns="457200" tIns="457200" rIns="457200" bIns="457200" anchor="ctr" anchorCtr="1">
            <a:noAutofit/>
          </a:bodyPr>
          <a:lstStyle/>
          <a:p>
            <a:pPr algn="ctr" defTabSz="4389480">
              <a:lnSpc>
                <a:spcPct val="100000"/>
              </a:lnSpc>
            </a:pPr>
            <a:endParaRPr lang="en-IN" sz="5400" b="0" strike="noStrike" spc="-1">
              <a:solidFill>
                <a:srgbClr val="FFFFFF"/>
              </a:solidFill>
              <a:latin typeface="Arial"/>
            </a:endParaRPr>
          </a:p>
          <a:p>
            <a:pPr algn="ctr" defTabSz="4389480">
              <a:lnSpc>
                <a:spcPct val="100000"/>
              </a:lnSpc>
            </a:pPr>
            <a:endParaRPr lang="en-IN" sz="5400" b="0" strike="noStrike" spc="-1">
              <a:solidFill>
                <a:srgbClr val="FFFFFF"/>
              </a:solidFill>
              <a:latin typeface="Arial"/>
            </a:endParaRPr>
          </a:p>
        </p:txBody>
      </p:sp>
      <p:sp>
        <p:nvSpPr>
          <p:cNvPr id="100" name="Text Box 194"/>
          <p:cNvSpPr/>
          <p:nvPr/>
        </p:nvSpPr>
        <p:spPr>
          <a:xfrm>
            <a:off x="9099128" y="4602174"/>
            <a:ext cx="10544197" cy="1422755"/>
          </a:xfrm>
          <a:prstGeom prst="rect">
            <a:avLst/>
          </a:prstGeom>
          <a:ln>
            <a:solidFill>
              <a:schemeClr val="tx2"/>
            </a:solidFill>
          </a:ln>
        </p:spPr>
        <p:style>
          <a:lnRef idx="1">
            <a:schemeClr val="accent4"/>
          </a:lnRef>
          <a:fillRef idx="2">
            <a:schemeClr val="accent4"/>
          </a:fillRef>
          <a:effectRef idx="1">
            <a:schemeClr val="accent4"/>
          </a:effectRef>
          <a:fontRef idx="minor">
            <a:schemeClr val="dk1"/>
          </a:fontRef>
        </p:style>
        <p:txBody>
          <a:bodyPr wrap="none" lIns="228600" tIns="228600" rIns="228600" bIns="228600" anchor="ctr" anchorCtr="1">
            <a:noAutofit/>
          </a:bodyPr>
          <a:lstStyle/>
          <a:p>
            <a:pPr algn="ctr" defTabSz="4389480">
              <a:lnSpc>
                <a:spcPct val="100000"/>
              </a:lnSpc>
            </a:pPr>
            <a:r>
              <a:rPr lang="en-US" sz="4800" spc="-1" dirty="0">
                <a:solidFill>
                  <a:schemeClr val="dk1"/>
                </a:solidFill>
                <a:latin typeface="Impact"/>
              </a:rPr>
              <a:t>Introduction</a:t>
            </a:r>
            <a:endParaRPr lang="en-IN" sz="4800" b="0" strike="noStrike" spc="-1" dirty="0">
              <a:solidFill>
                <a:schemeClr val="dk1"/>
              </a:solidFill>
              <a:latin typeface="Arial"/>
            </a:endParaRPr>
          </a:p>
        </p:txBody>
      </p:sp>
      <p:sp>
        <p:nvSpPr>
          <p:cNvPr id="101" name="Text Box 198"/>
          <p:cNvSpPr/>
          <p:nvPr/>
        </p:nvSpPr>
        <p:spPr>
          <a:xfrm>
            <a:off x="30630527" y="4627932"/>
            <a:ext cx="13213511" cy="1564017"/>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algn="ctr" defTabSz="4389480"/>
            <a:r>
              <a:rPr lang="en-US" sz="4800" spc="-1">
                <a:solidFill>
                  <a:schemeClr val="dk1"/>
                </a:solidFill>
                <a:latin typeface="Impact"/>
              </a:rPr>
              <a:t>Simulations</a:t>
            </a:r>
            <a:endParaRPr lang="en-US" err="1">
              <a:solidFill>
                <a:schemeClr val="dk1"/>
              </a:solidFill>
              <a:cs typeface="Arial"/>
            </a:endParaRPr>
          </a:p>
        </p:txBody>
      </p:sp>
      <p:sp>
        <p:nvSpPr>
          <p:cNvPr id="110" name="Text Box 244"/>
          <p:cNvSpPr/>
          <p:nvPr/>
        </p:nvSpPr>
        <p:spPr>
          <a:xfrm>
            <a:off x="19805592" y="20545827"/>
            <a:ext cx="11515415"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389480"/>
            <a:r>
              <a:rPr lang="en-US" sz="2400" b="1" strike="noStrike" spc="-1">
                <a:solidFill>
                  <a:schemeClr val="dk1"/>
                </a:solidFill>
                <a:latin typeface="Arial"/>
              </a:rPr>
              <a:t>Figure 1.</a:t>
            </a:r>
            <a:r>
              <a:rPr lang="en-US" sz="2400" b="0" strike="noStrike" spc="-1">
                <a:solidFill>
                  <a:schemeClr val="dk1"/>
                </a:solidFill>
                <a:latin typeface="Arial"/>
              </a:rPr>
              <a:t> </a:t>
            </a:r>
            <a:r>
              <a:rPr lang="en-US" sz="2400" spc="-1">
                <a:solidFill>
                  <a:schemeClr val="dk1"/>
                </a:solidFill>
                <a:latin typeface="Arial"/>
                <a:cs typeface="Arial"/>
              </a:rPr>
              <a:t>: CASE STUDY 1 </a:t>
            </a:r>
            <a:r>
              <a:rPr lang="en-US" sz="2400" b="1" spc="-1">
                <a:solidFill>
                  <a:schemeClr val="dk1"/>
                </a:solidFill>
                <a:latin typeface="Arial"/>
                <a:cs typeface="Times New Roman"/>
              </a:rPr>
              <a:t>Traditional paint from Papua New Guinea.</a:t>
            </a:r>
            <a:endParaRPr lang="en-US" sz="2400" b="1" strike="noStrike" spc="-1">
              <a:solidFill>
                <a:schemeClr val="dk1"/>
              </a:solidFill>
              <a:latin typeface="Arial"/>
              <a:cs typeface="Arial"/>
            </a:endParaRPr>
          </a:p>
        </p:txBody>
      </p:sp>
      <p:sp>
        <p:nvSpPr>
          <p:cNvPr id="111" name="Text Box 245"/>
          <p:cNvSpPr/>
          <p:nvPr/>
        </p:nvSpPr>
        <p:spPr>
          <a:xfrm>
            <a:off x="24881801" y="25033787"/>
            <a:ext cx="7495771"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4389480"/>
            <a:r>
              <a:rPr lang="en-US" sz="2400" b="1" strike="noStrike" spc="-1">
                <a:solidFill>
                  <a:schemeClr val="dk1"/>
                </a:solidFill>
                <a:latin typeface="Arial"/>
              </a:rPr>
              <a:t>Figure 2.</a:t>
            </a:r>
            <a:r>
              <a:rPr lang="en-US" sz="2400" b="0" strike="noStrike" spc="-1">
                <a:solidFill>
                  <a:schemeClr val="dk1"/>
                </a:solidFill>
                <a:latin typeface="Arial"/>
              </a:rPr>
              <a:t> </a:t>
            </a:r>
            <a:r>
              <a:rPr lang="en-US" sz="2400" spc="-1">
                <a:solidFill>
                  <a:schemeClr val="dk1"/>
                </a:solidFill>
                <a:latin typeface="Arial"/>
              </a:rPr>
              <a:t>: CASE STUDY 2</a:t>
            </a:r>
            <a:endParaRPr lang="en-IN" sz="2800" b="1">
              <a:solidFill>
                <a:schemeClr val="dk1"/>
              </a:solidFill>
              <a:latin typeface="Arial"/>
              <a:ea typeface="Lato"/>
              <a:cs typeface="Arial"/>
            </a:endParaRPr>
          </a:p>
          <a:p>
            <a:pPr algn="ctr" defTabSz="4389480"/>
            <a:r>
              <a:rPr lang="en-IN" sz="2400" b="1">
                <a:solidFill>
                  <a:schemeClr val="dk1"/>
                </a:solidFill>
                <a:latin typeface="Arial"/>
                <a:ea typeface="Lato"/>
                <a:cs typeface="Lato"/>
              </a:rPr>
              <a:t>Iceberg diving </a:t>
            </a:r>
            <a:r>
              <a:rPr lang="en-IN" sz="2800" b="1">
                <a:solidFill>
                  <a:schemeClr val="dk1"/>
                </a:solidFill>
                <a:latin typeface="Arial"/>
                <a:ea typeface="Lato"/>
                <a:cs typeface="Lato"/>
              </a:rPr>
              <a:t>platform by </a:t>
            </a:r>
            <a:r>
              <a:rPr lang="en-IN" sz="2800" b="1" err="1">
                <a:solidFill>
                  <a:schemeClr val="dk1"/>
                </a:solidFill>
                <a:latin typeface="Arial"/>
                <a:ea typeface="Lato"/>
                <a:cs typeface="Lato"/>
              </a:rPr>
              <a:t>bulot+collins</a:t>
            </a:r>
            <a:endParaRPr lang="en-IN" sz="2800" b="1">
              <a:solidFill>
                <a:schemeClr val="dk1"/>
              </a:solidFill>
              <a:latin typeface="Arial"/>
              <a:cs typeface="Arial"/>
            </a:endParaRPr>
          </a:p>
          <a:p>
            <a:pPr algn="ctr" defTabSz="4389480"/>
            <a:endParaRPr lang="en-IN" sz="2800" spc="-1">
              <a:solidFill>
                <a:schemeClr val="dk1"/>
              </a:solidFill>
              <a:latin typeface="Arial"/>
              <a:cs typeface="Arial"/>
            </a:endParaRPr>
          </a:p>
          <a:p>
            <a:pPr algn="ctr" defTabSz="4389480"/>
            <a:r>
              <a:rPr lang="en-US" sz="2800" spc="-1">
                <a:solidFill>
                  <a:schemeClr val="dk1"/>
                </a:solidFill>
                <a:latin typeface="Arial"/>
              </a:rPr>
              <a:t>.</a:t>
            </a:r>
            <a:endParaRPr lang="en-IN" sz="2800" b="0" strike="noStrike" spc="-1">
              <a:solidFill>
                <a:schemeClr val="dk1"/>
              </a:solidFill>
              <a:latin typeface="Arial"/>
              <a:cs typeface="Arial"/>
            </a:endParaRPr>
          </a:p>
        </p:txBody>
      </p:sp>
      <p:sp>
        <p:nvSpPr>
          <p:cNvPr id="112" name="Text Box 246"/>
          <p:cNvSpPr/>
          <p:nvPr/>
        </p:nvSpPr>
        <p:spPr>
          <a:xfrm>
            <a:off x="0" y="4608411"/>
            <a:ext cx="9140400" cy="1371240"/>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algn="ctr" defTabSz="4389480">
              <a:lnSpc>
                <a:spcPct val="100000"/>
              </a:lnSpc>
            </a:pPr>
            <a:r>
              <a:rPr lang="en-US" sz="4800" b="0" strike="noStrike" spc="-1">
                <a:solidFill>
                  <a:schemeClr val="lt1"/>
                </a:solidFill>
                <a:latin typeface="Impact"/>
              </a:rPr>
              <a:t>ABSTRACT</a:t>
            </a:r>
            <a:endParaRPr lang="en-IN" sz="4800" b="0" strike="noStrike" spc="-1">
              <a:solidFill>
                <a:srgbClr val="FFFFFF"/>
              </a:solidFill>
              <a:latin typeface="Arial"/>
            </a:endParaRPr>
          </a:p>
        </p:txBody>
      </p:sp>
      <p:sp>
        <p:nvSpPr>
          <p:cNvPr id="114" name="Text Box 273"/>
          <p:cNvSpPr/>
          <p:nvPr/>
        </p:nvSpPr>
        <p:spPr>
          <a:xfrm>
            <a:off x="31761430" y="24540698"/>
            <a:ext cx="11953819" cy="845239"/>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defTabSz="4389480"/>
            <a:r>
              <a:rPr lang="en-US" sz="4800" spc="-1">
                <a:solidFill>
                  <a:schemeClr val="dk1"/>
                </a:solidFill>
                <a:latin typeface="Impact"/>
              </a:rPr>
              <a:t>DISCUSSIONS &amp; CONCLUSIONS</a:t>
            </a:r>
            <a:endParaRPr lang="en-IN" sz="4800" b="0" strike="noStrike" spc="-1">
              <a:solidFill>
                <a:schemeClr val="dk1"/>
              </a:solidFill>
              <a:latin typeface="Arial"/>
            </a:endParaRPr>
          </a:p>
        </p:txBody>
      </p:sp>
      <p:sp>
        <p:nvSpPr>
          <p:cNvPr id="115" name="Text Box 274"/>
          <p:cNvSpPr/>
          <p:nvPr/>
        </p:nvSpPr>
        <p:spPr>
          <a:xfrm>
            <a:off x="31786967" y="34754666"/>
            <a:ext cx="12044381" cy="1074617"/>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algn="ctr" defTabSz="4389480">
              <a:lnSpc>
                <a:spcPct val="100000"/>
              </a:lnSpc>
            </a:pPr>
            <a:r>
              <a:rPr lang="en-US" sz="4400" b="0" strike="noStrike" spc="-1">
                <a:solidFill>
                  <a:schemeClr val="dk1"/>
                </a:solidFill>
                <a:latin typeface="Impact"/>
              </a:rPr>
              <a:t>REFERENCES</a:t>
            </a:r>
            <a:endParaRPr lang="en-IN" sz="4400" b="0" strike="noStrike" spc="-1">
              <a:solidFill>
                <a:srgbClr val="FFFFFF"/>
              </a:solidFill>
              <a:latin typeface="Arial"/>
              <a:cs typeface="Arial"/>
            </a:endParaRPr>
          </a:p>
        </p:txBody>
      </p:sp>
      <p:sp>
        <p:nvSpPr>
          <p:cNvPr id="116" name="Text Box 276"/>
          <p:cNvSpPr/>
          <p:nvPr/>
        </p:nvSpPr>
        <p:spPr>
          <a:xfrm>
            <a:off x="1" y="35858752"/>
            <a:ext cx="9140400" cy="1371240"/>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defTabSz="4389480">
              <a:lnSpc>
                <a:spcPct val="100000"/>
              </a:lnSpc>
            </a:pPr>
            <a:r>
              <a:rPr lang="en-US" sz="4800" b="0" strike="noStrike" spc="-1">
                <a:solidFill>
                  <a:srgbClr val="000000"/>
                </a:solidFill>
                <a:latin typeface="Impact"/>
              </a:rPr>
              <a:t>CONTACT</a:t>
            </a:r>
            <a:endParaRPr lang="en-IN" sz="4800" b="0" strike="noStrike" spc="-1">
              <a:solidFill>
                <a:srgbClr val="000000"/>
              </a:solidFill>
              <a:latin typeface="Arial"/>
            </a:endParaRPr>
          </a:p>
        </p:txBody>
      </p:sp>
      <p:sp>
        <p:nvSpPr>
          <p:cNvPr id="117" name="Text Box 278"/>
          <p:cNvSpPr/>
          <p:nvPr/>
        </p:nvSpPr>
        <p:spPr>
          <a:xfrm>
            <a:off x="80678" y="6006581"/>
            <a:ext cx="9019891" cy="27607558"/>
          </a:xfrm>
          <a:prstGeom prst="rect">
            <a:avLst/>
          </a:prstGeom>
          <a:solidFill>
            <a:srgbClr val="B4003C"/>
          </a:solidFill>
          <a:ln w="0">
            <a:noFill/>
          </a:ln>
        </p:spPr>
        <p:style>
          <a:lnRef idx="0">
            <a:scrgbClr r="0" g="0" b="0"/>
          </a:lnRef>
          <a:fillRef idx="0">
            <a:scrgbClr r="0" g="0" b="0"/>
          </a:fillRef>
          <a:effectRef idx="0">
            <a:scrgbClr r="0" g="0" b="0"/>
          </a:effectRef>
          <a:fontRef idx="minor"/>
        </p:style>
        <p:txBody>
          <a:bodyPr wrap="square" lIns="228600" tIns="228600" rIns="228600" bIns="228600" anchor="t">
            <a:spAutoFit/>
          </a:bodyPr>
          <a:lstStyle/>
          <a:p>
            <a:pPr algn="just"/>
            <a:r>
              <a:rPr lang="en-US" sz="3600" b="0" strike="noStrike" spc="-1">
                <a:solidFill>
                  <a:srgbClr val="FFFFFF"/>
                </a:solidFill>
                <a:latin typeface="Arial"/>
                <a:cs typeface="Arial"/>
              </a:rPr>
              <a:t>This </a:t>
            </a:r>
            <a:r>
              <a:rPr lang="en-US" sz="3600" spc="-1">
                <a:solidFill>
                  <a:srgbClr val="FFFFFF"/>
                </a:solidFill>
                <a:latin typeface="Arial"/>
                <a:cs typeface="Arial"/>
              </a:rPr>
              <a:t>research explores </a:t>
            </a:r>
            <a:r>
              <a:rPr lang="en-US" sz="3600" b="0" strike="noStrike" spc="-1">
                <a:solidFill>
                  <a:srgbClr val="FFFFFF"/>
                </a:solidFill>
                <a:latin typeface="Arial"/>
                <a:cs typeface="Arial"/>
              </a:rPr>
              <a:t>the </a:t>
            </a:r>
            <a:r>
              <a:rPr lang="en-US" sz="3600" spc="-1">
                <a:solidFill>
                  <a:srgbClr val="FFFFFF"/>
                </a:solidFill>
                <a:latin typeface="Arial"/>
                <a:cs typeface="Arial"/>
              </a:rPr>
              <a:t>integration of responsive and </a:t>
            </a:r>
            <a:r>
              <a:rPr lang="en-US" sz="3200" spc="-1">
                <a:solidFill>
                  <a:srgbClr val="FFFFFF"/>
                </a:solidFill>
                <a:latin typeface="Arial"/>
                <a:cs typeface="Arial"/>
              </a:rPr>
              <a:t>adaptive</a:t>
            </a:r>
            <a:r>
              <a:rPr lang="en-US" sz="3600" spc="-1">
                <a:solidFill>
                  <a:srgbClr val="FFFFFF"/>
                </a:solidFill>
                <a:latin typeface="Arial"/>
                <a:cs typeface="Arial"/>
              </a:rPr>
              <a:t> smart materials in modern architecture for a balance </a:t>
            </a:r>
            <a:r>
              <a:rPr lang="en-US" sz="3600" b="0" strike="noStrike" spc="-1">
                <a:solidFill>
                  <a:srgbClr val="FFFFFF"/>
                </a:solidFill>
                <a:latin typeface="Arial"/>
                <a:cs typeface="Arial"/>
              </a:rPr>
              <a:t>of </a:t>
            </a:r>
            <a:r>
              <a:rPr lang="en-US" sz="3600" spc="-1">
                <a:solidFill>
                  <a:srgbClr val="FFFFFF"/>
                </a:solidFill>
                <a:latin typeface="Arial"/>
                <a:cs typeface="Arial"/>
              </a:rPr>
              <a:t>sustainability and cultural heritage. Advanced materials such as Thermochromic glass, Shape memory polymers</a:t>
            </a:r>
            <a:r>
              <a:rPr lang="en-US" sz="3600" b="0" strike="noStrike" spc="-1">
                <a:solidFill>
                  <a:srgbClr val="FFFFFF"/>
                </a:solidFill>
                <a:latin typeface="Arial"/>
                <a:cs typeface="Arial"/>
              </a:rPr>
              <a:t>, and </a:t>
            </a:r>
            <a:r>
              <a:rPr lang="en-US" sz="3600" spc="-1">
                <a:solidFill>
                  <a:srgbClr val="FFFFFF"/>
                </a:solidFill>
                <a:latin typeface="Arial"/>
                <a:cs typeface="Arial"/>
              </a:rPr>
              <a:t>Phase </a:t>
            </a:r>
            <a:r>
              <a:rPr lang="en-US" sz="3600" b="0" strike="noStrike" spc="-1">
                <a:solidFill>
                  <a:srgbClr val="FFFFFF"/>
                </a:solidFill>
                <a:latin typeface="Arial"/>
                <a:cs typeface="Arial"/>
              </a:rPr>
              <a:t>change </a:t>
            </a:r>
            <a:r>
              <a:rPr lang="en-US" sz="3600" spc="-1">
                <a:solidFill>
                  <a:srgbClr val="FFFFFF"/>
                </a:solidFill>
                <a:latin typeface="Arial"/>
                <a:cs typeface="Arial"/>
              </a:rPr>
              <a:t>materials (PCMs), Bioluminescent paint, benefits energy efficiency and adaptability. The research will provide practical guidelines for designers to link innovation </a:t>
            </a:r>
            <a:r>
              <a:rPr lang="en-US" sz="3600" b="0" strike="noStrike" spc="-1">
                <a:solidFill>
                  <a:srgbClr val="FFFFFF"/>
                </a:solidFill>
                <a:latin typeface="Arial"/>
                <a:cs typeface="Arial"/>
              </a:rPr>
              <a:t>to </a:t>
            </a:r>
            <a:r>
              <a:rPr lang="en-US" sz="3600" spc="-1">
                <a:solidFill>
                  <a:srgbClr val="FFFFFF"/>
                </a:solidFill>
                <a:latin typeface="Arial"/>
                <a:cs typeface="Arial"/>
              </a:rPr>
              <a:t>traditional practices through literature reviews, advanced simulations, and community feedback</a:t>
            </a:r>
            <a:r>
              <a:rPr lang="en-US" sz="3600" b="0" strike="noStrike" spc="-1">
                <a:solidFill>
                  <a:srgbClr val="FFFFFF"/>
                </a:solidFill>
                <a:latin typeface="Arial"/>
                <a:cs typeface="Arial"/>
              </a:rPr>
              <a:t>.</a:t>
            </a:r>
            <a:endParaRPr lang="en-US" sz="3600" spc="-1">
              <a:latin typeface="Arial"/>
              <a:cs typeface="Arial"/>
            </a:endParaRPr>
          </a:p>
          <a:p>
            <a:pPr algn="just"/>
            <a:r>
              <a:rPr lang="en-US" sz="3600" spc="-1">
                <a:solidFill>
                  <a:srgbClr val="FFFFFF"/>
                </a:solidFill>
                <a:latin typeface="Arial"/>
                <a:cs typeface="Arial"/>
              </a:rPr>
              <a:t>Exploring </a:t>
            </a:r>
            <a:r>
              <a:rPr lang="en-US" sz="3600" b="0" strike="noStrike" spc="-1">
                <a:solidFill>
                  <a:srgbClr val="FFFFFF"/>
                </a:solidFill>
                <a:latin typeface="Arial"/>
                <a:cs typeface="Arial"/>
              </a:rPr>
              <a:t>the </a:t>
            </a:r>
            <a:r>
              <a:rPr lang="en-US" sz="3600" spc="-1">
                <a:solidFill>
                  <a:srgbClr val="FFFFFF"/>
                </a:solidFill>
                <a:latin typeface="Arial"/>
                <a:cs typeface="Arial"/>
              </a:rPr>
              <a:t>potential </a:t>
            </a:r>
            <a:r>
              <a:rPr lang="en-US" sz="3600" b="0" strike="noStrike" spc="-1">
                <a:solidFill>
                  <a:srgbClr val="FFFFFF"/>
                </a:solidFill>
                <a:latin typeface="Arial"/>
                <a:cs typeface="Arial"/>
              </a:rPr>
              <a:t>of </a:t>
            </a:r>
            <a:r>
              <a:rPr lang="en-US" sz="3600" spc="-1">
                <a:solidFill>
                  <a:srgbClr val="FFFFFF"/>
                </a:solidFill>
                <a:latin typeface="Arial"/>
                <a:cs typeface="Arial"/>
              </a:rPr>
              <a:t>energy conservation through successful case studies where smart materials blend modern functionality with traditional design elements. The aim is to achieve Digital models demonstrating significant energy savings</a:t>
            </a:r>
            <a:r>
              <a:rPr lang="en-US" sz="3600" b="0" strike="noStrike" spc="-1">
                <a:solidFill>
                  <a:srgbClr val="FFFFFF"/>
                </a:solidFill>
                <a:latin typeface="Arial"/>
                <a:cs typeface="Arial"/>
              </a:rPr>
              <a:t>, </a:t>
            </a:r>
            <a:r>
              <a:rPr lang="en-US" sz="3600" spc="-1">
                <a:solidFill>
                  <a:srgbClr val="FFFFFF"/>
                </a:solidFill>
                <a:latin typeface="Arial"/>
                <a:cs typeface="Arial"/>
              </a:rPr>
              <a:t>while physical prototypes replicating the application of traditional textures using modern materials </a:t>
            </a:r>
            <a:r>
              <a:rPr lang="en-US" sz="3600" b="0" strike="noStrike" spc="-1">
                <a:solidFill>
                  <a:srgbClr val="FFFFFF"/>
                </a:solidFill>
                <a:latin typeface="Arial"/>
                <a:cs typeface="Arial"/>
              </a:rPr>
              <a:t>that </a:t>
            </a:r>
            <a:r>
              <a:rPr lang="en-US" sz="3600" spc="-1">
                <a:solidFill>
                  <a:srgbClr val="FFFFFF"/>
                </a:solidFill>
                <a:latin typeface="Arial"/>
                <a:cs typeface="Arial"/>
              </a:rPr>
              <a:t>remain adaptable and culturally relevant.                                                                </a:t>
            </a:r>
            <a:endParaRPr lang="en-US">
              <a:latin typeface="Arial"/>
              <a:cs typeface="Arial"/>
            </a:endParaRPr>
          </a:p>
          <a:p>
            <a:pPr algn="just"/>
            <a:r>
              <a:rPr lang="en-US" sz="3600" spc="-1">
                <a:solidFill>
                  <a:srgbClr val="FFFFFF"/>
                </a:solidFill>
                <a:latin typeface="Arial"/>
                <a:cs typeface="Arial"/>
              </a:rPr>
              <a:t>The research emphasizes community involvement, with local focus groups evaluating prototypes for cultural and aesthetic relevance</a:t>
            </a:r>
            <a:r>
              <a:rPr lang="en-US" sz="3600" b="0" strike="noStrike" spc="-1">
                <a:solidFill>
                  <a:srgbClr val="FFFFFF"/>
                </a:solidFill>
                <a:latin typeface="Arial"/>
                <a:cs typeface="Arial"/>
              </a:rPr>
              <a:t>. </a:t>
            </a:r>
            <a:r>
              <a:rPr lang="en-US" sz="3600" spc="-1">
                <a:solidFill>
                  <a:srgbClr val="FFFFFF"/>
                </a:solidFill>
                <a:latin typeface="Arial"/>
                <a:cs typeface="Arial"/>
              </a:rPr>
              <a:t>Surveys </a:t>
            </a:r>
            <a:r>
              <a:rPr lang="en-US" sz="3600" b="0" strike="noStrike" spc="-1">
                <a:solidFill>
                  <a:srgbClr val="FFFFFF"/>
                </a:solidFill>
                <a:latin typeface="Arial"/>
                <a:cs typeface="Arial"/>
              </a:rPr>
              <a:t>and </a:t>
            </a:r>
            <a:r>
              <a:rPr lang="en-US" sz="3600" spc="-1">
                <a:solidFill>
                  <a:srgbClr val="FFFFFF"/>
                </a:solidFill>
                <a:latin typeface="Arial"/>
                <a:cs typeface="Arial"/>
              </a:rPr>
              <a:t>data analysis focused on performance criteria such as aesthetic satisfaction. The results suggest that preserving cultural heritage </a:t>
            </a:r>
            <a:r>
              <a:rPr lang="en-US" sz="3600" b="0" strike="noStrike" spc="-1">
                <a:solidFill>
                  <a:srgbClr val="FFFFFF"/>
                </a:solidFill>
                <a:latin typeface="Arial"/>
                <a:cs typeface="Arial"/>
              </a:rPr>
              <a:t>is </a:t>
            </a:r>
            <a:r>
              <a:rPr lang="en-US" sz="3600" spc="-1">
                <a:solidFill>
                  <a:srgbClr val="FFFFFF"/>
                </a:solidFill>
                <a:latin typeface="Arial"/>
                <a:cs typeface="Arial"/>
              </a:rPr>
              <a:t>central </a:t>
            </a:r>
            <a:r>
              <a:rPr lang="en-US" sz="3600" b="0" strike="noStrike" spc="-1">
                <a:solidFill>
                  <a:srgbClr val="FFFFFF"/>
                </a:solidFill>
                <a:latin typeface="Arial"/>
                <a:cs typeface="Arial"/>
              </a:rPr>
              <a:t>to </a:t>
            </a:r>
            <a:r>
              <a:rPr lang="en-US" sz="3600" spc="-1">
                <a:solidFill>
                  <a:srgbClr val="FFFFFF"/>
                </a:solidFill>
                <a:latin typeface="Arial"/>
                <a:cs typeface="Arial"/>
              </a:rPr>
              <a:t>customizing smart materials </a:t>
            </a:r>
            <a:r>
              <a:rPr lang="en-US" sz="3600" b="0" strike="noStrike" spc="-1">
                <a:solidFill>
                  <a:srgbClr val="FFFFFF"/>
                </a:solidFill>
                <a:latin typeface="Arial"/>
                <a:cs typeface="Arial"/>
              </a:rPr>
              <a:t>to </a:t>
            </a:r>
            <a:r>
              <a:rPr lang="en-US" sz="3600" spc="-1">
                <a:solidFill>
                  <a:srgbClr val="FFFFFF"/>
                </a:solidFill>
                <a:latin typeface="Arial"/>
                <a:cs typeface="Arial"/>
              </a:rPr>
              <a:t>enhance their applicability. The study concludes with general guidelines recommending collaboration </a:t>
            </a:r>
            <a:r>
              <a:rPr lang="en-US" sz="3600" b="0" strike="noStrike" spc="-1">
                <a:solidFill>
                  <a:srgbClr val="FFFFFF"/>
                </a:solidFill>
                <a:latin typeface="Arial"/>
                <a:cs typeface="Arial"/>
              </a:rPr>
              <a:t>between </a:t>
            </a:r>
            <a:r>
              <a:rPr lang="en-US" sz="3600" spc="-1">
                <a:solidFill>
                  <a:srgbClr val="FFFFFF"/>
                </a:solidFill>
                <a:latin typeface="Arial"/>
                <a:cs typeface="Arial"/>
              </a:rPr>
              <a:t>architects and material scientists to develop smart responsive materials that integrate innovation with tradition, fostering sustainable, culturally resonant architectural designs.</a:t>
            </a:r>
            <a:endParaRPr lang="en-US">
              <a:latin typeface="Arial"/>
              <a:cs typeface="Arial"/>
            </a:endParaRPr>
          </a:p>
          <a:p>
            <a:pPr algn="just"/>
            <a:endParaRPr lang="en-US" sz="3600" spc="-1">
              <a:solidFill>
                <a:srgbClr val="FFFFFF"/>
              </a:solidFill>
              <a:latin typeface="Arial"/>
              <a:cs typeface="Arial"/>
            </a:endParaRPr>
          </a:p>
          <a:p>
            <a:pPr algn="just"/>
            <a:r>
              <a:rPr lang="en-US" sz="3600" i="1" spc="-1">
                <a:solidFill>
                  <a:srgbClr val="FFFFFF"/>
                </a:solidFill>
                <a:latin typeface="Arial"/>
                <a:cs typeface="Arial"/>
              </a:rPr>
              <a:t>Keywords:    </a:t>
            </a:r>
          </a:p>
          <a:p>
            <a:pPr algn="just"/>
            <a:r>
              <a:rPr lang="en-US" sz="3600" i="1" spc="-1">
                <a:solidFill>
                  <a:srgbClr val="FFFFFF"/>
                </a:solidFill>
                <a:latin typeface="Arial"/>
                <a:cs typeface="Arial"/>
              </a:rPr>
              <a:t>Responsive materials, thermochromic glass, shape memory polymers, sustainability, cultural heritage, energy efficiency, modern architecture, material adaptability, architectural innovation</a:t>
            </a:r>
            <a:r>
              <a:rPr lang="en-US" sz="3600" b="0" i="1" strike="noStrike" spc="-1">
                <a:solidFill>
                  <a:srgbClr val="FFFFFF"/>
                </a:solidFill>
                <a:latin typeface="Arial"/>
                <a:cs typeface="Arial"/>
              </a:rPr>
              <a:t>.</a:t>
            </a:r>
          </a:p>
        </p:txBody>
      </p:sp>
      <p:sp>
        <p:nvSpPr>
          <p:cNvPr id="118" name="Text Box 279"/>
          <p:cNvSpPr/>
          <p:nvPr/>
        </p:nvSpPr>
        <p:spPr>
          <a:xfrm>
            <a:off x="19695374" y="6173242"/>
            <a:ext cx="11497193" cy="6181271"/>
          </a:xfrm>
          <a:prstGeom prst="rect">
            <a:avLst/>
          </a:prstGeom>
          <a:solidFill>
            <a:srgbClr val="DDDDDD"/>
          </a:solidFill>
          <a:ln w="0">
            <a:noFill/>
          </a:ln>
        </p:spPr>
        <p:style>
          <a:lnRef idx="0">
            <a:scrgbClr r="0" g="0" b="0"/>
          </a:lnRef>
          <a:fillRef idx="0">
            <a:scrgbClr r="0" g="0" b="0"/>
          </a:fillRef>
          <a:effectRef idx="0">
            <a:scrgbClr r="0" g="0" b="0"/>
          </a:effectRef>
          <a:fontRef idx="minor"/>
        </p:style>
        <p:txBody>
          <a:bodyPr lIns="228600" tIns="228600" rIns="228600" bIns="228600" anchor="t">
            <a:noAutofit/>
          </a:bodyPr>
          <a:lstStyle/>
          <a:p>
            <a:pPr algn="just"/>
            <a:r>
              <a:rPr lang="en-IN" sz="2800" spc="-1">
                <a:solidFill>
                  <a:srgbClr val="000000"/>
                </a:solidFill>
                <a:ea typeface="+mn-lt"/>
                <a:cs typeface="+mn-lt"/>
              </a:rPr>
              <a:t>MFC technology provides a sustainable method for wastewater treatment while generating clean electrical energy through microbial processes. It addresses environmental and energy challenges but faces commercialization hurdles, mainly due to low power output. Air-Cathode MFC Innovations uses oxygen from the air, simplifying design and reducing costs achieved significant power densities a study reported 4.38 W/m³, and another demonstrated a current of 22 mA at 0.56 V using low-cost terracotta materials. Introduced by Jana et al., this design enhances wastewater treatment efficacy, achieving a COD removal efficiency of 92% to 95.5% by improving organic matter utilization. Continued research is necessary to enhance power output, reduce costs, and optimize designs for broader applications, positioning MFC technology as a key player in sustainable wastewater treatment and energy generation.</a:t>
            </a:r>
            <a:endParaRPr lang="en-US" sz="2800"/>
          </a:p>
        </p:txBody>
      </p:sp>
      <p:sp>
        <p:nvSpPr>
          <p:cNvPr id="119" name="Text Box 280"/>
          <p:cNvSpPr/>
          <p:nvPr/>
        </p:nvSpPr>
        <p:spPr>
          <a:xfrm>
            <a:off x="31323549" y="6154083"/>
            <a:ext cx="12376789" cy="6714642"/>
          </a:xfrm>
          <a:prstGeom prst="rect">
            <a:avLst/>
          </a:prstGeom>
          <a:solidFill>
            <a:srgbClr val="DDDDDD"/>
          </a:solidFill>
          <a:ln w="0">
            <a:solidFill>
              <a:schemeClr val="tx1"/>
            </a:solidFill>
          </a:ln>
        </p:spPr>
        <p:style>
          <a:lnRef idx="0">
            <a:scrgbClr r="0" g="0" b="0"/>
          </a:lnRef>
          <a:fillRef idx="0">
            <a:scrgbClr r="0" g="0" b="0"/>
          </a:fillRef>
          <a:effectRef idx="0">
            <a:scrgbClr r="0" g="0" b="0"/>
          </a:effectRef>
          <a:fontRef idx="minor"/>
        </p:style>
        <p:txBody>
          <a:bodyPr lIns="228600" tIns="228600" rIns="228600" bIns="228600" anchor="t">
            <a:noAutofit/>
          </a:bodyPr>
          <a:lstStyle/>
          <a:p>
            <a:pPr algn="just"/>
            <a:r>
              <a:rPr lang="en-US" sz="2800" b="0" strike="noStrike" spc="-1" dirty="0">
                <a:solidFill>
                  <a:schemeClr val="dk1"/>
                </a:solidFill>
                <a:latin typeface="Arial"/>
                <a:cs typeface="Arial"/>
              </a:rPr>
              <a:t>This </a:t>
            </a:r>
            <a:r>
              <a:rPr lang="en-US" sz="2800" spc="-1" dirty="0">
                <a:solidFill>
                  <a:schemeClr val="dk1"/>
                </a:solidFill>
                <a:latin typeface="Arial"/>
                <a:cs typeface="Arial"/>
              </a:rPr>
              <a:t>framework will </a:t>
            </a:r>
            <a:r>
              <a:rPr lang="en-US" sz="2800" spc="-1" dirty="0">
                <a:solidFill>
                  <a:srgbClr val="000000"/>
                </a:solidFill>
                <a:latin typeface="Arial"/>
                <a:cs typeface="Arial"/>
              </a:rPr>
              <a:t>enhance architectural resilience against climate change </a:t>
            </a:r>
            <a:r>
              <a:rPr lang="en-US" sz="2800" b="0" strike="noStrike" spc="-1" dirty="0">
                <a:solidFill>
                  <a:schemeClr val="dk1"/>
                </a:solidFill>
                <a:latin typeface="Arial"/>
                <a:cs typeface="Arial"/>
              </a:rPr>
              <a:t>a </a:t>
            </a:r>
            <a:r>
              <a:rPr lang="en-US" sz="2800" spc="-1" dirty="0">
                <a:solidFill>
                  <a:srgbClr val="000000"/>
                </a:solidFill>
                <a:latin typeface="Arial"/>
                <a:cs typeface="Arial"/>
              </a:rPr>
              <a:t>future </a:t>
            </a:r>
            <a:r>
              <a:rPr lang="en-US" sz="2800" strike="noStrike" spc="-1" dirty="0">
                <a:solidFill>
                  <a:srgbClr val="000000"/>
                </a:solidFill>
                <a:latin typeface="Arial"/>
                <a:cs typeface="Arial"/>
              </a:rPr>
              <a:t>in </a:t>
            </a:r>
            <a:r>
              <a:rPr lang="en-US" sz="2800" spc="-1" dirty="0">
                <a:solidFill>
                  <a:srgbClr val="000000"/>
                </a:solidFill>
                <a:latin typeface="Arial"/>
                <a:cs typeface="Arial"/>
              </a:rPr>
              <a:t>which advanced materials </a:t>
            </a:r>
            <a:r>
              <a:rPr lang="en-US" sz="2800" strike="noStrike" spc="-1" dirty="0">
                <a:solidFill>
                  <a:srgbClr val="000000"/>
                </a:solidFill>
                <a:latin typeface="Arial"/>
                <a:cs typeface="Arial"/>
              </a:rPr>
              <a:t>are </a:t>
            </a:r>
            <a:r>
              <a:rPr lang="en-US" sz="2800" spc="-1" dirty="0">
                <a:solidFill>
                  <a:srgbClr val="000000"/>
                </a:solidFill>
                <a:latin typeface="Arial"/>
                <a:cs typeface="Arial"/>
              </a:rPr>
              <a:t>seamlessly integrated </a:t>
            </a:r>
            <a:r>
              <a:rPr lang="en-US" sz="2800" spc="-1" dirty="0" err="1">
                <a:solidFill>
                  <a:srgbClr val="000000"/>
                </a:solidFill>
                <a:latin typeface="Arial"/>
                <a:cs typeface="Arial"/>
              </a:rPr>
              <a:t>into,traditional</a:t>
            </a:r>
            <a:r>
              <a:rPr lang="en-US" sz="2800" spc="-1" dirty="0">
                <a:solidFill>
                  <a:srgbClr val="000000"/>
                </a:solidFill>
                <a:latin typeface="Arial"/>
                <a:cs typeface="Arial"/>
              </a:rPr>
              <a:t> designs</a:t>
            </a:r>
            <a:r>
              <a:rPr lang="en-US" sz="2800" strike="noStrike" spc="-1" dirty="0">
                <a:solidFill>
                  <a:srgbClr val="000000"/>
                </a:solidFill>
                <a:latin typeface="Arial"/>
                <a:cs typeface="Arial"/>
              </a:rPr>
              <a:t>, </a:t>
            </a:r>
            <a:r>
              <a:rPr lang="en-US" sz="2800" spc="-1" dirty="0">
                <a:solidFill>
                  <a:srgbClr val="000000"/>
                </a:solidFill>
                <a:latin typeface="Arial"/>
                <a:cs typeface="Arial"/>
              </a:rPr>
              <a:t>cultivating a sustainable and culturally inclusive built environment</a:t>
            </a:r>
            <a:r>
              <a:rPr lang="en-US" sz="2800" strike="noStrike" spc="-1" dirty="0">
                <a:solidFill>
                  <a:srgbClr val="000000"/>
                </a:solidFill>
                <a:latin typeface="Arial"/>
                <a:cs typeface="Arial"/>
              </a:rPr>
              <a:t>.</a:t>
            </a:r>
            <a:endParaRPr lang="en-US" sz="2800" spc="-1" dirty="0">
              <a:solidFill>
                <a:srgbClr val="000000"/>
              </a:solidFill>
              <a:latin typeface="Arial"/>
              <a:cs typeface="Arial"/>
            </a:endParaRPr>
          </a:p>
          <a:p>
            <a:pPr algn="just"/>
            <a:r>
              <a:rPr lang="en-US" sz="2800" spc="-1" dirty="0">
                <a:solidFill>
                  <a:srgbClr val="1C1C1C"/>
                </a:solidFill>
                <a:latin typeface="Arial"/>
                <a:cs typeface="Arial"/>
              </a:rPr>
              <a:t>Thermochromic tiles- </a:t>
            </a:r>
            <a:r>
              <a:rPr lang="en-US" sz="2800" i="1" spc="-1" dirty="0" err="1">
                <a:solidFill>
                  <a:srgbClr val="1F1F1F"/>
                </a:solidFill>
                <a:latin typeface="Arial"/>
                <a:cs typeface="Arial"/>
              </a:rPr>
              <a:t>ΔTsol</a:t>
            </a:r>
            <a:r>
              <a:rPr lang="en-US" sz="2800" spc="-1" dirty="0">
                <a:solidFill>
                  <a:srgbClr val="1F1F1F"/>
                </a:solidFill>
                <a:latin typeface="Arial"/>
                <a:cs typeface="Arial"/>
              </a:rPr>
              <a:t> solar-modulation efficiency and </a:t>
            </a:r>
            <a:r>
              <a:rPr lang="en-US" sz="2800" i="1" spc="-1" dirty="0" err="1">
                <a:solidFill>
                  <a:srgbClr val="1F1F1F"/>
                </a:solidFill>
                <a:latin typeface="Arial"/>
                <a:cs typeface="Arial"/>
              </a:rPr>
              <a:t>Tlum</a:t>
            </a:r>
            <a:r>
              <a:rPr lang="en-US" sz="2800" spc="-1" dirty="0">
                <a:solidFill>
                  <a:srgbClr val="111111"/>
                </a:solidFill>
                <a:latin typeface="Arial"/>
                <a:cs typeface="Arial"/>
              </a:rPr>
              <a:t> light transmission in visible range,</a:t>
            </a:r>
            <a:r>
              <a:rPr lang="en-US" sz="2800" spc="-1" dirty="0">
                <a:solidFill>
                  <a:srgbClr val="111111"/>
                </a:solidFill>
                <a:ea typeface="+mn-lt"/>
                <a:cs typeface="+mn-lt"/>
              </a:rPr>
              <a:t> Reducing solar heat gain by altering transparency.</a:t>
            </a:r>
            <a:endParaRPr lang="en-US" sz="2800" spc="-1" dirty="0">
              <a:solidFill>
                <a:srgbClr val="000000"/>
              </a:solidFill>
              <a:ea typeface="+mn-lt"/>
              <a:cs typeface="+mn-lt"/>
            </a:endParaRPr>
          </a:p>
          <a:p>
            <a:pPr algn="just"/>
            <a:r>
              <a:rPr lang="en-US" sz="2800" spc="-1" dirty="0">
                <a:solidFill>
                  <a:srgbClr val="111111"/>
                </a:solidFill>
                <a:ea typeface="+mn-lt"/>
                <a:cs typeface="+mn-lt"/>
              </a:rPr>
              <a:t>Phase-Changing Materials (PCM): Absorbs and releases heat for temperature regulation.</a:t>
            </a:r>
            <a:endParaRPr lang="en-US" dirty="0"/>
          </a:p>
          <a:p>
            <a:pPr algn="just"/>
            <a:r>
              <a:rPr lang="en-US" sz="2800" spc="-1">
                <a:solidFill>
                  <a:srgbClr val="1F1F1F"/>
                </a:solidFill>
                <a:ea typeface="+mn-lt"/>
                <a:cs typeface="+mn-lt"/>
              </a:rPr>
              <a:t>Insulative,</a:t>
            </a:r>
            <a:r>
              <a:rPr lang="en-US" sz="2800" spc="-1" dirty="0">
                <a:solidFill>
                  <a:srgbClr val="1F1F1F"/>
                </a:solidFill>
                <a:latin typeface="Arial"/>
                <a:cs typeface="Arial"/>
              </a:rPr>
              <a:t> </a:t>
            </a:r>
            <a:r>
              <a:rPr lang="en-US" sz="2800" spc="-1" err="1">
                <a:solidFill>
                  <a:srgbClr val="1F1F1F"/>
                </a:solidFill>
                <a:latin typeface="Arial"/>
                <a:cs typeface="Arial"/>
              </a:rPr>
              <a:t>Self</a:t>
            </a:r>
            <a:r>
              <a:rPr lang="en-US" sz="2800" spc="-1" dirty="0">
                <a:solidFill>
                  <a:srgbClr val="1F1F1F"/>
                </a:solidFill>
                <a:latin typeface="Arial"/>
                <a:cs typeface="Arial"/>
              </a:rPr>
              <a:t>-sustaining light source makes bioluminescent paint an energy-efficient solution-Inorganic Pigment Paints.</a:t>
            </a:r>
            <a:endParaRPr lang="en-US" sz="2800" spc="-1">
              <a:solidFill>
                <a:srgbClr val="000000"/>
              </a:solidFill>
              <a:latin typeface="Arial"/>
              <a:cs typeface="Arial"/>
            </a:endParaRPr>
          </a:p>
          <a:p>
            <a:pPr algn="just"/>
            <a:r>
              <a:rPr lang="en-US" sz="2800" spc="-1" dirty="0">
                <a:solidFill>
                  <a:srgbClr val="1F1F1F"/>
                </a:solidFill>
                <a:latin typeface="Arial"/>
                <a:cs typeface="Arial"/>
              </a:rPr>
              <a:t>Effective "healing" </a:t>
            </a:r>
            <a:r>
              <a:rPr lang="en-US" sz="2800" spc="-1" dirty="0">
                <a:solidFill>
                  <a:srgbClr val="000000"/>
                </a:solidFill>
                <a:latin typeface="Arial"/>
                <a:cs typeface="Arial"/>
              </a:rPr>
              <a:t>self-repair function</a:t>
            </a:r>
            <a:r>
              <a:rPr lang="en-US" sz="2800" spc="-1" dirty="0">
                <a:solidFill>
                  <a:srgbClr val="1F1F1F"/>
                </a:solidFill>
                <a:latin typeface="Arial"/>
                <a:cs typeface="Arial"/>
              </a:rPr>
              <a:t> of the material and prolonging the lifetime of its functionality rehydration Micro capsule containing Glue </a:t>
            </a:r>
            <a:endParaRPr lang="en-US" sz="2800" spc="-1">
              <a:solidFill>
                <a:srgbClr val="000000"/>
              </a:solidFill>
              <a:latin typeface="Arial"/>
              <a:cs typeface="Arial"/>
            </a:endParaRPr>
          </a:p>
          <a:p>
            <a:pPr algn="just"/>
            <a:r>
              <a:rPr lang="en-US" sz="2800" spc="-1" dirty="0">
                <a:solidFill>
                  <a:srgbClr val="1F1F1F"/>
                </a:solidFill>
                <a:latin typeface="Arial"/>
                <a:cs typeface="Arial"/>
              </a:rPr>
              <a:t>effective for self-shaping applications due to their compact and lightweight movement with minimum energy input.</a:t>
            </a:r>
          </a:p>
          <a:p>
            <a:pPr algn="just"/>
            <a:endParaRPr lang="en-US" sz="2800" spc="-1" dirty="0">
              <a:solidFill>
                <a:srgbClr val="1F1F1F"/>
              </a:solidFill>
              <a:cs typeface="Arial"/>
            </a:endParaRPr>
          </a:p>
        </p:txBody>
      </p:sp>
      <p:sp>
        <p:nvSpPr>
          <p:cNvPr id="120" name="Text Box 281"/>
          <p:cNvSpPr/>
          <p:nvPr/>
        </p:nvSpPr>
        <p:spPr>
          <a:xfrm>
            <a:off x="9183217" y="38735871"/>
            <a:ext cx="10440367" cy="5113639"/>
          </a:xfrm>
          <a:prstGeom prst="rect">
            <a:avLst/>
          </a:prstGeom>
          <a:solidFill>
            <a:srgbClr val="DDDDDD"/>
          </a:solidFill>
          <a:ln w="0">
            <a:solidFill>
              <a:schemeClr val="tx1"/>
            </a:solidFill>
          </a:ln>
        </p:spPr>
        <p:style>
          <a:lnRef idx="0">
            <a:scrgbClr r="0" g="0" b="0"/>
          </a:lnRef>
          <a:fillRef idx="0">
            <a:scrgbClr r="0" g="0" b="0"/>
          </a:fillRef>
          <a:effectRef idx="0">
            <a:scrgbClr r="0" g="0" b="0"/>
          </a:effectRef>
          <a:fontRef idx="minor"/>
        </p:style>
        <p:txBody>
          <a:bodyPr lIns="228600" tIns="228600" rIns="228600" bIns="228600" anchor="t">
            <a:noAutofit/>
          </a:bodyPr>
          <a:lstStyle/>
          <a:p>
            <a:pPr algn="just"/>
            <a:r>
              <a:rPr lang="en-US" sz="2800" spc="-1">
                <a:solidFill>
                  <a:srgbClr val="1C1C1C"/>
                </a:solidFill>
                <a:latin typeface="Arial"/>
                <a:ea typeface="+mn-lt"/>
                <a:cs typeface="Arial"/>
              </a:rPr>
              <a:t>The paper discusses about the benefits of smart materials in architecture, including strength, durability, and responsiveness to environmental changes. Smart materials are categorized into three types: property-altering, energy-exchanging, and material-changing. They can either change their properties based on external stimuli (Type 1) or transform energy without changing their structure (Type 2). Additionally, it discusses healing mechanisms: autonomic healing involves the release of resins for self-repair, while autogenic healing refers to a material’s inherent ability to self-repair, exemplified by certain types of cement.</a:t>
            </a:r>
            <a:r>
              <a:rPr lang="en-US" sz="2800" spc="-1">
                <a:solidFill>
                  <a:srgbClr val="1C1C1C"/>
                </a:solidFill>
                <a:latin typeface="Arial"/>
                <a:cs typeface="Arial"/>
              </a:rPr>
              <a:t>.</a:t>
            </a:r>
            <a:r>
              <a:rPr lang="en-US" sz="2800" spc="-1">
                <a:solidFill>
                  <a:schemeClr val="dk1"/>
                </a:solidFill>
                <a:latin typeface="Arial"/>
                <a:cs typeface="Arial"/>
              </a:rPr>
              <a:t> </a:t>
            </a:r>
            <a:endParaRPr lang="en-US" sz="2800">
              <a:solidFill>
                <a:schemeClr val="dk1"/>
              </a:solidFill>
              <a:latin typeface="Arial"/>
              <a:cs typeface="Arial"/>
            </a:endParaRPr>
          </a:p>
        </p:txBody>
      </p:sp>
      <p:sp>
        <p:nvSpPr>
          <p:cNvPr id="121" name="Text Box 282"/>
          <p:cNvSpPr/>
          <p:nvPr/>
        </p:nvSpPr>
        <p:spPr>
          <a:xfrm>
            <a:off x="31787188" y="25526465"/>
            <a:ext cx="12047360" cy="9243205"/>
          </a:xfrm>
          <a:prstGeom prst="rect">
            <a:avLst/>
          </a:prstGeom>
          <a:solidFill>
            <a:srgbClr val="DDDDDD"/>
          </a:solidFill>
          <a:ln w="0">
            <a:noFill/>
          </a:ln>
        </p:spPr>
        <p:style>
          <a:lnRef idx="0">
            <a:scrgbClr r="0" g="0" b="0"/>
          </a:lnRef>
          <a:fillRef idx="0">
            <a:scrgbClr r="0" g="0" b="0"/>
          </a:fillRef>
          <a:effectRef idx="0">
            <a:scrgbClr r="0" g="0" b="0"/>
          </a:effectRef>
          <a:fontRef idx="minor"/>
        </p:style>
        <p:txBody>
          <a:bodyPr lIns="228600" tIns="228600" rIns="228600" bIns="228600" anchor="t">
            <a:noAutofit/>
          </a:bodyPr>
          <a:lstStyle/>
          <a:p>
            <a:r>
              <a:rPr lang="en-US" sz="2800" spc="-1">
                <a:solidFill>
                  <a:srgbClr val="1C1C1C"/>
                </a:solidFill>
                <a:ea typeface="+mn-lt"/>
                <a:cs typeface="+mn-lt"/>
              </a:rPr>
              <a:t>This research emphasizes the integration of smart materials with traditional architectural aesthetics to enhance energy efficiency, environmental sustainability, and cultural heritage in modern architecture. It highlights materials like thermochromic glass, shape memory polymers, and phase change materials (PCMs) that adapt to climate changes, reducing reliance on mechanical heating and cooling systems, improving thermal performance, and increasing occupant comfort. The study advocates for customizing these smart materials to reflect traditional patterns, fostering community acceptance and ensuring the alignment of innovative solutions with heritage values. It underscores the importance of community feedback and interdisciplinary collaboration among architects, material scientists, and designers to address both functional and cultural requirements. Despite challenges such as high initial costs and regulatory hurdles, raising awareness and supportive regulations can encourage the adoption of smart materials in construction. The research also discusses the lifecycle impacts of smart windows, which contribute to significant energy savings and reduced carbon footprints. In summary, it calls for a balance between modern innovation and cultural authenticity to develop sustainable, adaptive buildings that align with environmental and community values, promoting a resilient urban environment amidst climate change challenges.</a:t>
            </a:r>
            <a:endParaRPr lang="en-US" sz="2800"/>
          </a:p>
        </p:txBody>
      </p:sp>
      <p:sp>
        <p:nvSpPr>
          <p:cNvPr id="122" name="Text Box 283"/>
          <p:cNvSpPr/>
          <p:nvPr/>
        </p:nvSpPr>
        <p:spPr>
          <a:xfrm>
            <a:off x="9173084" y="5990920"/>
            <a:ext cx="10375853" cy="23328059"/>
          </a:xfrm>
          <a:prstGeom prst="rect">
            <a:avLst/>
          </a:prstGeom>
          <a:solidFill>
            <a:srgbClr val="DDDDDD"/>
          </a:solidFill>
          <a:ln w="0">
            <a:solidFill>
              <a:schemeClr val="tx1"/>
            </a:solidFill>
          </a:ln>
        </p:spPr>
        <p:style>
          <a:lnRef idx="0">
            <a:scrgbClr r="0" g="0" b="0"/>
          </a:lnRef>
          <a:fillRef idx="0">
            <a:scrgbClr r="0" g="0" b="0"/>
          </a:fillRef>
          <a:effectRef idx="0">
            <a:scrgbClr r="0" g="0" b="0"/>
          </a:effectRef>
          <a:fontRef idx="minor"/>
        </p:style>
        <p:txBody>
          <a:bodyPr lIns="228600" tIns="228600" rIns="228600" bIns="228600" anchor="t">
            <a:noAutofit/>
          </a:bodyPr>
          <a:lstStyle/>
          <a:p>
            <a:pPr algn="just"/>
            <a:r>
              <a:rPr lang="en-US" sz="2800" spc="-1">
                <a:solidFill>
                  <a:srgbClr val="1C1C1C"/>
                </a:solidFill>
                <a:latin typeface="Arial"/>
                <a:ea typeface="+mn-lt"/>
                <a:cs typeface="Arial"/>
              </a:rPr>
              <a:t>The paper discusses the growing demand for sustainability in building design, emphasizing the integration of smart materials to enhance energy efficiency while preserving cultural heritage. Innovative materials such as thermochromic glass, shape-memory polymers, phase change materials (PCMs), terracotta, water-based paints, and bio-luminescent materials are highlighted for their potential to improve building performance. The research emphasizes the importance of balancing technical efficiency with the aesthetic and cultural values of traditional architecture. Strategies include advanced simulations, literature reviews, community engagement, and case studies that demonstrate the coexistence of innovation and heritage. Exploring the collaboration between architects and materials scientists to develop designs that respect cultural identities while meeting contemporary sustainability needs, aiming for a future where adaptive buildings harmoniously integrate tradition and innovation.</a:t>
            </a:r>
            <a:endParaRPr lang="en-US" sz="2800">
              <a:latin typeface="Arial"/>
              <a:cs typeface="Arial"/>
            </a:endParaRPr>
          </a:p>
          <a:p>
            <a:pPr algn="just"/>
            <a:endParaRPr lang="en-US" sz="2800" spc="-1">
              <a:solidFill>
                <a:schemeClr val="dk1"/>
              </a:solidFill>
              <a:latin typeface="Arial"/>
              <a:cs typeface="Arial"/>
            </a:endParaRPr>
          </a:p>
          <a:p>
            <a:pPr algn="just"/>
            <a:r>
              <a:rPr lang="en-US" sz="2800" b="1" spc="-1">
                <a:solidFill>
                  <a:schemeClr val="dk1"/>
                </a:solidFill>
                <a:latin typeface="Arial"/>
                <a:cs typeface="Arial"/>
              </a:rPr>
              <a:t>AIM:</a:t>
            </a:r>
            <a:r>
              <a:rPr lang="en-US" sz="2800" spc="-1">
                <a:solidFill>
                  <a:schemeClr val="dk1"/>
                </a:solidFill>
                <a:latin typeface="Arial"/>
                <a:cs typeface="Arial"/>
              </a:rPr>
              <a:t> </a:t>
            </a:r>
            <a:r>
              <a:rPr lang="en-US" sz="2800" spc="-1">
                <a:solidFill>
                  <a:srgbClr val="1C1C1C"/>
                </a:solidFill>
                <a:latin typeface="Arial"/>
                <a:ea typeface="+mn-lt"/>
                <a:cs typeface="Arial"/>
              </a:rPr>
              <a:t>The project aims to explore the integration of smart materials in architectural design, focusing on enhancing energy efficiency, environmental sustainability, and occupant well-being while preserving cultural and aesthetic integrity. </a:t>
            </a:r>
            <a:endParaRPr lang="en-US" sz="2800" spc="-1">
              <a:solidFill>
                <a:schemeClr val="dk1"/>
              </a:solidFill>
              <a:latin typeface="Arial"/>
              <a:ea typeface="+mn-lt"/>
              <a:cs typeface="Arial"/>
            </a:endParaRPr>
          </a:p>
          <a:p>
            <a:pPr algn="just"/>
            <a:endParaRPr lang="en-US" sz="2800" spc="-1">
              <a:solidFill>
                <a:srgbClr val="1C1C1C"/>
              </a:solidFill>
              <a:latin typeface="Arial"/>
              <a:cs typeface="Arial"/>
            </a:endParaRPr>
          </a:p>
          <a:p>
            <a:pPr algn="just"/>
            <a:r>
              <a:rPr lang="en-US" sz="2800" b="1" spc="-1">
                <a:solidFill>
                  <a:schemeClr val="dk1"/>
                </a:solidFill>
                <a:latin typeface="Arial"/>
                <a:cs typeface="Arial"/>
              </a:rPr>
              <a:t>OBJECTIVES:</a:t>
            </a:r>
            <a:endParaRPr lang="en-US" sz="2800" b="1">
              <a:solidFill>
                <a:schemeClr val="dk1"/>
              </a:solidFill>
              <a:latin typeface="Arial"/>
              <a:cs typeface="Arial"/>
            </a:endParaRPr>
          </a:p>
          <a:p>
            <a:pPr algn="just"/>
            <a:r>
              <a:rPr lang="en-US" sz="2800" spc="-1">
                <a:solidFill>
                  <a:srgbClr val="1C1C1C"/>
                </a:solidFill>
                <a:latin typeface="Arial"/>
                <a:ea typeface="+mn-lt"/>
                <a:cs typeface="Arial"/>
              </a:rPr>
              <a:t>1. Studying the performance and applications of smart materials like phase change materials, thermochromic glass, and bioluminescent paint for energy management. </a:t>
            </a:r>
            <a:endParaRPr lang="en-US" sz="2800">
              <a:solidFill>
                <a:srgbClr val="000000"/>
              </a:solidFill>
              <a:latin typeface="Arial"/>
              <a:ea typeface="+mn-lt"/>
              <a:cs typeface="Arial"/>
            </a:endParaRPr>
          </a:p>
          <a:p>
            <a:pPr algn="just"/>
            <a:r>
              <a:rPr lang="en-US" sz="2800" spc="-1">
                <a:solidFill>
                  <a:srgbClr val="1C1C1C"/>
                </a:solidFill>
                <a:latin typeface="Arial"/>
                <a:ea typeface="+mn-lt"/>
                <a:cs typeface="Arial"/>
              </a:rPr>
              <a:t>2. Analyzing traditional architectural components made from materials like wood, terracotta, and stone to find harmony between traditional aesthetics and innovative smart technologies. </a:t>
            </a:r>
            <a:endParaRPr lang="en-US" sz="2800">
              <a:solidFill>
                <a:srgbClr val="000000"/>
              </a:solidFill>
              <a:latin typeface="Arial"/>
              <a:ea typeface="+mn-lt"/>
              <a:cs typeface="Arial"/>
            </a:endParaRPr>
          </a:p>
          <a:p>
            <a:pPr algn="just"/>
            <a:r>
              <a:rPr lang="en-US" sz="2800" spc="-1">
                <a:solidFill>
                  <a:srgbClr val="1C1C1C"/>
                </a:solidFill>
                <a:latin typeface="Arial"/>
                <a:ea typeface="+mn-lt"/>
                <a:cs typeface="Arial"/>
              </a:rPr>
              <a:t>3. Conducting lifecycle assessments to evaluate the environmental and energy performance impacts of these materials in architectural designs.</a:t>
            </a:r>
            <a:endParaRPr lang="en-US" sz="2800">
              <a:solidFill>
                <a:srgbClr val="000000"/>
              </a:solidFill>
              <a:latin typeface="Arial"/>
              <a:ea typeface="+mn-lt"/>
              <a:cs typeface="Arial"/>
            </a:endParaRPr>
          </a:p>
          <a:p>
            <a:pPr algn="just"/>
            <a:r>
              <a:rPr lang="en-US" sz="2800" spc="-1">
                <a:solidFill>
                  <a:srgbClr val="1C1C1C"/>
                </a:solidFill>
                <a:latin typeface="Arial"/>
                <a:ea typeface="+mn-lt"/>
                <a:cs typeface="Arial"/>
              </a:rPr>
              <a:t>4. Highlighting strategies that combine modern solutions with the preservation of cultural heritage.</a:t>
            </a:r>
            <a:endParaRPr lang="en-US" sz="2800">
              <a:latin typeface="Arial"/>
              <a:cs typeface="Arial"/>
            </a:endParaRPr>
          </a:p>
          <a:p>
            <a:pPr algn="just">
              <a:lnSpc>
                <a:spcPct val="100000"/>
              </a:lnSpc>
            </a:pPr>
            <a:endParaRPr lang="en-US" sz="2800" b="0" strike="noStrike" spc="-1">
              <a:solidFill>
                <a:schemeClr val="dk1"/>
              </a:solidFill>
              <a:latin typeface="Arial"/>
              <a:cs typeface="Arial"/>
            </a:endParaRPr>
          </a:p>
          <a:p>
            <a:pPr algn="just">
              <a:lnSpc>
                <a:spcPct val="100000"/>
              </a:lnSpc>
            </a:pPr>
            <a:r>
              <a:rPr lang="en-US" sz="2800" b="1" spc="-1">
                <a:solidFill>
                  <a:srgbClr val="000000"/>
                </a:solidFill>
                <a:latin typeface="Arial"/>
                <a:cs typeface="Arial"/>
              </a:rPr>
              <a:t>RESEARCH HYPOTHESIS:</a:t>
            </a:r>
          </a:p>
          <a:p>
            <a:pPr algn="just"/>
            <a:r>
              <a:rPr lang="en-US" sz="2800" spc="-1">
                <a:solidFill>
                  <a:srgbClr val="000000"/>
                </a:solidFill>
                <a:latin typeface="Arial"/>
                <a:cs typeface="Arial"/>
              </a:rPr>
              <a:t>How can the integration of smart materials that mimic traditional textures in modern architecture enhance sustainability and energy efficiency while preserving cultural heritage and promoting community acceptance?</a:t>
            </a:r>
          </a:p>
          <a:p>
            <a:pPr algn="just"/>
            <a:endParaRPr lang="en-US" sz="2800" b="1" spc="-1">
              <a:solidFill>
                <a:srgbClr val="000000"/>
              </a:solidFill>
              <a:latin typeface="Arial"/>
              <a:cs typeface="Arial"/>
            </a:endParaRPr>
          </a:p>
          <a:p>
            <a:pPr algn="just"/>
            <a:r>
              <a:rPr lang="en-US" sz="2800" b="1" spc="-1">
                <a:solidFill>
                  <a:srgbClr val="000000"/>
                </a:solidFill>
                <a:latin typeface="Arial"/>
                <a:cs typeface="Arial"/>
              </a:rPr>
              <a:t>RESEARCH QUESTION:</a:t>
            </a:r>
            <a:endParaRPr lang="en-US" sz="2800">
              <a:solidFill>
                <a:srgbClr val="000000"/>
              </a:solidFill>
              <a:latin typeface="Arial"/>
              <a:ea typeface="+mn-lt"/>
              <a:cs typeface="Arial"/>
            </a:endParaRPr>
          </a:p>
          <a:p>
            <a:pPr marL="514350" indent="-514350" algn="just">
              <a:buAutoNum type="arabicPeriod"/>
            </a:pPr>
            <a:r>
              <a:rPr lang="en-US" sz="2800" spc="-1">
                <a:solidFill>
                  <a:srgbClr val="1C1C1C"/>
                </a:solidFill>
                <a:latin typeface="Arial"/>
                <a:ea typeface="+mn-lt"/>
                <a:cs typeface="Arial"/>
              </a:rPr>
              <a:t>Designing smart materials that resemble traditional textures and improve energy efficiency. </a:t>
            </a:r>
            <a:endParaRPr lang="en-US" sz="2800">
              <a:solidFill>
                <a:srgbClr val="000000"/>
              </a:solidFill>
              <a:latin typeface="Arial"/>
              <a:ea typeface="+mn-lt"/>
              <a:cs typeface="Arial"/>
            </a:endParaRPr>
          </a:p>
          <a:p>
            <a:pPr marL="514350" indent="-514350" algn="just">
              <a:buAutoNum type="arabicPeriod"/>
            </a:pPr>
            <a:r>
              <a:rPr lang="en-US" sz="2800" spc="-1">
                <a:solidFill>
                  <a:srgbClr val="1C1C1C"/>
                </a:solidFill>
                <a:latin typeface="Arial"/>
                <a:ea typeface="+mn-lt"/>
                <a:cs typeface="Arial"/>
              </a:rPr>
              <a:t>Enhancing the sustainability of traditional designs without losing cultural value.</a:t>
            </a:r>
            <a:endParaRPr lang="en-US" sz="2800">
              <a:solidFill>
                <a:srgbClr val="000000"/>
              </a:solidFill>
              <a:latin typeface="Arial"/>
              <a:ea typeface="+mn-lt"/>
              <a:cs typeface="Arial"/>
            </a:endParaRPr>
          </a:p>
          <a:p>
            <a:pPr marL="514350" indent="-514350" algn="just">
              <a:buAutoNum type="arabicPeriod"/>
            </a:pPr>
            <a:r>
              <a:rPr lang="en-US" sz="2800" spc="-1">
                <a:solidFill>
                  <a:srgbClr val="1C1C1C"/>
                </a:solidFill>
                <a:latin typeface="Arial"/>
                <a:ea typeface="+mn-lt"/>
                <a:cs typeface="Arial"/>
              </a:rPr>
              <a:t>Utilizing technical analysis and community feedback for better integration of these materials. </a:t>
            </a:r>
            <a:endParaRPr lang="en-US" sz="2800">
              <a:solidFill>
                <a:srgbClr val="000000"/>
              </a:solidFill>
              <a:latin typeface="Arial"/>
              <a:ea typeface="+mn-lt"/>
              <a:cs typeface="Arial"/>
            </a:endParaRPr>
          </a:p>
          <a:p>
            <a:pPr marL="514350" indent="-514350" algn="just">
              <a:buAutoNum type="arabicPeriod"/>
            </a:pPr>
            <a:r>
              <a:rPr lang="en-US" sz="2800" spc="-1">
                <a:solidFill>
                  <a:srgbClr val="1C1C1C"/>
                </a:solidFill>
                <a:latin typeface="Arial"/>
                <a:ea typeface="+mn-lt"/>
                <a:cs typeface="Arial"/>
              </a:rPr>
              <a:t>Identifying challenges and opportunities in using smart materials for climate-responsive architecture. </a:t>
            </a:r>
            <a:endParaRPr lang="en-US" sz="2800">
              <a:solidFill>
                <a:srgbClr val="000000"/>
              </a:solidFill>
              <a:latin typeface="Arial"/>
              <a:ea typeface="+mn-lt"/>
              <a:cs typeface="Arial"/>
            </a:endParaRPr>
          </a:p>
          <a:p>
            <a:pPr marL="514350" indent="-514350" algn="just">
              <a:buAutoNum type="arabicPeriod"/>
            </a:pPr>
            <a:r>
              <a:rPr lang="en-US" sz="2800" spc="-1">
                <a:solidFill>
                  <a:srgbClr val="1C1C1C"/>
                </a:solidFill>
                <a:latin typeface="Arial"/>
                <a:ea typeface="+mn-lt"/>
                <a:cs typeface="Arial"/>
              </a:rPr>
              <a:t>Evaluating the long-term sustainability impacts through lifecycle assessments.</a:t>
            </a:r>
            <a:endParaRPr lang="en-US" sz="2800">
              <a:latin typeface="Arial"/>
              <a:cs typeface="Arial"/>
            </a:endParaRPr>
          </a:p>
        </p:txBody>
      </p:sp>
      <p:sp>
        <p:nvSpPr>
          <p:cNvPr id="123" name="Text Box 284"/>
          <p:cNvSpPr/>
          <p:nvPr/>
        </p:nvSpPr>
        <p:spPr>
          <a:xfrm>
            <a:off x="31799807" y="35766830"/>
            <a:ext cx="11973110" cy="8046622"/>
          </a:xfrm>
          <a:prstGeom prst="rect">
            <a:avLst/>
          </a:prstGeom>
          <a:solidFill>
            <a:srgbClr val="DDDDDD"/>
          </a:solidFill>
          <a:ln w="0">
            <a:solidFill>
              <a:schemeClr val="tx1"/>
            </a:solidFill>
          </a:ln>
        </p:spPr>
        <p:style>
          <a:lnRef idx="0">
            <a:scrgbClr r="0" g="0" b="0"/>
          </a:lnRef>
          <a:fillRef idx="0">
            <a:scrgbClr r="0" g="0" b="0"/>
          </a:fillRef>
          <a:effectRef idx="0">
            <a:scrgbClr r="0" g="0" b="0"/>
          </a:effectRef>
          <a:fontRef idx="minor"/>
        </p:style>
        <p:txBody>
          <a:bodyPr lIns="228600" tIns="228600" rIns="228600" bIns="228600" anchor="t">
            <a:noAutofit/>
          </a:bodyPr>
          <a:lstStyle/>
          <a:p>
            <a:r>
              <a:rPr lang="en-US" sz="1250" spc="-1">
                <a:solidFill>
                  <a:schemeClr val="dk1"/>
                </a:solidFill>
                <a:ea typeface="+mn-lt"/>
                <a:cs typeface="+mn-lt"/>
              </a:rPr>
              <a:t>[1]    Y. Ke et al., "Smart Windows: Electro-, Thermo-, Mechano-, </a:t>
            </a:r>
            <a:r>
              <a:rPr lang="en-US" sz="1250" spc="-1" err="1">
                <a:solidFill>
                  <a:schemeClr val="dk1"/>
                </a:solidFill>
                <a:ea typeface="+mn-lt"/>
                <a:cs typeface="+mn-lt"/>
              </a:rPr>
              <a:t>Photochromics</a:t>
            </a:r>
            <a:r>
              <a:rPr lang="en-US" sz="1250" spc="-1">
                <a:solidFill>
                  <a:schemeClr val="dk1"/>
                </a:solidFill>
                <a:ea typeface="+mn-lt"/>
                <a:cs typeface="+mn-lt"/>
              </a:rPr>
              <a:t>, and Beyond," Oct. 01, 2019, Wiley-VCH Verlag. </a:t>
            </a:r>
            <a:r>
              <a:rPr lang="en-US" sz="1250" spc="-1" err="1">
                <a:solidFill>
                  <a:schemeClr val="dk1"/>
                </a:solidFill>
                <a:ea typeface="+mn-lt"/>
                <a:cs typeface="+mn-lt"/>
              </a:rPr>
              <a:t>doi</a:t>
            </a:r>
            <a:r>
              <a:rPr lang="en-US" sz="1250" spc="-1">
                <a:solidFill>
                  <a:schemeClr val="dk1"/>
                </a:solidFill>
                <a:ea typeface="+mn-lt"/>
                <a:cs typeface="+mn-lt"/>
              </a:rPr>
              <a:t>: 10.1002/aenm.201902066.</a:t>
            </a:r>
            <a:endParaRPr lang="en-US" sz="1250">
              <a:solidFill>
                <a:schemeClr val="dk1"/>
              </a:solidFill>
              <a:cs typeface="Arial"/>
            </a:endParaRPr>
          </a:p>
          <a:p>
            <a:r>
              <a:rPr lang="en-US" sz="1250" spc="-1">
                <a:solidFill>
                  <a:schemeClr val="dk1"/>
                </a:solidFill>
                <a:ea typeface="+mn-lt"/>
                <a:cs typeface="+mn-lt"/>
              </a:rPr>
              <a:t>[2]    Hill, R. (2001). Traditional paint from Papua New Guinea: Context, materials and techniques, and their implications for conservation. The conservator, 25(1), 49-61.</a:t>
            </a:r>
            <a:endParaRPr lang="en-US" sz="1250">
              <a:solidFill>
                <a:schemeClr val="dk1"/>
              </a:solidFill>
              <a:cs typeface="Arial"/>
            </a:endParaRPr>
          </a:p>
          <a:p>
            <a:r>
              <a:rPr lang="en-US" sz="1250" spc="-1">
                <a:solidFill>
                  <a:schemeClr val="dk1"/>
                </a:solidFill>
                <a:ea typeface="+mn-lt"/>
                <a:cs typeface="+mn-lt"/>
              </a:rPr>
              <a:t>[3]    </a:t>
            </a:r>
            <a:r>
              <a:rPr lang="en-US" sz="1250" spc="-1" err="1">
                <a:solidFill>
                  <a:schemeClr val="dk1"/>
                </a:solidFill>
                <a:ea typeface="+mn-lt"/>
                <a:cs typeface="+mn-lt"/>
              </a:rPr>
              <a:t>Bulot+Collins</a:t>
            </a:r>
            <a:r>
              <a:rPr lang="en-US" sz="1250" spc="-1">
                <a:solidFill>
                  <a:schemeClr val="dk1"/>
                </a:solidFill>
                <a:ea typeface="+mn-lt"/>
                <a:cs typeface="+mn-lt"/>
              </a:rPr>
              <a:t>. (2020, March 18). thermochromic tiles of recycled HDPE clad the 'iceberg' diving platform by </a:t>
            </a:r>
            <a:r>
              <a:rPr lang="en-US" sz="1250" spc="-1" err="1">
                <a:solidFill>
                  <a:schemeClr val="dk1"/>
                </a:solidFill>
                <a:ea typeface="+mn-lt"/>
                <a:cs typeface="+mn-lt"/>
              </a:rPr>
              <a:t>bulot+collins</a:t>
            </a:r>
            <a:r>
              <a:rPr lang="en-US" sz="1250" spc="-1">
                <a:solidFill>
                  <a:schemeClr val="dk1"/>
                </a:solidFill>
                <a:ea typeface="+mn-lt"/>
                <a:cs typeface="+mn-lt"/>
              </a:rPr>
              <a:t>. </a:t>
            </a:r>
            <a:r>
              <a:rPr lang="en-US" sz="1250" spc="-1" err="1">
                <a:solidFill>
                  <a:schemeClr val="dk1"/>
                </a:solidFill>
                <a:ea typeface="+mn-lt"/>
                <a:cs typeface="+mn-lt"/>
              </a:rPr>
              <a:t>Designboom</a:t>
            </a:r>
            <a:r>
              <a:rPr lang="en-US" sz="1250" spc="-1">
                <a:solidFill>
                  <a:schemeClr val="dk1"/>
                </a:solidFill>
                <a:ea typeface="+mn-lt"/>
                <a:cs typeface="+mn-lt"/>
              </a:rPr>
              <a:t> | Architecture &amp; Design Magazine. </a:t>
            </a:r>
            <a:endParaRPr lang="en-US" sz="1250">
              <a:solidFill>
                <a:schemeClr val="dk1"/>
              </a:solidFill>
              <a:cs typeface="Arial"/>
            </a:endParaRPr>
          </a:p>
          <a:p>
            <a:r>
              <a:rPr lang="en-US" sz="1250" spc="-1">
                <a:solidFill>
                  <a:schemeClr val="dk1"/>
                </a:solidFill>
                <a:ea typeface="+mn-lt"/>
                <a:cs typeface="+mn-lt"/>
              </a:rPr>
              <a:t>[4]    Yi, H., &amp; Kim, Y. (2021). Self-shaping building skin: Comparative environmental performance investigation of shape-memory-alloy (SMA) response and artificial-intelligence (AI) kinetic control. Journal of Building Engineering, 35, 102113.</a:t>
            </a:r>
            <a:endParaRPr lang="en-US" sz="1250">
              <a:solidFill>
                <a:schemeClr val="dk1"/>
              </a:solidFill>
              <a:cs typeface="Arial"/>
            </a:endParaRPr>
          </a:p>
          <a:p>
            <a:r>
              <a:rPr lang="en-US" sz="1250" spc="-1">
                <a:solidFill>
                  <a:schemeClr val="dk1"/>
                </a:solidFill>
                <a:ea typeface="+mn-lt"/>
                <a:cs typeface="+mn-lt"/>
              </a:rPr>
              <a:t>[5]    Zhuang, B., Dai, Z., Pang, S., Xu, H., Sun, L., &amp; Ma, F. (2019). 3D ordered </a:t>
            </a:r>
            <a:r>
              <a:rPr lang="en-US" sz="1250" spc="-1" err="1">
                <a:solidFill>
                  <a:schemeClr val="dk1"/>
                </a:solidFill>
                <a:ea typeface="+mn-lt"/>
                <a:cs typeface="+mn-lt"/>
              </a:rPr>
              <a:t>macroporous</a:t>
            </a:r>
            <a:r>
              <a:rPr lang="en-US" sz="1250" spc="-1">
                <a:solidFill>
                  <a:schemeClr val="dk1"/>
                </a:solidFill>
                <a:ea typeface="+mn-lt"/>
                <a:cs typeface="+mn-lt"/>
              </a:rPr>
              <a:t> VO2 thin films with an efficient thermochromic modulation capability for advanced smart windows. Advanced Optical Materials, 7(22), 1900600.</a:t>
            </a:r>
            <a:endParaRPr lang="en-US" sz="1250">
              <a:solidFill>
                <a:schemeClr val="dk1"/>
              </a:solidFill>
              <a:cs typeface="Arial"/>
            </a:endParaRPr>
          </a:p>
          <a:p>
            <a:r>
              <a:rPr lang="en-US" sz="1250" spc="-1">
                <a:solidFill>
                  <a:schemeClr val="dk1"/>
                </a:solidFill>
                <a:ea typeface="+mn-lt"/>
                <a:cs typeface="+mn-lt"/>
              </a:rPr>
              <a:t>[6]    T. C. Chang, X. Cao, S. H. Bao, S. D. Ji, H. J. Luo, and P. Jin, "Review on thermochromic vanadium dioxide based smart coatings: from lab to commercial application," Adv </a:t>
            </a:r>
            <a:r>
              <a:rPr lang="en-US" sz="1250" spc="-1" err="1">
                <a:solidFill>
                  <a:schemeClr val="dk1"/>
                </a:solidFill>
                <a:ea typeface="+mn-lt"/>
                <a:cs typeface="+mn-lt"/>
              </a:rPr>
              <a:t>Manuf</a:t>
            </a:r>
            <a:r>
              <a:rPr lang="en-US" sz="1250" spc="-1">
                <a:solidFill>
                  <a:schemeClr val="dk1"/>
                </a:solidFill>
                <a:ea typeface="+mn-lt"/>
                <a:cs typeface="+mn-lt"/>
              </a:rPr>
              <a:t>, vol. 6, no. 1, pp. 1–19, Mar. 2018, </a:t>
            </a:r>
            <a:r>
              <a:rPr lang="en-US" sz="1250" spc="-1" err="1">
                <a:solidFill>
                  <a:schemeClr val="dk1"/>
                </a:solidFill>
                <a:ea typeface="+mn-lt"/>
                <a:cs typeface="+mn-lt"/>
              </a:rPr>
              <a:t>doi</a:t>
            </a:r>
            <a:r>
              <a:rPr lang="en-US" sz="1250" spc="-1">
                <a:solidFill>
                  <a:schemeClr val="dk1"/>
                </a:solidFill>
                <a:ea typeface="+mn-lt"/>
                <a:cs typeface="+mn-lt"/>
              </a:rPr>
              <a:t>: 10.1007/s40436-017-0209-2.</a:t>
            </a:r>
            <a:endParaRPr lang="en-US" sz="1250">
              <a:solidFill>
                <a:schemeClr val="dk1"/>
              </a:solidFill>
              <a:cs typeface="Arial"/>
            </a:endParaRPr>
          </a:p>
          <a:p>
            <a:r>
              <a:rPr lang="en-US" sz="1250" spc="-1">
                <a:solidFill>
                  <a:schemeClr val="dk1"/>
                </a:solidFill>
                <a:ea typeface="+mn-lt"/>
                <a:cs typeface="+mn-lt"/>
              </a:rPr>
              <a:t>[7]    V. P. Prasadam et al., "Atomic layer deposition of vanadium oxides: process and application review," Jun. 01, 2019, Elsevier Ltd. </a:t>
            </a:r>
            <a:r>
              <a:rPr lang="en-US" sz="1250" spc="-1" err="1">
                <a:solidFill>
                  <a:schemeClr val="dk1"/>
                </a:solidFill>
                <a:ea typeface="+mn-lt"/>
                <a:cs typeface="+mn-lt"/>
              </a:rPr>
              <a:t>doi</a:t>
            </a:r>
            <a:r>
              <a:rPr lang="en-US" sz="1250" spc="-1">
                <a:solidFill>
                  <a:schemeClr val="dk1"/>
                </a:solidFill>
                <a:ea typeface="+mn-lt"/>
                <a:cs typeface="+mn-lt"/>
              </a:rPr>
              <a:t>: 10.1016/j.mtchem.2019.03.004.</a:t>
            </a:r>
            <a:endParaRPr lang="en-US" sz="1250">
              <a:solidFill>
                <a:schemeClr val="dk1"/>
              </a:solidFill>
              <a:cs typeface="Arial"/>
            </a:endParaRPr>
          </a:p>
          <a:p>
            <a:r>
              <a:rPr lang="en-US" sz="1250" spc="-1">
                <a:solidFill>
                  <a:schemeClr val="dk1"/>
                </a:solidFill>
                <a:ea typeface="+mn-lt"/>
                <a:cs typeface="+mn-lt"/>
              </a:rPr>
              <a:t>[8]    B. Zhuang, Z. Dai, S. Pang, H. Xu, L. Sun, and F. Ma, "3D Ordered </a:t>
            </a:r>
            <a:r>
              <a:rPr lang="en-US" sz="1250" spc="-1" err="1">
                <a:solidFill>
                  <a:schemeClr val="dk1"/>
                </a:solidFill>
                <a:ea typeface="+mn-lt"/>
                <a:cs typeface="+mn-lt"/>
              </a:rPr>
              <a:t>Macroporous</a:t>
            </a:r>
            <a:r>
              <a:rPr lang="en-US" sz="1250" spc="-1">
                <a:solidFill>
                  <a:schemeClr val="dk1"/>
                </a:solidFill>
                <a:ea typeface="+mn-lt"/>
                <a:cs typeface="+mn-lt"/>
              </a:rPr>
              <a:t> VO2 Thin Films with an Efficient Thermochromic Modulation Capability for Advanced Smart Windows," Adv </a:t>
            </a:r>
            <a:r>
              <a:rPr lang="en-US" sz="1250" spc="-1" err="1">
                <a:solidFill>
                  <a:schemeClr val="dk1"/>
                </a:solidFill>
                <a:ea typeface="+mn-lt"/>
                <a:cs typeface="+mn-lt"/>
              </a:rPr>
              <a:t>Opt</a:t>
            </a:r>
            <a:r>
              <a:rPr lang="en-US" sz="1250" spc="-1">
                <a:solidFill>
                  <a:schemeClr val="dk1"/>
                </a:solidFill>
                <a:ea typeface="+mn-lt"/>
                <a:cs typeface="+mn-lt"/>
              </a:rPr>
              <a:t> Mater, vol. 7, no. 22, Nov. 2019, </a:t>
            </a:r>
            <a:r>
              <a:rPr lang="en-US" sz="1250" spc="-1" err="1">
                <a:solidFill>
                  <a:schemeClr val="dk1"/>
                </a:solidFill>
                <a:ea typeface="+mn-lt"/>
                <a:cs typeface="+mn-lt"/>
              </a:rPr>
              <a:t>doi</a:t>
            </a:r>
            <a:r>
              <a:rPr lang="en-US" sz="1250" spc="-1">
                <a:solidFill>
                  <a:schemeClr val="dk1"/>
                </a:solidFill>
                <a:ea typeface="+mn-lt"/>
                <a:cs typeface="+mn-lt"/>
              </a:rPr>
              <a:t>: 10.1002/adom.201900600.</a:t>
            </a:r>
            <a:endParaRPr lang="en-US" sz="1250">
              <a:solidFill>
                <a:schemeClr val="dk1"/>
              </a:solidFill>
              <a:cs typeface="Arial"/>
            </a:endParaRPr>
          </a:p>
          <a:p>
            <a:r>
              <a:rPr lang="en-US" sz="1250" spc="-1">
                <a:solidFill>
                  <a:schemeClr val="dk1"/>
                </a:solidFill>
                <a:ea typeface="+mn-lt"/>
                <a:cs typeface="+mn-lt"/>
              </a:rPr>
              <a:t>[9]    Y. Ji, A. Mattsson, G. A. Niklasson, C. G. Granqvist, and L. Österlund, "Synergistic TiO2/VO2 Window Coating with Thermochromism, Enhanced Luminous Transmittance, and Photocatalytic Activity," Joule, vol. 3, no. 10, pp. 2457–2471, Oct. 2019, </a:t>
            </a:r>
            <a:r>
              <a:rPr lang="en-US" sz="1250" spc="-1" err="1">
                <a:solidFill>
                  <a:schemeClr val="dk1"/>
                </a:solidFill>
                <a:ea typeface="+mn-lt"/>
                <a:cs typeface="+mn-lt"/>
              </a:rPr>
              <a:t>doi</a:t>
            </a:r>
            <a:r>
              <a:rPr lang="en-US" sz="1250" spc="-1">
                <a:solidFill>
                  <a:schemeClr val="dk1"/>
                </a:solidFill>
                <a:ea typeface="+mn-lt"/>
                <a:cs typeface="+mn-lt"/>
              </a:rPr>
              <a:t>: 10.1016/j.joule.2019.06.024.</a:t>
            </a:r>
            <a:endParaRPr lang="en-US" sz="1250">
              <a:solidFill>
                <a:schemeClr val="dk1"/>
              </a:solidFill>
              <a:cs typeface="Arial"/>
            </a:endParaRPr>
          </a:p>
          <a:p>
            <a:r>
              <a:rPr lang="en-US" sz="1250" spc="-1">
                <a:solidFill>
                  <a:schemeClr val="dk1"/>
                </a:solidFill>
                <a:ea typeface="+mn-lt"/>
                <a:cs typeface="+mn-lt"/>
              </a:rPr>
              <a:t>[10]    R. </a:t>
            </a:r>
            <a:r>
              <a:rPr lang="en-US" sz="1250" spc="-1" err="1">
                <a:solidFill>
                  <a:schemeClr val="dk1"/>
                </a:solidFill>
                <a:ea typeface="+mn-lt"/>
                <a:cs typeface="+mn-lt"/>
              </a:rPr>
              <a:t>Tällberg</a:t>
            </a:r>
            <a:r>
              <a:rPr lang="en-US" sz="1250" spc="-1">
                <a:solidFill>
                  <a:schemeClr val="dk1"/>
                </a:solidFill>
                <a:ea typeface="+mn-lt"/>
                <a:cs typeface="+mn-lt"/>
              </a:rPr>
              <a:t>, B. P. Jelle, R. </a:t>
            </a:r>
            <a:r>
              <a:rPr lang="en-US" sz="1250" spc="-1" err="1">
                <a:solidFill>
                  <a:schemeClr val="dk1"/>
                </a:solidFill>
                <a:ea typeface="+mn-lt"/>
                <a:cs typeface="+mn-lt"/>
              </a:rPr>
              <a:t>Loonen</a:t>
            </a:r>
            <a:r>
              <a:rPr lang="en-US" sz="1250" spc="-1">
                <a:solidFill>
                  <a:schemeClr val="dk1"/>
                </a:solidFill>
                <a:ea typeface="+mn-lt"/>
                <a:cs typeface="+mn-lt"/>
              </a:rPr>
              <a:t>, T. Gao, and M. Hamdy, "Comparison of the energy saving potential of adaptive and controllable smart windows: A state-of-the-art review and simulation studies of thermochromic, photochromic and electrochromic technologies," Solar Energy Materials and Solar Cells, vol. 200, Sep. 2019, </a:t>
            </a:r>
            <a:r>
              <a:rPr lang="en-US" sz="1250" spc="-1" err="1">
                <a:solidFill>
                  <a:schemeClr val="dk1"/>
                </a:solidFill>
                <a:ea typeface="+mn-lt"/>
                <a:cs typeface="+mn-lt"/>
              </a:rPr>
              <a:t>doi</a:t>
            </a:r>
            <a:r>
              <a:rPr lang="en-US" sz="1250" spc="-1">
                <a:solidFill>
                  <a:schemeClr val="dk1"/>
                </a:solidFill>
                <a:ea typeface="+mn-lt"/>
                <a:cs typeface="+mn-lt"/>
              </a:rPr>
              <a:t>: 10.1016/j.solmat.2019.02.041.</a:t>
            </a:r>
            <a:endParaRPr lang="en-US" sz="1250">
              <a:solidFill>
                <a:schemeClr val="dk1"/>
              </a:solidFill>
              <a:cs typeface="Arial"/>
            </a:endParaRPr>
          </a:p>
          <a:p>
            <a:r>
              <a:rPr lang="en-US" sz="1250" spc="-1">
                <a:solidFill>
                  <a:schemeClr val="dk1"/>
                </a:solidFill>
                <a:ea typeface="+mn-lt"/>
                <a:cs typeface="+mn-lt"/>
              </a:rPr>
              <a:t>[11]    H. Yi and Y. Kim, "Self-shaping building skin: Comparative environmental performance investigation of shape-memory-alloy (SMA) response and artificial-intelligence (AI) kinetic control," Journal of Building Engineering, vol. 35, Mar. 2021, </a:t>
            </a:r>
            <a:r>
              <a:rPr lang="en-US" sz="1250" spc="-1" err="1">
                <a:solidFill>
                  <a:schemeClr val="dk1"/>
                </a:solidFill>
                <a:ea typeface="+mn-lt"/>
                <a:cs typeface="+mn-lt"/>
              </a:rPr>
              <a:t>doi</a:t>
            </a:r>
            <a:r>
              <a:rPr lang="en-US" sz="1250" spc="-1">
                <a:solidFill>
                  <a:schemeClr val="dk1"/>
                </a:solidFill>
                <a:ea typeface="+mn-lt"/>
                <a:cs typeface="+mn-lt"/>
              </a:rPr>
              <a:t>: 10.1016/j.jobe.2020.102113.</a:t>
            </a:r>
            <a:endParaRPr lang="en-US" sz="1250">
              <a:solidFill>
                <a:schemeClr val="dk1"/>
              </a:solidFill>
              <a:cs typeface="Arial"/>
            </a:endParaRPr>
          </a:p>
          <a:p>
            <a:r>
              <a:rPr lang="en-US" sz="1250" spc="-1">
                <a:solidFill>
                  <a:schemeClr val="dk1"/>
                </a:solidFill>
                <a:ea typeface="+mn-lt"/>
                <a:cs typeface="+mn-lt"/>
              </a:rPr>
              <a:t>[12]    C. G. Granqvist, M. A. Arvizu, Bayrak Pehlivan, H. Y. Qu, R. T. Wen, and G. A. Niklasson, "Electrochromic materials and devices for energy efficiency and human comfort in buildings: A critical review," </a:t>
            </a:r>
            <a:r>
              <a:rPr lang="en-US" sz="1250" spc="-1" err="1">
                <a:solidFill>
                  <a:schemeClr val="dk1"/>
                </a:solidFill>
                <a:ea typeface="+mn-lt"/>
                <a:cs typeface="+mn-lt"/>
              </a:rPr>
              <a:t>Electrochim</a:t>
            </a:r>
            <a:r>
              <a:rPr lang="en-US" sz="1250" spc="-1">
                <a:solidFill>
                  <a:schemeClr val="dk1"/>
                </a:solidFill>
                <a:ea typeface="+mn-lt"/>
                <a:cs typeface="+mn-lt"/>
              </a:rPr>
              <a:t> Acta, vol. 259, pp. 1170–1182, Jan. 2018, </a:t>
            </a:r>
            <a:r>
              <a:rPr lang="en-US" sz="1250" spc="-1" err="1">
                <a:solidFill>
                  <a:schemeClr val="dk1"/>
                </a:solidFill>
                <a:ea typeface="+mn-lt"/>
                <a:cs typeface="+mn-lt"/>
              </a:rPr>
              <a:t>doi</a:t>
            </a:r>
            <a:r>
              <a:rPr lang="en-US" sz="1250" spc="-1">
                <a:solidFill>
                  <a:schemeClr val="dk1"/>
                </a:solidFill>
                <a:ea typeface="+mn-lt"/>
                <a:cs typeface="+mn-lt"/>
              </a:rPr>
              <a:t>: 10.1016/j.electacta.2017.11.169.</a:t>
            </a:r>
            <a:endParaRPr lang="en-US" sz="1250">
              <a:solidFill>
                <a:schemeClr val="dk1"/>
              </a:solidFill>
              <a:cs typeface="Arial"/>
            </a:endParaRPr>
          </a:p>
          <a:p>
            <a:r>
              <a:rPr lang="en-US" sz="1250" spc="-1">
                <a:solidFill>
                  <a:schemeClr val="dk1"/>
                </a:solidFill>
                <a:ea typeface="+mn-lt"/>
                <a:cs typeface="+mn-lt"/>
              </a:rPr>
              <a:t>[13]    H. Ye, L. Long, H. Zhang, and R. Zou, "The performance evaluation of shape-stabilized phase change materials in building applications using energy saving index," Appl Energy, vol. 113, pp. 1118–1126, 2014, </a:t>
            </a:r>
            <a:r>
              <a:rPr lang="en-US" sz="1250" spc="-1" err="1">
                <a:solidFill>
                  <a:schemeClr val="dk1"/>
                </a:solidFill>
                <a:ea typeface="+mn-lt"/>
                <a:cs typeface="+mn-lt"/>
              </a:rPr>
              <a:t>doi</a:t>
            </a:r>
            <a:r>
              <a:rPr lang="en-US" sz="1250" spc="-1">
                <a:solidFill>
                  <a:schemeClr val="dk1"/>
                </a:solidFill>
                <a:ea typeface="+mn-lt"/>
                <a:cs typeface="+mn-lt"/>
              </a:rPr>
              <a:t>: 10.1016/j.apenergy.2013.08.067.</a:t>
            </a:r>
            <a:endParaRPr lang="en-US" sz="1250">
              <a:solidFill>
                <a:schemeClr val="dk1"/>
              </a:solidFill>
              <a:cs typeface="Arial"/>
            </a:endParaRPr>
          </a:p>
          <a:p>
            <a:r>
              <a:rPr lang="en-US" sz="1250" spc="-1">
                <a:solidFill>
                  <a:schemeClr val="dk1"/>
                </a:solidFill>
                <a:ea typeface="+mn-lt"/>
                <a:cs typeface="+mn-lt"/>
              </a:rPr>
              <a:t>[14]    C. P. K. Yeung et al., "Phase separation of VO2 and SiO2 on SiO2-Coated float glass yields robust thermochromic coating with unrivalled optical properties," Solar Energy Materials and Solar Cells, vol. 230, Sep. 2021, </a:t>
            </a:r>
            <a:r>
              <a:rPr lang="en-US" sz="1250" spc="-1" err="1">
                <a:solidFill>
                  <a:schemeClr val="dk1"/>
                </a:solidFill>
                <a:ea typeface="+mn-lt"/>
                <a:cs typeface="+mn-lt"/>
              </a:rPr>
              <a:t>doi</a:t>
            </a:r>
            <a:r>
              <a:rPr lang="en-US" sz="1250" spc="-1">
                <a:solidFill>
                  <a:schemeClr val="dk1"/>
                </a:solidFill>
                <a:ea typeface="+mn-lt"/>
                <a:cs typeface="+mn-lt"/>
              </a:rPr>
              <a:t>: 10.1016/j.solmat.2021.111238.</a:t>
            </a:r>
            <a:endParaRPr lang="en-US" sz="1250">
              <a:solidFill>
                <a:schemeClr val="dk1"/>
              </a:solidFill>
              <a:cs typeface="Arial"/>
            </a:endParaRPr>
          </a:p>
          <a:p>
            <a:r>
              <a:rPr lang="en-US" sz="1250" spc="-1">
                <a:solidFill>
                  <a:schemeClr val="dk1"/>
                </a:solidFill>
                <a:ea typeface="+mn-lt"/>
                <a:cs typeface="+mn-lt"/>
              </a:rPr>
              <a:t>[15]    F. Fiorito et al., "Shape morphing solar shadings: A review," Mar. 01, 2016, Elsevier Ltd. </a:t>
            </a:r>
            <a:r>
              <a:rPr lang="en-US" sz="1250" spc="-1" err="1">
                <a:solidFill>
                  <a:schemeClr val="dk1"/>
                </a:solidFill>
                <a:ea typeface="+mn-lt"/>
                <a:cs typeface="+mn-lt"/>
              </a:rPr>
              <a:t>doi</a:t>
            </a:r>
            <a:r>
              <a:rPr lang="en-US" sz="1250" spc="-1">
                <a:solidFill>
                  <a:schemeClr val="dk1"/>
                </a:solidFill>
                <a:ea typeface="+mn-lt"/>
                <a:cs typeface="+mn-lt"/>
              </a:rPr>
              <a:t>: 10.1016/j.rser.2015.10.086.</a:t>
            </a:r>
            <a:endParaRPr lang="en-US" sz="1250">
              <a:solidFill>
                <a:schemeClr val="dk1"/>
              </a:solidFill>
              <a:cs typeface="Arial"/>
            </a:endParaRPr>
          </a:p>
          <a:p>
            <a:r>
              <a:rPr lang="en-US" sz="1250" spc="-1">
                <a:solidFill>
                  <a:schemeClr val="dk1"/>
                </a:solidFill>
                <a:ea typeface="+mn-lt"/>
                <a:cs typeface="+mn-lt"/>
              </a:rPr>
              <a:t>[16]    D. Mann et al., "Comparative building energy simulation study of static and </a:t>
            </a:r>
            <a:r>
              <a:rPr lang="en-US" sz="1250" spc="-1" err="1">
                <a:solidFill>
                  <a:schemeClr val="dk1"/>
                </a:solidFill>
                <a:ea typeface="+mn-lt"/>
                <a:cs typeface="+mn-lt"/>
              </a:rPr>
              <a:t>thermochromically</a:t>
            </a:r>
            <a:r>
              <a:rPr lang="en-US" sz="1250" spc="-1">
                <a:solidFill>
                  <a:schemeClr val="dk1"/>
                </a:solidFill>
                <a:ea typeface="+mn-lt"/>
                <a:cs typeface="+mn-lt"/>
              </a:rPr>
              <a:t> adaptive energy-efficient glazing in various climate regions," Energies (Basel), vol. 13, no. 11, Jun. 2020, </a:t>
            </a:r>
            <a:r>
              <a:rPr lang="en-US" sz="1250" spc="-1" err="1">
                <a:solidFill>
                  <a:schemeClr val="dk1"/>
                </a:solidFill>
                <a:ea typeface="+mn-lt"/>
                <a:cs typeface="+mn-lt"/>
              </a:rPr>
              <a:t>doi</a:t>
            </a:r>
            <a:r>
              <a:rPr lang="en-US" sz="1250" spc="-1">
                <a:solidFill>
                  <a:schemeClr val="dk1"/>
                </a:solidFill>
                <a:ea typeface="+mn-lt"/>
                <a:cs typeface="+mn-lt"/>
              </a:rPr>
              <a:t>: 10.3390/en13112842.</a:t>
            </a:r>
            <a:endParaRPr lang="en-US" sz="1250">
              <a:solidFill>
                <a:schemeClr val="dk1"/>
              </a:solidFill>
              <a:cs typeface="Arial"/>
            </a:endParaRPr>
          </a:p>
          <a:p>
            <a:r>
              <a:rPr lang="en-US" sz="1250" spc="-1">
                <a:solidFill>
                  <a:schemeClr val="dk1"/>
                </a:solidFill>
                <a:ea typeface="+mn-lt"/>
                <a:cs typeface="+mn-lt"/>
              </a:rPr>
              <a:t>[17]    Y. Cui et al., "Thermochromic VO2 for Energy-Efficient Smart Windows," Sep. 19, 2018, Cell Press. </a:t>
            </a:r>
            <a:r>
              <a:rPr lang="en-US" sz="1250" spc="-1" err="1">
                <a:solidFill>
                  <a:schemeClr val="dk1"/>
                </a:solidFill>
                <a:ea typeface="+mn-lt"/>
                <a:cs typeface="+mn-lt"/>
              </a:rPr>
              <a:t>doi</a:t>
            </a:r>
            <a:r>
              <a:rPr lang="en-US" sz="1250" spc="-1">
                <a:solidFill>
                  <a:schemeClr val="dk1"/>
                </a:solidFill>
                <a:ea typeface="+mn-lt"/>
                <a:cs typeface="+mn-lt"/>
              </a:rPr>
              <a:t>: 10.1016/j.joule.2018.06.018.</a:t>
            </a:r>
            <a:endParaRPr lang="en-US" sz="1250">
              <a:solidFill>
                <a:schemeClr val="dk1"/>
              </a:solidFill>
              <a:cs typeface="Arial"/>
            </a:endParaRPr>
          </a:p>
          <a:p>
            <a:r>
              <a:rPr lang="en-US" sz="1250" spc="-1">
                <a:solidFill>
                  <a:schemeClr val="dk1"/>
                </a:solidFill>
                <a:ea typeface="+mn-lt"/>
                <a:cs typeface="+mn-lt"/>
              </a:rPr>
              <a:t>[18]    F. Z. Shu et al., "Dynamic Plasmonic Color Generation Based on Phase Transition of Vanadium Dioxide," Adv </a:t>
            </a:r>
            <a:r>
              <a:rPr lang="en-US" sz="1250" spc="-1" err="1">
                <a:solidFill>
                  <a:schemeClr val="dk1"/>
                </a:solidFill>
                <a:ea typeface="+mn-lt"/>
                <a:cs typeface="+mn-lt"/>
              </a:rPr>
              <a:t>Opt</a:t>
            </a:r>
            <a:r>
              <a:rPr lang="en-US" sz="1250" spc="-1">
                <a:solidFill>
                  <a:schemeClr val="dk1"/>
                </a:solidFill>
                <a:ea typeface="+mn-lt"/>
                <a:cs typeface="+mn-lt"/>
              </a:rPr>
              <a:t> Mater, vol. 6, no. 7, Apr. 2018, </a:t>
            </a:r>
            <a:r>
              <a:rPr lang="en-US" sz="1250" spc="-1" err="1">
                <a:solidFill>
                  <a:schemeClr val="dk1"/>
                </a:solidFill>
                <a:ea typeface="+mn-lt"/>
                <a:cs typeface="+mn-lt"/>
              </a:rPr>
              <a:t>doi</a:t>
            </a:r>
            <a:r>
              <a:rPr lang="en-US" sz="1250" spc="-1">
                <a:solidFill>
                  <a:schemeClr val="dk1"/>
                </a:solidFill>
                <a:ea typeface="+mn-lt"/>
                <a:cs typeface="+mn-lt"/>
              </a:rPr>
              <a:t>: 10.1002/adom.201700939.</a:t>
            </a:r>
            <a:endParaRPr lang="en-US" sz="1250">
              <a:solidFill>
                <a:schemeClr val="dk1"/>
              </a:solidFill>
              <a:cs typeface="Arial"/>
            </a:endParaRPr>
          </a:p>
          <a:p>
            <a:r>
              <a:rPr lang="en-US" sz="1250" spc="-1">
                <a:solidFill>
                  <a:schemeClr val="dk1"/>
                </a:solidFill>
                <a:ea typeface="+mn-lt"/>
                <a:cs typeface="+mn-lt"/>
              </a:rPr>
              <a:t>[19]    L. Aditya et al., "A review on insulation materials for energy conservation in buildings," 2017, Elsevier Ltd. </a:t>
            </a:r>
            <a:r>
              <a:rPr lang="en-US" sz="1250" spc="-1" err="1">
                <a:solidFill>
                  <a:schemeClr val="dk1"/>
                </a:solidFill>
                <a:ea typeface="+mn-lt"/>
                <a:cs typeface="+mn-lt"/>
              </a:rPr>
              <a:t>doi</a:t>
            </a:r>
            <a:r>
              <a:rPr lang="en-US" sz="1250" spc="-1">
                <a:solidFill>
                  <a:schemeClr val="dk1"/>
                </a:solidFill>
                <a:ea typeface="+mn-lt"/>
                <a:cs typeface="+mn-lt"/>
              </a:rPr>
              <a:t>: 10.1016/j.rser.2017.02.034.</a:t>
            </a:r>
            <a:endParaRPr lang="en-US" sz="1250">
              <a:solidFill>
                <a:schemeClr val="dk1"/>
              </a:solidFill>
              <a:cs typeface="Arial"/>
            </a:endParaRPr>
          </a:p>
          <a:p>
            <a:r>
              <a:rPr lang="en-US" sz="1250" spc="-1">
                <a:solidFill>
                  <a:schemeClr val="dk1"/>
                </a:solidFill>
                <a:ea typeface="+mn-lt"/>
                <a:cs typeface="+mn-lt"/>
              </a:rPr>
              <a:t>[20]    A. </a:t>
            </a:r>
            <a:r>
              <a:rPr lang="en-US" sz="1250" spc="-1" err="1">
                <a:solidFill>
                  <a:schemeClr val="dk1"/>
                </a:solidFill>
                <a:ea typeface="+mn-lt"/>
                <a:cs typeface="+mn-lt"/>
              </a:rPr>
              <a:t>Kirimtat</a:t>
            </a:r>
            <a:r>
              <a:rPr lang="en-US" sz="1250" spc="-1">
                <a:solidFill>
                  <a:schemeClr val="dk1"/>
                </a:solidFill>
                <a:ea typeface="+mn-lt"/>
                <a:cs typeface="+mn-lt"/>
              </a:rPr>
              <a:t>, B. K. </a:t>
            </a:r>
            <a:r>
              <a:rPr lang="en-US" sz="1250" spc="-1" err="1">
                <a:solidFill>
                  <a:schemeClr val="dk1"/>
                </a:solidFill>
                <a:ea typeface="+mn-lt"/>
                <a:cs typeface="+mn-lt"/>
              </a:rPr>
              <a:t>Koyunbaba</a:t>
            </a:r>
            <a:r>
              <a:rPr lang="en-US" sz="1250" spc="-1">
                <a:solidFill>
                  <a:schemeClr val="dk1"/>
                </a:solidFill>
                <a:ea typeface="+mn-lt"/>
                <a:cs typeface="+mn-lt"/>
              </a:rPr>
              <a:t>, I. </a:t>
            </a:r>
            <a:r>
              <a:rPr lang="en-US" sz="1250" spc="-1" err="1">
                <a:solidFill>
                  <a:schemeClr val="dk1"/>
                </a:solidFill>
                <a:ea typeface="+mn-lt"/>
                <a:cs typeface="+mn-lt"/>
              </a:rPr>
              <a:t>Chatzikonstantinou</a:t>
            </a:r>
            <a:r>
              <a:rPr lang="en-US" sz="1250" spc="-1">
                <a:solidFill>
                  <a:schemeClr val="dk1"/>
                </a:solidFill>
                <a:ea typeface="+mn-lt"/>
                <a:cs typeface="+mn-lt"/>
              </a:rPr>
              <a:t>, and S. </a:t>
            </a:r>
            <a:r>
              <a:rPr lang="en-US" sz="1250" spc="-1" err="1">
                <a:solidFill>
                  <a:schemeClr val="dk1"/>
                </a:solidFill>
                <a:ea typeface="+mn-lt"/>
                <a:cs typeface="+mn-lt"/>
              </a:rPr>
              <a:t>Sariyildiz</a:t>
            </a:r>
            <a:r>
              <a:rPr lang="en-US" sz="1250" spc="-1">
                <a:solidFill>
                  <a:schemeClr val="dk1"/>
                </a:solidFill>
                <a:ea typeface="+mn-lt"/>
                <a:cs typeface="+mn-lt"/>
              </a:rPr>
              <a:t>, "Review of simulation modeling for shading devices in buildings," Jan. 05, 2016, Elsevier Ltd. </a:t>
            </a:r>
            <a:r>
              <a:rPr lang="en-US" sz="1250" spc="-1" err="1">
                <a:solidFill>
                  <a:schemeClr val="dk1"/>
                </a:solidFill>
                <a:ea typeface="+mn-lt"/>
                <a:cs typeface="+mn-lt"/>
              </a:rPr>
              <a:t>doi</a:t>
            </a:r>
            <a:r>
              <a:rPr lang="en-US" sz="1250" spc="-1">
                <a:solidFill>
                  <a:schemeClr val="dk1"/>
                </a:solidFill>
                <a:ea typeface="+mn-lt"/>
                <a:cs typeface="+mn-lt"/>
              </a:rPr>
              <a:t>: 10.1016/j.rser.2015.08.020.         </a:t>
            </a:r>
            <a:endParaRPr lang="en-US" sz="1250" spc="-1">
              <a:solidFill>
                <a:schemeClr val="dk1"/>
              </a:solidFill>
              <a:cs typeface="Arial"/>
            </a:endParaRPr>
          </a:p>
        </p:txBody>
      </p:sp>
      <p:sp>
        <p:nvSpPr>
          <p:cNvPr id="124" name="Text Box 285"/>
          <p:cNvSpPr/>
          <p:nvPr/>
        </p:nvSpPr>
        <p:spPr>
          <a:xfrm>
            <a:off x="37198" y="37230328"/>
            <a:ext cx="6051270" cy="3908762"/>
          </a:xfrm>
          <a:prstGeom prst="rect">
            <a:avLst/>
          </a:prstGeom>
          <a:solidFill>
            <a:srgbClr val="B4003C"/>
          </a:solidFill>
          <a:ln w="0">
            <a:noFill/>
          </a:ln>
        </p:spPr>
        <p:style>
          <a:lnRef idx="0">
            <a:scrgbClr r="0" g="0" b="0"/>
          </a:lnRef>
          <a:fillRef idx="0">
            <a:scrgbClr r="0" g="0" b="0"/>
          </a:fillRef>
          <a:effectRef idx="0">
            <a:scrgbClr r="0" g="0" b="0"/>
          </a:effectRef>
          <a:fontRef idx="minor"/>
        </p:style>
        <p:txBody>
          <a:bodyPr wrap="square" lIns="228600" tIns="228600" rIns="228600" bIns="228600" anchor="t">
            <a:spAutoFit/>
          </a:bodyPr>
          <a:lstStyle/>
          <a:p>
            <a:r>
              <a:rPr lang="en-US" sz="3200" spc="-1">
                <a:solidFill>
                  <a:srgbClr val="FFFFFF"/>
                </a:solidFill>
                <a:latin typeface="Arial"/>
                <a:cs typeface="Arial"/>
              </a:rPr>
              <a:t>Ar. Thrishna .M </a:t>
            </a:r>
            <a:endParaRPr lang="en-IN" sz="3200" spc="-1">
              <a:solidFill>
                <a:srgbClr val="FFFFFF"/>
              </a:solidFill>
              <a:latin typeface="Arial"/>
              <a:cs typeface="Arial"/>
            </a:endParaRPr>
          </a:p>
          <a:p>
            <a:r>
              <a:rPr lang="en-US" sz="3200" spc="-1">
                <a:solidFill>
                  <a:srgbClr val="FFFFFF"/>
                </a:solidFill>
                <a:latin typeface="Arial"/>
                <a:cs typeface="Arial"/>
              </a:rPr>
              <a:t>Ar. Kiruthika Selvi</a:t>
            </a:r>
            <a:r>
              <a:rPr lang="en-US" sz="3200" spc="-1">
                <a:solidFill>
                  <a:schemeClr val="lt1"/>
                </a:solidFill>
                <a:latin typeface="Arial"/>
              </a:rPr>
              <a:t> K J </a:t>
            </a:r>
            <a:endParaRPr lang="en-IN" sz="3200" spc="-1">
              <a:solidFill>
                <a:schemeClr val="lt1"/>
              </a:solidFill>
              <a:latin typeface="Arial"/>
              <a:cs typeface="Arial"/>
            </a:endParaRPr>
          </a:p>
          <a:p>
            <a:r>
              <a:rPr lang="en-US" sz="3200" spc="-1">
                <a:solidFill>
                  <a:schemeClr val="lt1"/>
                </a:solidFill>
                <a:latin typeface="Arial"/>
              </a:rPr>
              <a:t>Aniruddha Maram</a:t>
            </a:r>
            <a:endParaRPr lang="en-US" sz="3200" spc="-1">
              <a:solidFill>
                <a:srgbClr val="000000"/>
              </a:solidFill>
              <a:latin typeface="Arial"/>
            </a:endParaRPr>
          </a:p>
          <a:p>
            <a:r>
              <a:rPr lang="en-US" sz="3200" spc="-1">
                <a:solidFill>
                  <a:schemeClr val="lt1"/>
                </a:solidFill>
                <a:latin typeface="Arial"/>
              </a:rPr>
              <a:t>REVA University</a:t>
            </a:r>
            <a:endParaRPr lang="en-IN" sz="3200" b="0" strike="noStrike" spc="-1">
              <a:solidFill>
                <a:schemeClr val="lt1"/>
              </a:solidFill>
              <a:latin typeface="Arial"/>
              <a:cs typeface="Arial"/>
            </a:endParaRPr>
          </a:p>
          <a:p>
            <a:pPr>
              <a:lnSpc>
                <a:spcPct val="100000"/>
              </a:lnSpc>
            </a:pPr>
            <a:r>
              <a:rPr lang="en-US" sz="3200" b="0" strike="noStrike" spc="-1">
                <a:solidFill>
                  <a:schemeClr val="lt1"/>
                </a:solidFill>
                <a:latin typeface="Arial"/>
              </a:rPr>
              <a:t>Email: </a:t>
            </a:r>
            <a:r>
              <a:rPr lang="en-US" sz="3200" spc="-1">
                <a:solidFill>
                  <a:schemeClr val="lt1"/>
                </a:solidFill>
                <a:latin typeface="Arial"/>
              </a:rPr>
              <a:t>thrishna.m@reva.edu.in</a:t>
            </a:r>
            <a:endParaRPr lang="en-IN" sz="3200" b="0" strike="noStrike" spc="-1">
              <a:solidFill>
                <a:schemeClr val="lt1"/>
              </a:solidFill>
              <a:latin typeface="Arial"/>
            </a:endParaRPr>
          </a:p>
          <a:p>
            <a:pPr>
              <a:lnSpc>
                <a:spcPct val="100000"/>
              </a:lnSpc>
            </a:pPr>
            <a:r>
              <a:rPr lang="en-US" sz="3200" b="0" strike="noStrike" spc="-1">
                <a:solidFill>
                  <a:schemeClr val="lt1"/>
                </a:solidFill>
                <a:latin typeface="Arial"/>
              </a:rPr>
              <a:t>Phone: </a:t>
            </a:r>
            <a:r>
              <a:rPr lang="en-US" sz="3200" spc="-1">
                <a:solidFill>
                  <a:schemeClr val="lt1"/>
                </a:solidFill>
                <a:latin typeface="Arial"/>
              </a:rPr>
              <a:t>8971549194</a:t>
            </a:r>
            <a:endParaRPr lang="en-IN" sz="3200" b="0" strike="noStrike" spc="-1">
              <a:solidFill>
                <a:schemeClr val="lt1"/>
              </a:solidFill>
              <a:latin typeface="Arial"/>
            </a:endParaRPr>
          </a:p>
          <a:p>
            <a:r>
              <a:rPr lang="en-US" sz="3200" b="0" strike="noStrike" spc="-1">
                <a:solidFill>
                  <a:schemeClr val="lt1"/>
                </a:solidFill>
                <a:latin typeface="Arial"/>
              </a:rPr>
              <a:t>Website: </a:t>
            </a:r>
            <a:r>
              <a:rPr lang="en-US" sz="3200" spc="-1">
                <a:solidFill>
                  <a:schemeClr val="lt1"/>
                </a:solidFill>
                <a:ea typeface="+mn-lt"/>
                <a:cs typeface="+mn-lt"/>
                <a:hlinkClick r:id="rId2">
                  <a:extLst>
                    <a:ext uri="{A12FA001-AC4F-418D-AE19-62706E023703}">
                      <ahyp:hlinkClr xmlns:ahyp="http://schemas.microsoft.com/office/drawing/2018/hyperlinkcolor" val="tx"/>
                    </a:ext>
                  </a:extLst>
                </a:hlinkClick>
              </a:rPr>
              <a:t>www.reva.edu.in</a:t>
            </a:r>
            <a:r>
              <a:rPr lang="en-US" sz="3200" spc="-1">
                <a:solidFill>
                  <a:schemeClr val="lt1"/>
                </a:solidFill>
                <a:ea typeface="+mn-lt"/>
                <a:cs typeface="+mn-lt"/>
              </a:rPr>
              <a:t> </a:t>
            </a:r>
            <a:endParaRPr lang="en-IN" sz="3200" b="0" strike="noStrike" spc="-1">
              <a:solidFill>
                <a:schemeClr val="lt1"/>
              </a:solidFill>
              <a:latin typeface="Arial"/>
              <a:cs typeface="Arial"/>
            </a:endParaRPr>
          </a:p>
        </p:txBody>
      </p:sp>
      <p:pic>
        <p:nvPicPr>
          <p:cNvPr id="2" name="Picture 1" descr="A diagram of a variety of materials&#10;&#10;Description automatically generated">
            <a:extLst>
              <a:ext uri="{FF2B5EF4-FFF2-40B4-BE49-F238E27FC236}">
                <a16:creationId xmlns:a16="http://schemas.microsoft.com/office/drawing/2014/main" id="{512C3366-00C5-EEB8-EC68-C959FDA26B2C}"/>
              </a:ext>
            </a:extLst>
          </p:cNvPr>
          <p:cNvPicPr>
            <a:picLocks noChangeAspect="1"/>
          </p:cNvPicPr>
          <p:nvPr/>
        </p:nvPicPr>
        <p:blipFill>
          <a:blip r:embed="rId3"/>
          <a:srcRect t="14425" r="217" b="14027"/>
          <a:stretch/>
        </p:blipFill>
        <p:spPr>
          <a:xfrm>
            <a:off x="7818478" y="30630480"/>
            <a:ext cx="11730198" cy="6784166"/>
          </a:xfrm>
          <a:prstGeom prst="rect">
            <a:avLst/>
          </a:prstGeom>
        </p:spPr>
      </p:pic>
      <p:sp>
        <p:nvSpPr>
          <p:cNvPr id="3" name="Text Box 276">
            <a:extLst>
              <a:ext uri="{FF2B5EF4-FFF2-40B4-BE49-F238E27FC236}">
                <a16:creationId xmlns:a16="http://schemas.microsoft.com/office/drawing/2014/main" id="{93ECD711-4E21-1049-D49C-8DA6E97CF5D0}"/>
              </a:ext>
            </a:extLst>
          </p:cNvPr>
          <p:cNvSpPr/>
          <p:nvPr/>
        </p:nvSpPr>
        <p:spPr>
          <a:xfrm>
            <a:off x="9215037" y="29378647"/>
            <a:ext cx="10376771" cy="1242449"/>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algn="ctr" defTabSz="4389480"/>
            <a:r>
              <a:rPr lang="en-US" sz="4800" spc="-1">
                <a:solidFill>
                  <a:srgbClr val="000000"/>
                </a:solidFill>
                <a:latin typeface="Impact"/>
              </a:rPr>
              <a:t>METHODS </a:t>
            </a:r>
            <a:endParaRPr lang="en-IN" sz="4800" b="0" strike="noStrike" spc="-1">
              <a:solidFill>
                <a:srgbClr val="000000"/>
              </a:solidFill>
              <a:latin typeface="Arial"/>
            </a:endParaRPr>
          </a:p>
        </p:txBody>
      </p:sp>
      <p:pic>
        <p:nvPicPr>
          <p:cNvPr id="5" name="Picture 4" descr="A black and white design&#10;&#10;Description automatically generated">
            <a:extLst>
              <a:ext uri="{FF2B5EF4-FFF2-40B4-BE49-F238E27FC236}">
                <a16:creationId xmlns:a16="http://schemas.microsoft.com/office/drawing/2014/main" id="{9F569447-6F5F-FE06-3B7F-7B47BD4031C1}"/>
              </a:ext>
            </a:extLst>
          </p:cNvPr>
          <p:cNvPicPr>
            <a:picLocks noChangeAspect="1"/>
          </p:cNvPicPr>
          <p:nvPr/>
        </p:nvPicPr>
        <p:blipFill>
          <a:blip r:embed="rId4"/>
          <a:stretch>
            <a:fillRect/>
          </a:stretch>
        </p:blipFill>
        <p:spPr>
          <a:xfrm>
            <a:off x="19805207" y="16688930"/>
            <a:ext cx="11522319" cy="3812635"/>
          </a:xfrm>
          <a:prstGeom prst="rect">
            <a:avLst/>
          </a:prstGeom>
        </p:spPr>
      </p:pic>
      <p:pic>
        <p:nvPicPr>
          <p:cNvPr id="6" name="Picture 5" descr="A handprint on a blue tile&#10;&#10;Description automatically generated">
            <a:extLst>
              <a:ext uri="{FF2B5EF4-FFF2-40B4-BE49-F238E27FC236}">
                <a16:creationId xmlns:a16="http://schemas.microsoft.com/office/drawing/2014/main" id="{2D28CD0E-B10E-F288-546E-04A95F3E70DC}"/>
              </a:ext>
            </a:extLst>
          </p:cNvPr>
          <p:cNvPicPr>
            <a:picLocks noChangeAspect="1"/>
          </p:cNvPicPr>
          <p:nvPr/>
        </p:nvPicPr>
        <p:blipFill>
          <a:blip r:embed="rId5"/>
          <a:stretch>
            <a:fillRect/>
          </a:stretch>
        </p:blipFill>
        <p:spPr>
          <a:xfrm>
            <a:off x="25471739" y="21237451"/>
            <a:ext cx="5938138" cy="3764047"/>
          </a:xfrm>
          <a:prstGeom prst="rect">
            <a:avLst/>
          </a:prstGeom>
        </p:spPr>
      </p:pic>
      <p:sp>
        <p:nvSpPr>
          <p:cNvPr id="9" name="TextBox 8">
            <a:extLst>
              <a:ext uri="{FF2B5EF4-FFF2-40B4-BE49-F238E27FC236}">
                <a16:creationId xmlns:a16="http://schemas.microsoft.com/office/drawing/2014/main" id="{6F9FCF9A-3D21-8B8B-113A-FB64A73CAE95}"/>
              </a:ext>
            </a:extLst>
          </p:cNvPr>
          <p:cNvSpPr txBox="1"/>
          <p:nvPr/>
        </p:nvSpPr>
        <p:spPr>
          <a:xfrm>
            <a:off x="19778048" y="21215938"/>
            <a:ext cx="5545669" cy="104336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solidFill>
                  <a:srgbClr val="1C1C1C"/>
                </a:solidFill>
                <a:ea typeface="+mn-lt"/>
                <a:cs typeface="+mn-lt"/>
              </a:rPr>
              <a:t>The Case study explains  traditional paints in Papua New Guinea, focusing on their cultural context, materials, and conservation challenges. It highlights the use of plant saps and oils as binding agents in paints, revealing that they are not just powdered substances. Key preparation techniques for wood include felling, shaping, and smoothing, with natural materials used for priming to enhance paint adhesion. It also discusses inorganic pigments, particularly valuable red ochres and other colors sourced from local flora, emphasizing their historical and cultural significance. The importance of scientific analysis for informed preservation of significant artifacts, like spirit masks and ceremonial objects, is emphasized throughout.</a:t>
            </a:r>
            <a:endParaRPr lang="en-US" sz="2800">
              <a:cs typeface="Arial"/>
            </a:endParaRPr>
          </a:p>
        </p:txBody>
      </p:sp>
      <p:sp>
        <p:nvSpPr>
          <p:cNvPr id="10" name="TextBox 9">
            <a:extLst>
              <a:ext uri="{FF2B5EF4-FFF2-40B4-BE49-F238E27FC236}">
                <a16:creationId xmlns:a16="http://schemas.microsoft.com/office/drawing/2014/main" id="{99D0E52D-AA3E-60CE-0F8C-FE925AE63103}"/>
              </a:ext>
            </a:extLst>
          </p:cNvPr>
          <p:cNvSpPr txBox="1"/>
          <p:nvPr/>
        </p:nvSpPr>
        <p:spPr>
          <a:xfrm>
            <a:off x="25398778" y="26047375"/>
            <a:ext cx="6334953" cy="873583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solidFill>
                  <a:srgbClr val="1C1C1C"/>
                </a:solidFill>
                <a:ea typeface="+mn-lt"/>
                <a:cs typeface="+mn-lt"/>
              </a:rPr>
              <a:t>"Iceberg," an installation by </a:t>
            </a:r>
            <a:r>
              <a:rPr lang="en-US" sz="2800" err="1">
                <a:solidFill>
                  <a:srgbClr val="1C1C1C"/>
                </a:solidFill>
                <a:ea typeface="+mn-lt"/>
                <a:cs typeface="+mn-lt"/>
              </a:rPr>
              <a:t>bulot+Collins</a:t>
            </a:r>
            <a:r>
              <a:rPr lang="en-US" sz="2800">
                <a:solidFill>
                  <a:srgbClr val="1C1C1C"/>
                </a:solidFill>
                <a:ea typeface="+mn-lt"/>
                <a:cs typeface="+mn-lt"/>
              </a:rPr>
              <a:t> for Beam Camp in New Hampshire, was built collaboratively by 104 campers. Made from locally sourced timber, barrels, and 1,400 thermochromic tiles from recycled HDPE, the structure serves as a jumping platform in the camp's ponds. The tiles change color with temperature, These tiles change color from icy blue in cold conditions to polar white when warm, symbolizing polar ice melt and enhancing the visual experience. Spanning 63 m² (700 sq ft), the design includes stairs for jumping and a sunbathing area. This project allowed campers to gain practical skills and take ownership of their creation while integrating them into the design process.</a:t>
            </a:r>
            <a:endParaRPr lang="en-US" sz="2800">
              <a:cs typeface="Arial"/>
            </a:endParaRPr>
          </a:p>
        </p:txBody>
      </p:sp>
      <p:sp>
        <p:nvSpPr>
          <p:cNvPr id="7" name="TextBox 6">
            <a:extLst>
              <a:ext uri="{FF2B5EF4-FFF2-40B4-BE49-F238E27FC236}">
                <a16:creationId xmlns:a16="http://schemas.microsoft.com/office/drawing/2014/main" id="{29AEE29C-E148-FF84-22CC-3AD7A67ED944}"/>
              </a:ext>
            </a:extLst>
          </p:cNvPr>
          <p:cNvSpPr txBox="1"/>
          <p:nvPr/>
        </p:nvSpPr>
        <p:spPr>
          <a:xfrm>
            <a:off x="19738282" y="38580327"/>
            <a:ext cx="11924191" cy="526297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a:solidFill>
                  <a:srgbClr val="1C1C1C"/>
                </a:solidFill>
                <a:ea typeface="+mn-lt"/>
                <a:cs typeface="+mn-lt"/>
              </a:rPr>
              <a:t>Bioluminescent paint is an innovative smart material inspired by natural light-producing organisms like fireflies and jellyfish. It generates light through biochemical reactions without needing external energy sources, making it an energy-efficient alternative to traditional lighting, particularly in areas where electricity is limited or costly. This paint not only offers significant environmental benefits by reducing carbon footprints and being biodegradable, but it also eliminates harmful chemicals, making it safer for frequent human contact. Additionally, bioluminescent paint can mitigate light pollution by providing a softer glow, making it suitable for sensitive environments. Its potential uses include passive emergency lighting, marking boundaries, and enhancing safety in various settings, including urban areas and disaster preparedness scenarios.</a:t>
            </a:r>
            <a:endParaRPr lang="en-US" sz="2800"/>
          </a:p>
        </p:txBody>
      </p:sp>
      <p:pic>
        <p:nvPicPr>
          <p:cNvPr id="8" name="Picture 7" descr="A close-up of a hand&#10;&#10;Description automatically generated">
            <a:extLst>
              <a:ext uri="{FF2B5EF4-FFF2-40B4-BE49-F238E27FC236}">
                <a16:creationId xmlns:a16="http://schemas.microsoft.com/office/drawing/2014/main" id="{08D6EE28-FD1A-4773-047E-95623D492E12}"/>
              </a:ext>
            </a:extLst>
          </p:cNvPr>
          <p:cNvPicPr>
            <a:picLocks noChangeAspect="1"/>
          </p:cNvPicPr>
          <p:nvPr/>
        </p:nvPicPr>
        <p:blipFill>
          <a:blip r:embed="rId6"/>
          <a:stretch>
            <a:fillRect/>
          </a:stretch>
        </p:blipFill>
        <p:spPr>
          <a:xfrm>
            <a:off x="19716628" y="33844268"/>
            <a:ext cx="5602236" cy="4687031"/>
          </a:xfrm>
          <a:prstGeom prst="rect">
            <a:avLst/>
          </a:prstGeom>
        </p:spPr>
      </p:pic>
      <p:sp>
        <p:nvSpPr>
          <p:cNvPr id="11" name="TextBox 10">
            <a:extLst>
              <a:ext uri="{FF2B5EF4-FFF2-40B4-BE49-F238E27FC236}">
                <a16:creationId xmlns:a16="http://schemas.microsoft.com/office/drawing/2014/main" id="{B7DB763C-9A68-0D63-97D8-AFD043458EB0}"/>
              </a:ext>
            </a:extLst>
          </p:cNvPr>
          <p:cNvSpPr txBox="1"/>
          <p:nvPr/>
        </p:nvSpPr>
        <p:spPr>
          <a:xfrm>
            <a:off x="25405852" y="34988358"/>
            <a:ext cx="6296937" cy="341632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b="1"/>
              <a:t>Figure 3:</a:t>
            </a:r>
            <a:r>
              <a:rPr lang="en-US" sz="2400"/>
              <a:t>. Experimental demonstration of </a:t>
            </a:r>
            <a:r>
              <a:rPr lang="en-US" sz="2400" err="1"/>
              <a:t>Cypridinabioluminescence</a:t>
            </a:r>
            <a:r>
              <a:rPr lang="en-US" sz="2400"/>
              <a:t>. Top Left: a dry hand with some dried specimens of </a:t>
            </a:r>
            <a:r>
              <a:rPr lang="en-US" sz="2400" err="1"/>
              <a:t>Cypridina</a:t>
            </a:r>
            <a:r>
              <a:rPr lang="en-US" sz="2400"/>
              <a:t>, Right: the same </a:t>
            </a:r>
            <a:r>
              <a:rPr lang="en-US" sz="2400" err="1"/>
              <a:t>handafter</a:t>
            </a:r>
            <a:r>
              <a:rPr lang="en-US" sz="2400"/>
              <a:t> grinding </a:t>
            </a:r>
            <a:r>
              <a:rPr lang="en-US" sz="2400" err="1"/>
              <a:t>Cypridina</a:t>
            </a:r>
            <a:r>
              <a:rPr lang="en-US" sz="2400"/>
              <a:t> and moisturization. Bottom Left: dried </a:t>
            </a:r>
            <a:r>
              <a:rPr lang="en-US" sz="2400" err="1"/>
              <a:t>Cypridina</a:t>
            </a:r>
            <a:r>
              <a:rPr lang="en-US" sz="2400"/>
              <a:t> specimens placed in a mortar together with few milliliters of water, Bottom </a:t>
            </a:r>
            <a:r>
              <a:rPr lang="en-US" sz="2400" err="1"/>
              <a:t>Right:the</a:t>
            </a:r>
            <a:r>
              <a:rPr lang="en-US" sz="2400"/>
              <a:t> same mortar after grinding the </a:t>
            </a:r>
            <a:r>
              <a:rPr lang="en-US" sz="2400" err="1"/>
              <a:t>Cypridina</a:t>
            </a:r>
            <a:r>
              <a:rPr lang="en-US" sz="2400"/>
              <a:t> </a:t>
            </a:r>
          </a:p>
        </p:txBody>
      </p:sp>
      <p:sp>
        <p:nvSpPr>
          <p:cNvPr id="12" name="Text Box 246">
            <a:extLst>
              <a:ext uri="{FF2B5EF4-FFF2-40B4-BE49-F238E27FC236}">
                <a16:creationId xmlns:a16="http://schemas.microsoft.com/office/drawing/2014/main" id="{F78AFAE5-D4E2-A9E4-A6EA-454CF742E04F}"/>
              </a:ext>
            </a:extLst>
          </p:cNvPr>
          <p:cNvSpPr/>
          <p:nvPr/>
        </p:nvSpPr>
        <p:spPr>
          <a:xfrm>
            <a:off x="18288000" y="1311418"/>
            <a:ext cx="14626799" cy="3637919"/>
          </a:xfrm>
          <a:prstGeom prst="rect">
            <a:avLst/>
          </a:prstGeom>
          <a:noFill/>
          <a:ln w="0">
            <a:no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defTabSz="4389480"/>
            <a:r>
              <a:rPr lang="en-US" sz="8800" spc="-1">
                <a:solidFill>
                  <a:srgbClr val="FFFFFF"/>
                </a:solidFill>
                <a:latin typeface="Impact"/>
                <a:cs typeface="Times New Roman"/>
              </a:rPr>
              <a:t>Integration of smart materials with traditional aesthetic</a:t>
            </a:r>
            <a:endParaRPr lang="en-US" sz="8800" strike="noStrike" spc="-1">
              <a:solidFill>
                <a:srgbClr val="FFFFFF"/>
              </a:solidFill>
              <a:latin typeface="Impact"/>
              <a:cs typeface="Times New Roman"/>
            </a:endParaRPr>
          </a:p>
        </p:txBody>
      </p:sp>
      <p:sp>
        <p:nvSpPr>
          <p:cNvPr id="13" name="Text Box 194">
            <a:extLst>
              <a:ext uri="{FF2B5EF4-FFF2-40B4-BE49-F238E27FC236}">
                <a16:creationId xmlns:a16="http://schemas.microsoft.com/office/drawing/2014/main" id="{17FDCB9A-1300-0119-E896-032CDD11E7B4}"/>
              </a:ext>
            </a:extLst>
          </p:cNvPr>
          <p:cNvSpPr/>
          <p:nvPr/>
        </p:nvSpPr>
        <p:spPr>
          <a:xfrm>
            <a:off x="19595143" y="4615018"/>
            <a:ext cx="11491813" cy="1589772"/>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algn="ctr" defTabSz="4389480"/>
            <a:r>
              <a:rPr lang="en-US" sz="4800" spc="-1">
                <a:solidFill>
                  <a:schemeClr val="dk1"/>
                </a:solidFill>
                <a:latin typeface="Impact"/>
                <a:ea typeface="+mn-lt"/>
                <a:cs typeface="+mn-lt"/>
              </a:rPr>
              <a:t>Case study Analysis </a:t>
            </a:r>
          </a:p>
        </p:txBody>
      </p:sp>
      <p:sp>
        <p:nvSpPr>
          <p:cNvPr id="14" name="Text Box 276">
            <a:extLst>
              <a:ext uri="{FF2B5EF4-FFF2-40B4-BE49-F238E27FC236}">
                <a16:creationId xmlns:a16="http://schemas.microsoft.com/office/drawing/2014/main" id="{C21ECA47-A0E6-3097-D985-8B83E89F0E05}"/>
              </a:ext>
            </a:extLst>
          </p:cNvPr>
          <p:cNvSpPr/>
          <p:nvPr/>
        </p:nvSpPr>
        <p:spPr>
          <a:xfrm>
            <a:off x="9150604" y="37270371"/>
            <a:ext cx="10531317" cy="1345479"/>
          </a:xfrm>
          <a:prstGeom prst="rect">
            <a:avLst/>
          </a:prstGeom>
          <a:solidFill>
            <a:schemeClr val="bg2">
              <a:lumMod val="60000"/>
              <a:lumOff val="40000"/>
            </a:schemeClr>
          </a:solidFill>
          <a:ln w="0">
            <a:solidFill>
              <a:schemeClr val="tx1"/>
            </a:solidFill>
          </a:ln>
        </p:spPr>
        <p:style>
          <a:lnRef idx="0">
            <a:scrgbClr r="0" g="0" b="0"/>
          </a:lnRef>
          <a:fillRef idx="0">
            <a:scrgbClr r="0" g="0" b="0"/>
          </a:fillRef>
          <a:effectRef idx="0">
            <a:scrgbClr r="0" g="0" b="0"/>
          </a:effectRef>
          <a:fontRef idx="minor"/>
        </p:style>
        <p:txBody>
          <a:bodyPr wrap="none" lIns="228600" tIns="228600" rIns="228600" bIns="228600" anchor="ctr" anchorCtr="1">
            <a:noAutofit/>
          </a:bodyPr>
          <a:lstStyle/>
          <a:p>
            <a:pPr algn="ctr" defTabSz="4389480"/>
            <a:r>
              <a:rPr lang="en-US" sz="4800" spc="-1">
                <a:solidFill>
                  <a:srgbClr val="000000"/>
                </a:solidFill>
                <a:latin typeface="Impact"/>
              </a:rPr>
              <a:t>SMART MATERIALS IN ARCHITECTURE </a:t>
            </a:r>
            <a:endParaRPr lang="en-IN" sz="4800" b="0" strike="noStrike" spc="-1">
              <a:solidFill>
                <a:srgbClr val="000000"/>
              </a:solidFill>
              <a:latin typeface="Arial"/>
            </a:endParaRPr>
          </a:p>
        </p:txBody>
      </p:sp>
      <p:pic>
        <p:nvPicPr>
          <p:cNvPr id="15" name="Picture 14" descr="Picture 1473272699">
            <a:extLst>
              <a:ext uri="{FF2B5EF4-FFF2-40B4-BE49-F238E27FC236}">
                <a16:creationId xmlns:a16="http://schemas.microsoft.com/office/drawing/2014/main" id="{685081CF-C6F9-C67D-E4C9-98B2C994DF46}"/>
              </a:ext>
            </a:extLst>
          </p:cNvPr>
          <p:cNvPicPr>
            <a:picLocks noChangeAspect="1"/>
          </p:cNvPicPr>
          <p:nvPr/>
        </p:nvPicPr>
        <p:blipFill>
          <a:blip r:embed="rId7"/>
          <a:stretch>
            <a:fillRect/>
          </a:stretch>
        </p:blipFill>
        <p:spPr>
          <a:xfrm>
            <a:off x="31671034" y="19972586"/>
            <a:ext cx="3919267" cy="4502396"/>
          </a:xfrm>
          <a:prstGeom prst="rect">
            <a:avLst/>
          </a:prstGeom>
        </p:spPr>
      </p:pic>
      <p:pic>
        <p:nvPicPr>
          <p:cNvPr id="16" name="Picture 15" descr="Picture 834429793">
            <a:extLst>
              <a:ext uri="{FF2B5EF4-FFF2-40B4-BE49-F238E27FC236}">
                <a16:creationId xmlns:a16="http://schemas.microsoft.com/office/drawing/2014/main" id="{D21CDCBB-235B-B387-D574-1A86F56E5547}"/>
              </a:ext>
            </a:extLst>
          </p:cNvPr>
          <p:cNvPicPr>
            <a:picLocks noChangeAspect="1"/>
          </p:cNvPicPr>
          <p:nvPr/>
        </p:nvPicPr>
        <p:blipFill>
          <a:blip r:embed="rId8"/>
          <a:stretch>
            <a:fillRect/>
          </a:stretch>
        </p:blipFill>
        <p:spPr>
          <a:xfrm>
            <a:off x="35816833" y="19971716"/>
            <a:ext cx="3862295" cy="4536133"/>
          </a:xfrm>
          <a:prstGeom prst="rect">
            <a:avLst/>
          </a:prstGeom>
        </p:spPr>
      </p:pic>
      <p:pic>
        <p:nvPicPr>
          <p:cNvPr id="17" name="Picture 16" descr="Picture 214873441">
            <a:extLst>
              <a:ext uri="{FF2B5EF4-FFF2-40B4-BE49-F238E27FC236}">
                <a16:creationId xmlns:a16="http://schemas.microsoft.com/office/drawing/2014/main" id="{F69A6933-521B-D01B-04BA-6471F70C62AB}"/>
              </a:ext>
            </a:extLst>
          </p:cNvPr>
          <p:cNvPicPr>
            <a:picLocks noChangeAspect="1"/>
          </p:cNvPicPr>
          <p:nvPr/>
        </p:nvPicPr>
        <p:blipFill>
          <a:blip r:embed="rId9"/>
          <a:stretch>
            <a:fillRect/>
          </a:stretch>
        </p:blipFill>
        <p:spPr>
          <a:xfrm>
            <a:off x="39946098" y="19959768"/>
            <a:ext cx="3735344" cy="4502267"/>
          </a:xfrm>
          <a:prstGeom prst="rect">
            <a:avLst/>
          </a:prstGeom>
        </p:spPr>
      </p:pic>
      <p:sp>
        <p:nvSpPr>
          <p:cNvPr id="19" name="TextBox 18">
            <a:extLst>
              <a:ext uri="{FF2B5EF4-FFF2-40B4-BE49-F238E27FC236}">
                <a16:creationId xmlns:a16="http://schemas.microsoft.com/office/drawing/2014/main" id="{F2AE1FBD-2FF0-49B3-1FA0-8729818AFC0F}"/>
              </a:ext>
            </a:extLst>
          </p:cNvPr>
          <p:cNvSpPr txBox="1"/>
          <p:nvPr/>
        </p:nvSpPr>
        <p:spPr>
          <a:xfrm>
            <a:off x="19760542" y="12357323"/>
            <a:ext cx="1148187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800" b="1">
                <a:solidFill>
                  <a:srgbClr val="1C1C1C"/>
                </a:solidFill>
                <a:ea typeface="+mn-lt"/>
                <a:cs typeface="+mn-lt"/>
              </a:rPr>
              <a:t>Self-healing Composites</a:t>
            </a:r>
            <a:r>
              <a:rPr lang="en-US" sz="2800">
                <a:solidFill>
                  <a:srgbClr val="1C1C1C"/>
                </a:solidFill>
                <a:ea typeface="+mn-lt"/>
                <a:cs typeface="+mn-lt"/>
              </a:rPr>
              <a:t> - These materials can automatically repair minor damages, extending their lifespan and lowering maintenance costs. They utilize encapsulated healing agents released upon damage, primarily researched in polymers, coatings, and concrete. </a:t>
            </a:r>
            <a:endParaRPr lang="en-US" sz="2800">
              <a:solidFill>
                <a:srgbClr val="000000"/>
              </a:solidFill>
              <a:ea typeface="+mn-lt"/>
              <a:cs typeface="+mn-lt"/>
            </a:endParaRPr>
          </a:p>
          <a:p>
            <a:pPr algn="just"/>
            <a:r>
              <a:rPr lang="en-US" sz="2800" b="1">
                <a:solidFill>
                  <a:srgbClr val="1C1C1C"/>
                </a:solidFill>
                <a:ea typeface="+mn-lt"/>
                <a:cs typeface="+mn-lt"/>
              </a:rPr>
              <a:t>Shape Memory Alloys (SMAs)</a:t>
            </a:r>
            <a:r>
              <a:rPr lang="en-US" sz="2800">
                <a:solidFill>
                  <a:srgbClr val="1C1C1C"/>
                </a:solidFill>
                <a:ea typeface="+mn-lt"/>
                <a:cs typeface="+mn-lt"/>
              </a:rPr>
              <a:t> - SMAs can change shape in response to external stimuli like heat and return to their original form when the stimulus is removed. This property enables efficient applications, such as smart windows for adaptive comfort and energy management, making SMAs highly effective due to their superior mechanical properties and durability.</a:t>
            </a:r>
            <a:endParaRPr lang="en-US" sz="2800">
              <a:cs typeface="Arial"/>
            </a:endParaRPr>
          </a:p>
        </p:txBody>
      </p:sp>
      <p:pic>
        <p:nvPicPr>
          <p:cNvPr id="20" name="Picture 19" descr="A close-up of a petri dish&#10;&#10;Description automatically generated">
            <a:extLst>
              <a:ext uri="{FF2B5EF4-FFF2-40B4-BE49-F238E27FC236}">
                <a16:creationId xmlns:a16="http://schemas.microsoft.com/office/drawing/2014/main" id="{540B8822-CE6D-6E55-1025-42309984A88C}"/>
              </a:ext>
            </a:extLst>
          </p:cNvPr>
          <p:cNvPicPr>
            <a:picLocks noChangeAspect="1"/>
          </p:cNvPicPr>
          <p:nvPr/>
        </p:nvPicPr>
        <p:blipFill>
          <a:blip r:embed="rId10"/>
          <a:stretch>
            <a:fillRect/>
          </a:stretch>
        </p:blipFill>
        <p:spPr>
          <a:xfrm>
            <a:off x="19719457" y="31698666"/>
            <a:ext cx="5572181" cy="2131201"/>
          </a:xfrm>
          <a:prstGeom prst="rect">
            <a:avLst/>
          </a:prstGeom>
        </p:spPr>
      </p:pic>
      <p:sp>
        <p:nvSpPr>
          <p:cNvPr id="4" name="TextBox 3">
            <a:extLst>
              <a:ext uri="{FF2B5EF4-FFF2-40B4-BE49-F238E27FC236}">
                <a16:creationId xmlns:a16="http://schemas.microsoft.com/office/drawing/2014/main" id="{9834ECA8-4519-FD77-99E2-F5C403AA51BF}"/>
              </a:ext>
            </a:extLst>
          </p:cNvPr>
          <p:cNvSpPr txBox="1"/>
          <p:nvPr/>
        </p:nvSpPr>
        <p:spPr>
          <a:xfrm>
            <a:off x="31373549" y="17616640"/>
            <a:ext cx="12387710" cy="707886"/>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dirty="0">
              <a:solidFill>
                <a:srgbClr val="111111"/>
              </a:solidFill>
              <a:latin typeface="Arial"/>
              <a:ea typeface="Roboto"/>
              <a:cs typeface="Arial"/>
            </a:endParaRPr>
          </a:p>
          <a:p>
            <a:pPr algn="ctr"/>
            <a:r>
              <a:rPr lang="en-US" sz="2000" b="1" dirty="0">
                <a:solidFill>
                  <a:srgbClr val="1F1F1F"/>
                </a:solidFill>
                <a:cs typeface="Arial"/>
              </a:rPr>
              <a:t>U VALUE R VALUE SHGC, EUI, INDOOR THERMAL COMFORT METRICS</a:t>
            </a:r>
          </a:p>
        </p:txBody>
      </p:sp>
      <p:sp>
        <p:nvSpPr>
          <p:cNvPr id="18" name="TextBox 17">
            <a:extLst>
              <a:ext uri="{FF2B5EF4-FFF2-40B4-BE49-F238E27FC236}">
                <a16:creationId xmlns:a16="http://schemas.microsoft.com/office/drawing/2014/main" id="{73645D0D-7CD0-1702-0676-8378D6852D4D}"/>
              </a:ext>
            </a:extLst>
          </p:cNvPr>
          <p:cNvSpPr txBox="1"/>
          <p:nvPr/>
        </p:nvSpPr>
        <p:spPr>
          <a:xfrm>
            <a:off x="31315794" y="12938760"/>
            <a:ext cx="12387711"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latin typeface="Arial"/>
                <a:cs typeface="Arial"/>
              </a:rPr>
              <a:t>The building geometry and material specifications with respect to the evaluation of building energy analysis in Opaque software. </a:t>
            </a:r>
          </a:p>
        </p:txBody>
      </p:sp>
      <p:pic>
        <p:nvPicPr>
          <p:cNvPr id="21" name="Picture 20" descr="Picture 1957448134">
            <a:extLst>
              <a:ext uri="{FF2B5EF4-FFF2-40B4-BE49-F238E27FC236}">
                <a16:creationId xmlns:a16="http://schemas.microsoft.com/office/drawing/2014/main" id="{FEABDFE0-B2E9-8140-383F-359BCEFC35BD}"/>
              </a:ext>
            </a:extLst>
          </p:cNvPr>
          <p:cNvPicPr>
            <a:picLocks noChangeAspect="1"/>
          </p:cNvPicPr>
          <p:nvPr/>
        </p:nvPicPr>
        <p:blipFill>
          <a:blip r:embed="rId11"/>
          <a:stretch>
            <a:fillRect/>
          </a:stretch>
        </p:blipFill>
        <p:spPr>
          <a:xfrm>
            <a:off x="31390994" y="13804581"/>
            <a:ext cx="6519914" cy="3749943"/>
          </a:xfrm>
          <a:prstGeom prst="rect">
            <a:avLst/>
          </a:prstGeom>
        </p:spPr>
      </p:pic>
      <p:pic>
        <p:nvPicPr>
          <p:cNvPr id="22" name="Picture 21" descr="Picture 1043889495">
            <a:extLst>
              <a:ext uri="{FF2B5EF4-FFF2-40B4-BE49-F238E27FC236}">
                <a16:creationId xmlns:a16="http://schemas.microsoft.com/office/drawing/2014/main" id="{DE82B52D-8176-BB55-1C18-CBDC17BB5F2B}"/>
              </a:ext>
            </a:extLst>
          </p:cNvPr>
          <p:cNvPicPr>
            <a:picLocks noChangeAspect="1"/>
          </p:cNvPicPr>
          <p:nvPr/>
        </p:nvPicPr>
        <p:blipFill>
          <a:blip r:embed="rId12"/>
          <a:stretch>
            <a:fillRect/>
          </a:stretch>
        </p:blipFill>
        <p:spPr>
          <a:xfrm>
            <a:off x="37891304" y="13784929"/>
            <a:ext cx="5762627" cy="3789246"/>
          </a:xfrm>
          <a:prstGeom prst="rect">
            <a:avLst/>
          </a:prstGeom>
        </p:spPr>
      </p:pic>
      <p:sp>
        <p:nvSpPr>
          <p:cNvPr id="30" name="TextBox 29">
            <a:extLst>
              <a:ext uri="{FF2B5EF4-FFF2-40B4-BE49-F238E27FC236}">
                <a16:creationId xmlns:a16="http://schemas.microsoft.com/office/drawing/2014/main" id="{ADDB3A95-4053-152D-FF7C-62F67FBFE2A4}"/>
              </a:ext>
            </a:extLst>
          </p:cNvPr>
          <p:cNvSpPr txBox="1"/>
          <p:nvPr/>
        </p:nvSpPr>
        <p:spPr>
          <a:xfrm>
            <a:off x="31373544" y="18309658"/>
            <a:ext cx="12329961" cy="163121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000" dirty="0">
              <a:ea typeface="+mn-lt"/>
              <a:cs typeface="+mn-lt"/>
            </a:endParaRPr>
          </a:p>
          <a:p>
            <a:pPr algn="just"/>
            <a:r>
              <a:rPr lang="en-US" sz="2000" dirty="0">
                <a:ea typeface="+mn-lt"/>
                <a:cs typeface="+mn-lt"/>
              </a:rPr>
              <a:t>Lattice screens or </a:t>
            </a:r>
            <a:r>
              <a:rPr lang="en-US" sz="2000" dirty="0" err="1">
                <a:ea typeface="+mn-lt"/>
                <a:cs typeface="+mn-lt"/>
              </a:rPr>
              <a:t>jaalis</a:t>
            </a:r>
            <a:r>
              <a:rPr lang="en-US" sz="2000" dirty="0">
                <a:ea typeface="+mn-lt"/>
                <a:cs typeface="+mn-lt"/>
              </a:rPr>
              <a:t> for passive cooling</a:t>
            </a:r>
            <a:endParaRPr lang="en-US" sz="2000">
              <a:cs typeface="Arial"/>
            </a:endParaRPr>
          </a:p>
          <a:p>
            <a:pPr algn="just"/>
            <a:r>
              <a:rPr lang="en-US" sz="2000" dirty="0">
                <a:ea typeface="+mn-lt"/>
                <a:cs typeface="+mn-lt"/>
              </a:rPr>
              <a:t>Clay or terracotta roofs with PCM integration</a:t>
            </a:r>
            <a:endParaRPr lang="en-US" sz="2000">
              <a:cs typeface="Arial"/>
            </a:endParaRPr>
          </a:p>
          <a:p>
            <a:pPr algn="just"/>
            <a:r>
              <a:rPr lang="en-US" sz="2000" dirty="0">
                <a:ea typeface="+mn-lt"/>
                <a:cs typeface="+mn-lt"/>
              </a:rPr>
              <a:t>Decorative façades with thermal insulative coatings</a:t>
            </a:r>
            <a:endParaRPr lang="en-US" sz="2000">
              <a:cs typeface="Arial"/>
            </a:endParaRPr>
          </a:p>
          <a:p>
            <a:pPr algn="just"/>
            <a:r>
              <a:rPr lang="en-US" sz="2000" dirty="0">
                <a:ea typeface="+mn-lt"/>
                <a:cs typeface="+mn-lt"/>
              </a:rPr>
              <a:t>Natural ventilation designs using SMA-enabled shading systems</a:t>
            </a:r>
            <a:endParaRPr lang="en-US" sz="2000" dirty="0">
              <a:cs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48 x 48 - C</dc:title>
  <dc:subject/>
  <dc:creator>Genigraphics 800.790.4001</dc:creator>
  <dc:description>To order poster prints visit us at www.genigraphics.com</dc:description>
  <cp:revision>320</cp:revision>
  <dcterms:created xsi:type="dcterms:W3CDTF">2008-05-03T03:01:56Z</dcterms:created>
  <dcterms:modified xsi:type="dcterms:W3CDTF">2024-11-20T14:23:31Z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1</vt:i4>
  </property>
</Properties>
</file>