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4285F4"/>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4285F4"/>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4285F4"/>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4285F4"/>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4285F4"/>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4285F4"/>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4285F4"/>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4285F4"/>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4285F4"/>
        </a:solidFill>
        <a:effectLst/>
        <a:uFillTx/>
        <a:latin typeface="+mj-lt"/>
        <a:ea typeface="+mj-ea"/>
        <a:cs typeface="+mj-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wholeTbl>
    <a:band2H>
      <a:tcTxStyle b="def" i="def"/>
      <a:tcStyle>
        <a:tcBdr/>
        <a:fill>
          <a:solidFill>
            <a:srgbClr val="FFFFFF"/>
          </a:solidFill>
        </a:fill>
      </a:tcStyle>
    </a:band2H>
    <a:firstCol>
      <a:tcTxStyle b="off" i="off">
        <a:fontRef idx="maj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firstCol>
    <a:lastRow>
      <a:tcTxStyle b="off" i="off">
        <a:fontRef idx="maj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lastRow>
    <a:firstRow>
      <a:tcTxStyle b="off" i="off">
        <a:fontRef idx="maj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firstRow>
  </a:tblStyle>
  <a:tblStyle styleId="{C7B018BB-80A7-4F77-B60F-C8B233D01FF8}" styleName="">
    <a:tblBg/>
    <a:wholeTbl>
      <a:tcTxStyle b="off" i="off">
        <a:fontRef idx="major">
          <a:srgbClr val="4285F4"/>
        </a:fontRef>
        <a:srgbClr val="4285F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5E7"/>
          </a:solidFill>
        </a:fill>
      </a:tcStyle>
    </a:wholeTbl>
    <a:band2H>
      <a:tcTxStyle b="def" i="def"/>
      <a:tcStyle>
        <a:tcBdr/>
        <a:fill>
          <a:solidFill>
            <a:srgbClr val="E6EB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4285F4"/>
        </a:fontRef>
        <a:srgbClr val="4285F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1CDCC"/>
          </a:solidFill>
        </a:fill>
      </a:tcStyle>
    </a:wholeTbl>
    <a:band2H>
      <a:tcTxStyle b="def" i="def"/>
      <a:tcStyle>
        <a:tcBdr/>
        <a:fill>
          <a:solidFill>
            <a:srgbClr val="F8E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4285F4"/>
        </a:fontRef>
        <a:srgbClr val="4285F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BE5CA"/>
          </a:solidFill>
        </a:fill>
      </a:tcStyle>
    </a:wholeTbl>
    <a:band2H>
      <a:tcTxStyle b="def" i="def"/>
      <a:tcStyle>
        <a:tcBdr/>
        <a:fill>
          <a:solidFill>
            <a:srgbClr val="FDF2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4285F4"/>
        </a:fontRef>
        <a:srgbClr val="4285F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8EDFD"/>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4285F4"/>
        </a:fontRef>
        <a:srgbClr val="4285F4"/>
      </a:tcTxStyle>
      <a:tcStyle>
        <a:tcBdr>
          <a:left>
            <a:ln w="12700" cap="flat">
              <a:noFill/>
              <a:miter lim="400000"/>
            </a:ln>
          </a:left>
          <a:right>
            <a:ln w="12700" cap="flat">
              <a:noFill/>
              <a:miter lim="400000"/>
            </a:ln>
          </a:right>
          <a:top>
            <a:ln w="50800" cap="flat">
              <a:solidFill>
                <a:srgbClr val="4285F4"/>
              </a:solidFill>
              <a:prstDash val="solid"/>
              <a:round/>
            </a:ln>
          </a:top>
          <a:bottom>
            <a:ln w="25400" cap="flat">
              <a:solidFill>
                <a:srgbClr val="4285F4"/>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4285F4"/>
              </a:solidFill>
              <a:prstDash val="solid"/>
              <a:round/>
            </a:ln>
          </a:top>
          <a:bottom>
            <a:ln w="25400" cap="flat">
              <a:solidFill>
                <a:srgbClr val="4285F4"/>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4285F4"/>
        </a:fontRef>
        <a:srgbClr val="4285F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8FB"/>
          </a:solidFill>
        </a:fill>
      </a:tcStyle>
    </a:wholeTbl>
    <a:band2H>
      <a:tcTxStyle b="def" i="def"/>
      <a:tcStyle>
        <a:tcBdr/>
        <a:fill>
          <a:solidFill>
            <a:srgbClr val="E8EDFD"/>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285F4"/>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285F4"/>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285F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9" name="Shape 119"/>
          <p:cNvSpPr/>
          <p:nvPr>
            <p:ph type="sldImg"/>
          </p:nvPr>
        </p:nvSpPr>
        <p:spPr>
          <a:xfrm>
            <a:off x="1143000" y="685800"/>
            <a:ext cx="4572000" cy="3429000"/>
          </a:xfrm>
          <a:prstGeom prst="rect">
            <a:avLst/>
          </a:prstGeom>
        </p:spPr>
        <p:txBody>
          <a:bodyPr/>
          <a:lstStyle/>
          <a:p>
            <a:pPr/>
          </a:p>
        </p:txBody>
      </p:sp>
      <p:sp>
        <p:nvSpPr>
          <p:cNvPr id="120" name="Shape 12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bg>
      <p:bgPr>
        <a:solidFill>
          <a:srgbClr val="4285F4"/>
        </a:solidFill>
      </p:bgPr>
    </p:bg>
    <p:spTree>
      <p:nvGrpSpPr>
        <p:cNvPr id="1" name=""/>
        <p:cNvGrpSpPr/>
        <p:nvPr/>
      </p:nvGrpSpPr>
      <p:grpSpPr>
        <a:xfrm>
          <a:off x="0" y="0"/>
          <a:ext cx="0" cy="0"/>
          <a:chOff x="0" y="0"/>
          <a:chExt cx="0" cy="0"/>
        </a:xfrm>
      </p:grpSpPr>
      <p:sp>
        <p:nvSpPr>
          <p:cNvPr id="11" name="Google Shape;10;p2"/>
          <p:cNvSpPr/>
          <p:nvPr/>
        </p:nvSpPr>
        <p:spPr>
          <a:xfrm flipH="1">
            <a:off x="8246400" y="4245924"/>
            <a:ext cx="897600" cy="897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rgbClr val="FFFFFF"/>
          </a:solidFill>
          <a:ln w="12700">
            <a:miter lim="400000"/>
          </a:ln>
        </p:spPr>
        <p:txBody>
          <a:bodyPr lIns="0" tIns="0" rIns="0" bIns="0" anchor="ctr"/>
          <a:lstStyle/>
          <a:p>
            <a:pPr>
              <a:defRPr>
                <a:solidFill>
                  <a:srgbClr val="000000"/>
                </a:solidFill>
              </a:defRPr>
            </a:pPr>
          </a:p>
        </p:txBody>
      </p:sp>
      <p:sp>
        <p:nvSpPr>
          <p:cNvPr id="12" name="Google Shape;11;p2"/>
          <p:cNvSpPr/>
          <p:nvPr/>
        </p:nvSpPr>
        <p:spPr>
          <a:xfrm flipH="1">
            <a:off x="8246400" y="4245874"/>
            <a:ext cx="897600" cy="897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8000" y="0"/>
                </a:lnTo>
                <a:cubicBezTo>
                  <a:pt x="19988" y="0"/>
                  <a:pt x="21600" y="1612"/>
                  <a:pt x="21600" y="3600"/>
                </a:cubicBezTo>
                <a:lnTo>
                  <a:pt x="21600" y="21600"/>
                </a:lnTo>
                <a:lnTo>
                  <a:pt x="0" y="21600"/>
                </a:lnTo>
                <a:close/>
              </a:path>
            </a:pathLst>
          </a:custGeom>
          <a:solidFill>
            <a:srgbClr val="FFFFFF">
              <a:alpha val="68080"/>
            </a:srgbClr>
          </a:solidFill>
          <a:ln w="12700">
            <a:miter lim="400000"/>
          </a:ln>
        </p:spPr>
        <p:txBody>
          <a:bodyPr lIns="0" tIns="0" rIns="0" bIns="0" anchor="ctr"/>
          <a:lstStyle/>
          <a:p>
            <a:pPr>
              <a:defRPr>
                <a:solidFill>
                  <a:srgbClr val="000000"/>
                </a:solidFill>
              </a:defRPr>
            </a:pPr>
          </a:p>
        </p:txBody>
      </p:sp>
      <p:sp>
        <p:nvSpPr>
          <p:cNvPr id="13" name="Title Text"/>
          <p:cNvSpPr txBox="1"/>
          <p:nvPr>
            <p:ph type="title"/>
          </p:nvPr>
        </p:nvSpPr>
        <p:spPr>
          <a:xfrm>
            <a:off x="390525" y="1819275"/>
            <a:ext cx="8222100" cy="933600"/>
          </a:xfrm>
          <a:prstGeom prst="rect">
            <a:avLst/>
          </a:prstGeom>
        </p:spPr>
        <p:txBody>
          <a:bodyPr>
            <a:normAutofit fontScale="100000" lnSpcReduction="0"/>
          </a:bodyPr>
          <a:lstStyle>
            <a:lvl1pPr>
              <a:defRPr sz="4800"/>
            </a:lvl1pPr>
          </a:lstStyle>
          <a:p>
            <a:pPr/>
            <a:r>
              <a:t>Title Text</a:t>
            </a:r>
          </a:p>
        </p:txBody>
      </p:sp>
      <p:sp>
        <p:nvSpPr>
          <p:cNvPr id="14" name="Body Level One…"/>
          <p:cNvSpPr txBox="1"/>
          <p:nvPr>
            <p:ph type="body" sz="quarter" idx="1"/>
          </p:nvPr>
        </p:nvSpPr>
        <p:spPr>
          <a:xfrm>
            <a:off x="390525" y="2789129"/>
            <a:ext cx="8222100" cy="432901"/>
          </a:xfrm>
          <a:prstGeom prst="rect">
            <a:avLst/>
          </a:prstGeom>
        </p:spPr>
        <p:txBody>
          <a:bodyPr>
            <a:normAutofit fontScale="100000" lnSpcReduction="0"/>
          </a:bodyPr>
          <a:lstStyle>
            <a:lvl1pPr marL="342900" indent="-228600">
              <a:lnSpc>
                <a:spcPct val="100000"/>
              </a:lnSpc>
              <a:buClrTx/>
              <a:buSzTx/>
              <a:buFontTx/>
              <a:buNone/>
              <a:defRPr>
                <a:solidFill>
                  <a:srgbClr val="FFFFFF"/>
                </a:solidFill>
              </a:defRPr>
            </a:lvl1pPr>
            <a:lvl2pPr marL="342900" indent="254000">
              <a:lnSpc>
                <a:spcPct val="100000"/>
              </a:lnSpc>
              <a:buClrTx/>
              <a:buSzTx/>
              <a:buFontTx/>
              <a:buNone/>
              <a:defRPr>
                <a:solidFill>
                  <a:srgbClr val="FFFFFF"/>
                </a:solidFill>
              </a:defRPr>
            </a:lvl2pPr>
            <a:lvl3pPr marL="342900" indent="711200">
              <a:lnSpc>
                <a:spcPct val="100000"/>
              </a:lnSpc>
              <a:buClrTx/>
              <a:buSzTx/>
              <a:buFontTx/>
              <a:buNone/>
              <a:defRPr>
                <a:solidFill>
                  <a:srgbClr val="FFFFFF"/>
                </a:solidFill>
              </a:defRPr>
            </a:lvl3pPr>
            <a:lvl4pPr marL="342900" indent="1168400">
              <a:lnSpc>
                <a:spcPct val="100000"/>
              </a:lnSpc>
              <a:buClrTx/>
              <a:buSzTx/>
              <a:buFontTx/>
              <a:buNone/>
              <a:defRPr>
                <a:solidFill>
                  <a:srgbClr val="FFFFFF"/>
                </a:solidFill>
              </a:defRPr>
            </a:lvl4pPr>
            <a:lvl5pPr marL="342900" indent="1625600">
              <a:lnSpc>
                <a:spcPct val="100000"/>
              </a:lnSpc>
              <a:buClrTx/>
              <a:buSzTx/>
              <a:buFontTx/>
              <a:buNone/>
              <a:defRPr>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1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HEADER">
    <p:bg>
      <p:bgPr>
        <a:solidFill>
          <a:srgbClr val="4285F4"/>
        </a:solidFill>
      </p:bgPr>
    </p:bg>
    <p:spTree>
      <p:nvGrpSpPr>
        <p:cNvPr id="1" name=""/>
        <p:cNvGrpSpPr/>
        <p:nvPr/>
      </p:nvGrpSpPr>
      <p:grpSpPr>
        <a:xfrm>
          <a:off x="0" y="0"/>
          <a:ext cx="0" cy="0"/>
          <a:chOff x="0" y="0"/>
          <a:chExt cx="0" cy="0"/>
        </a:xfrm>
      </p:grpSpPr>
      <p:sp>
        <p:nvSpPr>
          <p:cNvPr id="22" name="Title Text"/>
          <p:cNvSpPr txBox="1"/>
          <p:nvPr>
            <p:ph type="title"/>
          </p:nvPr>
        </p:nvSpPr>
        <p:spPr>
          <a:xfrm>
            <a:off x="460950" y="2065350"/>
            <a:ext cx="8222100" cy="1012801"/>
          </a:xfrm>
          <a:prstGeom prst="rect">
            <a:avLst/>
          </a:prstGeom>
        </p:spPr>
        <p:txBody>
          <a:bodyPr anchor="ctr">
            <a:normAutofit fontScale="100000" lnSpcReduction="0"/>
          </a:bodyPr>
          <a:lstStyle>
            <a:lvl1pPr>
              <a:defRPr sz="4200"/>
            </a:lvl1pPr>
          </a:lstStyle>
          <a:p>
            <a:pPr/>
            <a:r>
              <a:t>Title Text</a:t>
            </a:r>
          </a:p>
        </p:txBody>
      </p:sp>
      <p:sp>
        <p:nvSpPr>
          <p:cNvPr id="23"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bg>
      <p:bgPr>
        <a:solidFill>
          <a:srgbClr val="4285F4"/>
        </a:solidFill>
      </p:bgPr>
    </p:bg>
    <p:spTree>
      <p:nvGrpSpPr>
        <p:cNvPr id="1" name=""/>
        <p:cNvGrpSpPr/>
        <p:nvPr/>
      </p:nvGrpSpPr>
      <p:grpSpPr>
        <a:xfrm>
          <a:off x="0" y="0"/>
          <a:ext cx="0" cy="0"/>
          <a:chOff x="0" y="0"/>
          <a:chExt cx="0" cy="0"/>
        </a:xfrm>
      </p:grpSpPr>
      <p:sp>
        <p:nvSpPr>
          <p:cNvPr id="30" name="Google Shape;19;p4"/>
          <p:cNvSpPr/>
          <p:nvPr/>
        </p:nvSpPr>
        <p:spPr>
          <a:xfrm flipH="1" rot="10800000">
            <a:off x="0" y="1686000"/>
            <a:ext cx="9144000" cy="3457500"/>
          </a:xfrm>
          <a:prstGeom prst="rect">
            <a:avLst/>
          </a:prstGeom>
          <a:solidFill>
            <a:schemeClr val="accent4"/>
          </a:solidFill>
          <a:ln w="12700">
            <a:miter lim="400000"/>
          </a:ln>
        </p:spPr>
        <p:txBody>
          <a:bodyPr lIns="0" tIns="0" rIns="0" bIns="0" anchor="ctr"/>
          <a:lstStyle/>
          <a:p>
            <a:pPr>
              <a:defRPr>
                <a:solidFill>
                  <a:srgbClr val="000000"/>
                </a:solidFill>
              </a:defRPr>
            </a:pPr>
          </a:p>
        </p:txBody>
      </p:sp>
      <p:sp>
        <p:nvSpPr>
          <p:cNvPr id="31" name="Google Shape;20;p4"/>
          <p:cNvSpPr/>
          <p:nvPr/>
        </p:nvSpPr>
        <p:spPr>
          <a:xfrm>
            <a:off x="0" y="1685999"/>
            <a:ext cx="9144000" cy="108601"/>
          </a:xfrm>
          <a:prstGeom prst="rect">
            <a:avLst/>
          </a:prstGeom>
          <a:gradFill>
            <a:gsLst>
              <a:gs pos="0">
                <a:srgbClr val="F9F9F9"/>
              </a:gs>
              <a:gs pos="36000">
                <a:srgbClr val="F9F9F9"/>
              </a:gs>
              <a:gs pos="80000">
                <a:srgbClr val="DEDEDE"/>
              </a:gs>
              <a:gs pos="100000">
                <a:srgbClr val="999999"/>
              </a:gs>
            </a:gsLst>
            <a:lin ang="16200038"/>
          </a:gradFill>
          <a:ln w="12700">
            <a:miter lim="400000"/>
          </a:ln>
        </p:spPr>
        <p:txBody>
          <a:bodyPr lIns="0" tIns="0" rIns="0" bIns="0" anchor="ctr"/>
          <a:lstStyle/>
          <a:p>
            <a:pPr>
              <a:defRPr>
                <a:solidFill>
                  <a:srgbClr val="000000"/>
                </a:solidFill>
              </a:defRPr>
            </a:pPr>
          </a:p>
        </p:txBody>
      </p:sp>
      <p:sp>
        <p:nvSpPr>
          <p:cNvPr id="32" name="Title Text"/>
          <p:cNvSpPr txBox="1"/>
          <p:nvPr>
            <p:ph type="title"/>
          </p:nvPr>
        </p:nvSpPr>
        <p:spPr>
          <a:xfrm>
            <a:off x="471900" y="738725"/>
            <a:ext cx="8222100" cy="767701"/>
          </a:xfrm>
          <a:prstGeom prst="rect">
            <a:avLst/>
          </a:prstGeom>
        </p:spPr>
        <p:txBody>
          <a:bodyPr>
            <a:normAutofit fontScale="100000" lnSpcReduction="0"/>
          </a:bodyPr>
          <a:lstStyle/>
          <a:p>
            <a:pPr/>
            <a:r>
              <a:t>Title Text</a:t>
            </a:r>
          </a:p>
        </p:txBody>
      </p:sp>
      <p:sp>
        <p:nvSpPr>
          <p:cNvPr id="33" name="Body Level One…"/>
          <p:cNvSpPr txBox="1"/>
          <p:nvPr>
            <p:ph type="body" idx="1"/>
          </p:nvPr>
        </p:nvSpPr>
        <p:spPr>
          <a:xfrm>
            <a:off x="471900" y="1919074"/>
            <a:ext cx="8222100" cy="2710201"/>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TWO_COLUMNS">
    <p:bg>
      <p:bgPr>
        <a:solidFill>
          <a:srgbClr val="4285F4"/>
        </a:solidFill>
      </p:bgPr>
    </p:bg>
    <p:spTree>
      <p:nvGrpSpPr>
        <p:cNvPr id="1" name=""/>
        <p:cNvGrpSpPr/>
        <p:nvPr/>
      </p:nvGrpSpPr>
      <p:grpSpPr>
        <a:xfrm>
          <a:off x="0" y="0"/>
          <a:ext cx="0" cy="0"/>
          <a:chOff x="0" y="0"/>
          <a:chExt cx="0" cy="0"/>
        </a:xfrm>
      </p:grpSpPr>
      <p:sp>
        <p:nvSpPr>
          <p:cNvPr id="41" name="Google Shape;25;p5"/>
          <p:cNvSpPr/>
          <p:nvPr/>
        </p:nvSpPr>
        <p:spPr>
          <a:xfrm flipH="1" rot="10800000">
            <a:off x="0" y="1686000"/>
            <a:ext cx="9144000" cy="3457500"/>
          </a:xfrm>
          <a:prstGeom prst="rect">
            <a:avLst/>
          </a:prstGeom>
          <a:solidFill>
            <a:schemeClr val="accent4"/>
          </a:solidFill>
          <a:ln w="12700">
            <a:miter lim="400000"/>
          </a:ln>
        </p:spPr>
        <p:txBody>
          <a:bodyPr lIns="0" tIns="0" rIns="0" bIns="0" anchor="ctr"/>
          <a:lstStyle/>
          <a:p>
            <a:pPr>
              <a:defRPr>
                <a:solidFill>
                  <a:srgbClr val="000000"/>
                </a:solidFill>
              </a:defRPr>
            </a:pPr>
          </a:p>
        </p:txBody>
      </p:sp>
      <p:sp>
        <p:nvSpPr>
          <p:cNvPr id="42" name="Google Shape;26;p5"/>
          <p:cNvSpPr/>
          <p:nvPr/>
        </p:nvSpPr>
        <p:spPr>
          <a:xfrm>
            <a:off x="0" y="1685999"/>
            <a:ext cx="9144000" cy="108601"/>
          </a:xfrm>
          <a:prstGeom prst="rect">
            <a:avLst/>
          </a:prstGeom>
          <a:gradFill>
            <a:gsLst>
              <a:gs pos="0">
                <a:srgbClr val="F9F9F9"/>
              </a:gs>
              <a:gs pos="36000">
                <a:srgbClr val="F9F9F9"/>
              </a:gs>
              <a:gs pos="80000">
                <a:srgbClr val="DEDEDE"/>
              </a:gs>
              <a:gs pos="100000">
                <a:srgbClr val="999999"/>
              </a:gs>
            </a:gsLst>
            <a:lin ang="16200038"/>
          </a:gradFill>
          <a:ln w="12700">
            <a:miter lim="400000"/>
          </a:ln>
        </p:spPr>
        <p:txBody>
          <a:bodyPr lIns="0" tIns="0" rIns="0" bIns="0" anchor="ctr"/>
          <a:lstStyle/>
          <a:p>
            <a:pPr>
              <a:defRPr>
                <a:solidFill>
                  <a:srgbClr val="000000"/>
                </a:solidFill>
              </a:defRPr>
            </a:pPr>
          </a:p>
        </p:txBody>
      </p:sp>
      <p:sp>
        <p:nvSpPr>
          <p:cNvPr id="43" name="Title Text"/>
          <p:cNvSpPr txBox="1"/>
          <p:nvPr>
            <p:ph type="title"/>
          </p:nvPr>
        </p:nvSpPr>
        <p:spPr>
          <a:xfrm>
            <a:off x="471900" y="738725"/>
            <a:ext cx="8222100" cy="767701"/>
          </a:xfrm>
          <a:prstGeom prst="rect">
            <a:avLst/>
          </a:prstGeom>
        </p:spPr>
        <p:txBody>
          <a:bodyPr>
            <a:normAutofit fontScale="100000" lnSpcReduction="0"/>
          </a:bodyPr>
          <a:lstStyle/>
          <a:p>
            <a:pPr/>
            <a:r>
              <a:t>Title Text</a:t>
            </a:r>
          </a:p>
        </p:txBody>
      </p:sp>
      <p:sp>
        <p:nvSpPr>
          <p:cNvPr id="44" name="Body Level One…"/>
          <p:cNvSpPr txBox="1"/>
          <p:nvPr>
            <p:ph type="body" sz="half" idx="1"/>
          </p:nvPr>
        </p:nvSpPr>
        <p:spPr>
          <a:xfrm>
            <a:off x="471900" y="1919074"/>
            <a:ext cx="3999901" cy="2710201"/>
          </a:xfrm>
          <a:prstGeom prst="rect">
            <a:avLst/>
          </a:prstGeom>
        </p:spPr>
        <p:txBody>
          <a:bodyPr>
            <a:normAutofit fontScale="100000" lnSpcReduction="0"/>
          </a:bodyPr>
          <a:lstStyle>
            <a:lvl1pPr indent="-317500">
              <a:buSzPts val="1400"/>
              <a:defRPr sz="1400"/>
            </a:lvl1pPr>
            <a:lvl2pPr marL="965200" indent="-355600">
              <a:buSzPts val="1400"/>
              <a:defRPr sz="1400"/>
            </a:lvl2pPr>
            <a:lvl3pPr marL="1422400" indent="-355600">
              <a:buSzPts val="1400"/>
              <a:defRPr sz="1400"/>
            </a:lvl3pPr>
            <a:lvl4pPr marL="1879600" indent="-355600">
              <a:buSzPts val="1400"/>
              <a:defRPr sz="1400"/>
            </a:lvl4pPr>
            <a:lvl5pPr marL="2336800" indent="-355600">
              <a:buSzPts val="1400"/>
              <a:defRPr sz="1400"/>
            </a:lvl5pPr>
          </a:lstStyle>
          <a:p>
            <a:pPr/>
            <a:r>
              <a:t>Body Level One</a:t>
            </a:r>
          </a:p>
          <a:p>
            <a:pPr lvl="1"/>
            <a:r>
              <a:t>Body Level Two</a:t>
            </a:r>
          </a:p>
          <a:p>
            <a:pPr lvl="2"/>
            <a:r>
              <a:t>Body Level Three</a:t>
            </a:r>
          </a:p>
          <a:p>
            <a:pPr lvl="3"/>
            <a:r>
              <a:t>Body Level Four</a:t>
            </a:r>
          </a:p>
          <a:p>
            <a:pPr lvl="4"/>
            <a:r>
              <a:t>Body Level Five</a:t>
            </a:r>
          </a:p>
        </p:txBody>
      </p:sp>
      <p:sp>
        <p:nvSpPr>
          <p:cNvPr id="45" name="Google Shape;29;p5"/>
          <p:cNvSpPr txBox="1"/>
          <p:nvPr>
            <p:ph type="body" sz="half" idx="21"/>
          </p:nvPr>
        </p:nvSpPr>
        <p:spPr>
          <a:xfrm>
            <a:off x="4694249" y="1919074"/>
            <a:ext cx="3999901" cy="2710201"/>
          </a:xfrm>
          <a:prstGeom prst="rect">
            <a:avLst/>
          </a:prstGeom>
        </p:spPr>
        <p:txBody>
          <a:bodyPr>
            <a:normAutofit fontScale="100000" lnSpcReduction="0"/>
          </a:bodyPr>
          <a:lstStyle/>
          <a:p>
            <a:pPr indent="-317500">
              <a:buSzPts val="1400"/>
              <a:defRPr sz="1400"/>
            </a:pPr>
          </a:p>
        </p:txBody>
      </p:sp>
      <p:sp>
        <p:nvSpPr>
          <p:cNvPr id="4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
    <p:bg>
      <p:bgPr>
        <a:solidFill>
          <a:srgbClr val="4285F4"/>
        </a:solidFill>
      </p:bgPr>
    </p:bg>
    <p:spTree>
      <p:nvGrpSpPr>
        <p:cNvPr id="1" name=""/>
        <p:cNvGrpSpPr/>
        <p:nvPr/>
      </p:nvGrpSpPr>
      <p:grpSpPr>
        <a:xfrm>
          <a:off x="0" y="0"/>
          <a:ext cx="0" cy="0"/>
          <a:chOff x="0" y="0"/>
          <a:chExt cx="0" cy="0"/>
        </a:xfrm>
      </p:grpSpPr>
      <p:sp>
        <p:nvSpPr>
          <p:cNvPr id="53" name="Google Shape;32;p6"/>
          <p:cNvSpPr/>
          <p:nvPr/>
        </p:nvSpPr>
        <p:spPr>
          <a:xfrm flipH="1" rot="10800000">
            <a:off x="0" y="656400"/>
            <a:ext cx="9144000" cy="4487101"/>
          </a:xfrm>
          <a:prstGeom prst="rect">
            <a:avLst/>
          </a:prstGeom>
          <a:solidFill>
            <a:schemeClr val="accent4"/>
          </a:solidFill>
          <a:ln w="12700">
            <a:miter lim="400000"/>
          </a:ln>
        </p:spPr>
        <p:txBody>
          <a:bodyPr lIns="0" tIns="0" rIns="0" bIns="0" anchor="ctr"/>
          <a:lstStyle/>
          <a:p>
            <a:pPr>
              <a:defRPr>
                <a:solidFill>
                  <a:srgbClr val="000000"/>
                </a:solidFill>
              </a:defRPr>
            </a:pPr>
          </a:p>
        </p:txBody>
      </p:sp>
      <p:sp>
        <p:nvSpPr>
          <p:cNvPr id="54" name="Google Shape;33;p6"/>
          <p:cNvSpPr/>
          <p:nvPr/>
        </p:nvSpPr>
        <p:spPr>
          <a:xfrm>
            <a:off x="0" y="656350"/>
            <a:ext cx="9144000" cy="108601"/>
          </a:xfrm>
          <a:prstGeom prst="rect">
            <a:avLst/>
          </a:prstGeom>
          <a:gradFill>
            <a:gsLst>
              <a:gs pos="0">
                <a:srgbClr val="F9F9F9"/>
              </a:gs>
              <a:gs pos="36000">
                <a:srgbClr val="F9F9F9"/>
              </a:gs>
              <a:gs pos="80000">
                <a:srgbClr val="DEDEDE"/>
              </a:gs>
              <a:gs pos="100000">
                <a:srgbClr val="999999"/>
              </a:gs>
            </a:gsLst>
            <a:lin ang="16200038"/>
          </a:gradFill>
          <a:ln w="12700">
            <a:miter lim="400000"/>
          </a:ln>
        </p:spPr>
        <p:txBody>
          <a:bodyPr lIns="0" tIns="0" rIns="0" bIns="0" anchor="ctr"/>
          <a:lstStyle/>
          <a:p>
            <a:pPr>
              <a:defRPr>
                <a:solidFill>
                  <a:srgbClr val="000000"/>
                </a:solidFill>
              </a:defRPr>
            </a:pPr>
          </a:p>
        </p:txBody>
      </p:sp>
      <p:sp>
        <p:nvSpPr>
          <p:cNvPr id="55" name="Title Text"/>
          <p:cNvSpPr txBox="1"/>
          <p:nvPr>
            <p:ph type="title"/>
          </p:nvPr>
        </p:nvSpPr>
        <p:spPr>
          <a:xfrm>
            <a:off x="98249" y="16349"/>
            <a:ext cx="8826601" cy="602701"/>
          </a:xfrm>
          <a:prstGeom prst="rect">
            <a:avLst/>
          </a:prstGeom>
        </p:spPr>
        <p:txBody>
          <a:bodyPr anchor="ctr">
            <a:normAutofit fontScale="100000" lnSpcReduction="0"/>
          </a:bodyPr>
          <a:lstStyle>
            <a:lvl1pPr>
              <a:defRPr sz="1800"/>
            </a:lvl1pPr>
          </a:lstStyle>
          <a:p>
            <a:pPr/>
            <a:r>
              <a:t>Title Text</a:t>
            </a:r>
          </a:p>
        </p:txBody>
      </p:sp>
      <p:sp>
        <p:nvSpPr>
          <p:cNvPr id="5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NE_COLUMN_TEXT">
    <p:bg>
      <p:bgPr>
        <a:solidFill>
          <a:srgbClr val="4285F4"/>
        </a:solidFill>
      </p:bgPr>
    </p:bg>
    <p:spTree>
      <p:nvGrpSpPr>
        <p:cNvPr id="1" name=""/>
        <p:cNvGrpSpPr/>
        <p:nvPr/>
      </p:nvGrpSpPr>
      <p:grpSpPr>
        <a:xfrm>
          <a:off x="0" y="0"/>
          <a:ext cx="0" cy="0"/>
          <a:chOff x="0" y="0"/>
          <a:chExt cx="0" cy="0"/>
        </a:xfrm>
      </p:grpSpPr>
      <p:sp>
        <p:nvSpPr>
          <p:cNvPr id="63" name="Google Shape;37;p7"/>
          <p:cNvSpPr/>
          <p:nvPr/>
        </p:nvSpPr>
        <p:spPr>
          <a:xfrm flipH="1" rot="10800000">
            <a:off x="3276600" y="24"/>
            <a:ext cx="5867400" cy="5143501"/>
          </a:xfrm>
          <a:prstGeom prst="rect">
            <a:avLst/>
          </a:prstGeom>
          <a:solidFill>
            <a:schemeClr val="accent4"/>
          </a:solidFill>
          <a:ln w="12700">
            <a:miter lim="400000"/>
          </a:ln>
        </p:spPr>
        <p:txBody>
          <a:bodyPr lIns="0" tIns="0" rIns="0" bIns="0" anchor="ctr"/>
          <a:lstStyle/>
          <a:p>
            <a:pPr>
              <a:defRPr>
                <a:solidFill>
                  <a:srgbClr val="000000"/>
                </a:solidFill>
              </a:defRPr>
            </a:pPr>
          </a:p>
        </p:txBody>
      </p:sp>
      <p:sp>
        <p:nvSpPr>
          <p:cNvPr id="64" name="Google Shape;38;p7"/>
          <p:cNvSpPr/>
          <p:nvPr/>
        </p:nvSpPr>
        <p:spPr>
          <a:xfrm rot="16200000">
            <a:off x="759149" y="2517450"/>
            <a:ext cx="5143501" cy="108601"/>
          </a:xfrm>
          <a:prstGeom prst="rect">
            <a:avLst/>
          </a:prstGeom>
          <a:gradFill>
            <a:gsLst>
              <a:gs pos="0">
                <a:srgbClr val="F9F9F9"/>
              </a:gs>
              <a:gs pos="36000">
                <a:srgbClr val="F9F9F9"/>
              </a:gs>
              <a:gs pos="80000">
                <a:srgbClr val="DEDEDE"/>
              </a:gs>
              <a:gs pos="100000">
                <a:srgbClr val="999999"/>
              </a:gs>
            </a:gsLst>
            <a:lin ang="16200038"/>
          </a:gradFill>
          <a:ln w="12700">
            <a:miter lim="400000"/>
          </a:ln>
        </p:spPr>
        <p:txBody>
          <a:bodyPr lIns="0" tIns="0" rIns="0" bIns="0" anchor="ctr"/>
          <a:lstStyle/>
          <a:p>
            <a:pPr>
              <a:defRPr>
                <a:solidFill>
                  <a:srgbClr val="000000"/>
                </a:solidFill>
              </a:defRPr>
            </a:pPr>
          </a:p>
        </p:txBody>
      </p:sp>
      <p:sp>
        <p:nvSpPr>
          <p:cNvPr id="65" name="Title Text"/>
          <p:cNvSpPr txBox="1"/>
          <p:nvPr>
            <p:ph type="title"/>
          </p:nvPr>
        </p:nvSpPr>
        <p:spPr>
          <a:xfrm>
            <a:off x="226077" y="357800"/>
            <a:ext cx="2808001" cy="953401"/>
          </a:xfrm>
          <a:prstGeom prst="rect">
            <a:avLst/>
          </a:prstGeom>
        </p:spPr>
        <p:txBody>
          <a:bodyPr>
            <a:normAutofit fontScale="100000" lnSpcReduction="0"/>
          </a:bodyPr>
          <a:lstStyle>
            <a:lvl1pPr>
              <a:defRPr sz="2400"/>
            </a:lvl1pPr>
          </a:lstStyle>
          <a:p>
            <a:pPr/>
            <a:r>
              <a:t>Title Text</a:t>
            </a:r>
          </a:p>
        </p:txBody>
      </p:sp>
      <p:sp>
        <p:nvSpPr>
          <p:cNvPr id="66" name="Body Level One…"/>
          <p:cNvSpPr txBox="1"/>
          <p:nvPr>
            <p:ph type="body" sz="quarter" idx="1"/>
          </p:nvPr>
        </p:nvSpPr>
        <p:spPr>
          <a:xfrm>
            <a:off x="226075" y="1465799"/>
            <a:ext cx="2808000" cy="3163501"/>
          </a:xfrm>
          <a:prstGeom prst="rect">
            <a:avLst/>
          </a:prstGeom>
        </p:spPr>
        <p:txBody>
          <a:bodyPr>
            <a:normAutofit fontScale="100000" lnSpcReduction="0"/>
          </a:bodyPr>
          <a:lstStyle>
            <a:lvl1pPr indent="-304800">
              <a:buClr>
                <a:srgbClr val="FFFFFF"/>
              </a:buClr>
              <a:buSzPts val="1200"/>
              <a:defRPr sz="1200">
                <a:solidFill>
                  <a:srgbClr val="FFFFFF"/>
                </a:solidFill>
              </a:defRPr>
            </a:lvl1pPr>
            <a:lvl2pPr marL="914400" indent="-304800">
              <a:buClr>
                <a:srgbClr val="FFFFFF"/>
              </a:buClr>
              <a:buSzPts val="1200"/>
              <a:defRPr sz="1200">
                <a:solidFill>
                  <a:srgbClr val="FFFFFF"/>
                </a:solidFill>
              </a:defRPr>
            </a:lvl2pPr>
            <a:lvl3pPr marL="1371600" indent="-304800">
              <a:buClr>
                <a:srgbClr val="FFFFFF"/>
              </a:buClr>
              <a:buSzPts val="1200"/>
              <a:defRPr sz="1200">
                <a:solidFill>
                  <a:srgbClr val="FFFFFF"/>
                </a:solidFill>
              </a:defRPr>
            </a:lvl3pPr>
            <a:lvl4pPr marL="1828800" indent="-304800">
              <a:buClr>
                <a:srgbClr val="FFFFFF"/>
              </a:buClr>
              <a:buSzPts val="1200"/>
              <a:defRPr sz="1200">
                <a:solidFill>
                  <a:srgbClr val="FFFFFF"/>
                </a:solidFill>
              </a:defRPr>
            </a:lvl4pPr>
            <a:lvl5pPr marL="2286000" indent="-304800">
              <a:buClr>
                <a:srgbClr val="FFFFFF"/>
              </a:buClr>
              <a:buSzPts val="1200"/>
              <a:defRPr sz="12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AIN_POINT">
    <p:bg>
      <p:bgPr>
        <a:solidFill>
          <a:srgbClr val="4285F4"/>
        </a:solidFill>
      </p:bgPr>
    </p:bg>
    <p:spTree>
      <p:nvGrpSpPr>
        <p:cNvPr id="1" name=""/>
        <p:cNvGrpSpPr/>
        <p:nvPr/>
      </p:nvGrpSpPr>
      <p:grpSpPr>
        <a:xfrm>
          <a:off x="0" y="0"/>
          <a:ext cx="0" cy="0"/>
          <a:chOff x="0" y="0"/>
          <a:chExt cx="0" cy="0"/>
        </a:xfrm>
      </p:grpSpPr>
      <p:sp>
        <p:nvSpPr>
          <p:cNvPr id="74" name="Title Text"/>
          <p:cNvSpPr txBox="1"/>
          <p:nvPr>
            <p:ph type="title"/>
          </p:nvPr>
        </p:nvSpPr>
        <p:spPr>
          <a:xfrm>
            <a:off x="490250" y="488249"/>
            <a:ext cx="6227101" cy="4090801"/>
          </a:xfrm>
          <a:prstGeom prst="rect">
            <a:avLst/>
          </a:prstGeom>
        </p:spPr>
        <p:txBody>
          <a:bodyPr anchor="ctr">
            <a:normAutofit fontScale="100000" lnSpcReduction="0"/>
          </a:bodyPr>
          <a:lstStyle>
            <a:lvl1pPr>
              <a:defRPr sz="6000"/>
            </a:lvl1pPr>
          </a:lstStyle>
          <a:p>
            <a:pPr/>
            <a:r>
              <a:t>Title Text</a:t>
            </a:r>
          </a:p>
        </p:txBody>
      </p:sp>
      <p:sp>
        <p:nvSpPr>
          <p:cNvPr id="7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TITLE_AND_DESCRIPTION">
    <p:bg>
      <p:bgPr>
        <a:solidFill>
          <a:srgbClr val="4285F4"/>
        </a:solidFill>
      </p:bgPr>
    </p:bg>
    <p:spTree>
      <p:nvGrpSpPr>
        <p:cNvPr id="1" name=""/>
        <p:cNvGrpSpPr/>
        <p:nvPr/>
      </p:nvGrpSpPr>
      <p:grpSpPr>
        <a:xfrm>
          <a:off x="0" y="0"/>
          <a:ext cx="0" cy="0"/>
          <a:chOff x="0" y="0"/>
          <a:chExt cx="0" cy="0"/>
        </a:xfrm>
      </p:grpSpPr>
      <p:sp>
        <p:nvSpPr>
          <p:cNvPr id="82" name="Google Shape;46;p9"/>
          <p:cNvSpPr/>
          <p:nvPr/>
        </p:nvSpPr>
        <p:spPr>
          <a:xfrm flipH="1">
            <a:off x="0" y="0"/>
            <a:ext cx="4572000" cy="5143500"/>
          </a:xfrm>
          <a:prstGeom prst="rect">
            <a:avLst/>
          </a:prstGeom>
          <a:solidFill>
            <a:schemeClr val="accent4"/>
          </a:solidFill>
          <a:ln w="12700">
            <a:miter lim="400000"/>
          </a:ln>
        </p:spPr>
        <p:txBody>
          <a:bodyPr lIns="0" tIns="0" rIns="0" bIns="0" anchor="ctr"/>
          <a:lstStyle/>
          <a:p>
            <a:pPr>
              <a:defRPr>
                <a:solidFill>
                  <a:srgbClr val="000000"/>
                </a:solidFill>
              </a:defRPr>
            </a:pPr>
          </a:p>
        </p:txBody>
      </p:sp>
      <p:sp>
        <p:nvSpPr>
          <p:cNvPr id="83" name="Google Shape;47;p9"/>
          <p:cNvSpPr/>
          <p:nvPr/>
        </p:nvSpPr>
        <p:spPr>
          <a:xfrm rot="5400000">
            <a:off x="1946424" y="2517749"/>
            <a:ext cx="5142902" cy="108601"/>
          </a:xfrm>
          <a:prstGeom prst="rect">
            <a:avLst/>
          </a:prstGeom>
          <a:gradFill>
            <a:gsLst>
              <a:gs pos="0">
                <a:srgbClr val="F9F9F9"/>
              </a:gs>
              <a:gs pos="36000">
                <a:srgbClr val="F9F9F9"/>
              </a:gs>
              <a:gs pos="80000">
                <a:srgbClr val="DEDEDE"/>
              </a:gs>
              <a:gs pos="100000">
                <a:srgbClr val="999999"/>
              </a:gs>
            </a:gsLst>
            <a:lin ang="16200038"/>
          </a:gradFill>
          <a:ln w="12700">
            <a:miter lim="400000"/>
          </a:ln>
        </p:spPr>
        <p:txBody>
          <a:bodyPr lIns="0" tIns="0" rIns="0" bIns="0" anchor="ctr"/>
          <a:lstStyle/>
          <a:p>
            <a:pPr>
              <a:defRPr>
                <a:solidFill>
                  <a:srgbClr val="000000"/>
                </a:solidFill>
              </a:defRPr>
            </a:pPr>
          </a:p>
        </p:txBody>
      </p:sp>
      <p:sp>
        <p:nvSpPr>
          <p:cNvPr id="84" name="Title Text"/>
          <p:cNvSpPr txBox="1"/>
          <p:nvPr>
            <p:ph type="title"/>
          </p:nvPr>
        </p:nvSpPr>
        <p:spPr>
          <a:xfrm>
            <a:off x="265500" y="1233175"/>
            <a:ext cx="4045200" cy="1482301"/>
          </a:xfrm>
          <a:prstGeom prst="rect">
            <a:avLst/>
          </a:prstGeom>
        </p:spPr>
        <p:txBody>
          <a:bodyPr>
            <a:normAutofit fontScale="100000" lnSpcReduction="0"/>
          </a:bodyPr>
          <a:lstStyle>
            <a:lvl1pPr algn="ctr">
              <a:defRPr sz="4200">
                <a:solidFill>
                  <a:srgbClr val="424242"/>
                </a:solidFill>
              </a:defRPr>
            </a:lvl1pPr>
          </a:lstStyle>
          <a:p>
            <a:pPr/>
            <a:r>
              <a:t>Title Text</a:t>
            </a:r>
          </a:p>
        </p:txBody>
      </p:sp>
      <p:sp>
        <p:nvSpPr>
          <p:cNvPr id="85" name="Body Level One…"/>
          <p:cNvSpPr txBox="1"/>
          <p:nvPr>
            <p:ph type="body" sz="quarter" idx="1"/>
          </p:nvPr>
        </p:nvSpPr>
        <p:spPr>
          <a:xfrm>
            <a:off x="265500" y="2779466"/>
            <a:ext cx="4045200" cy="1235101"/>
          </a:xfrm>
          <a:prstGeom prst="rect">
            <a:avLst/>
          </a:prstGeom>
        </p:spPr>
        <p:txBody>
          <a:bodyPr>
            <a:normAutofit fontScale="100000" lnSpcReduction="0"/>
          </a:bodyPr>
          <a:lstStyle>
            <a:lvl1pPr marL="342900" indent="-228600" algn="ctr">
              <a:lnSpc>
                <a:spcPct val="100000"/>
              </a:lnSpc>
              <a:buClrTx/>
              <a:buSzTx/>
              <a:buFontTx/>
              <a:buNone/>
              <a:defRPr sz="2100"/>
            </a:lvl1pPr>
            <a:lvl2pPr marL="342900" indent="254000" algn="ctr">
              <a:lnSpc>
                <a:spcPct val="100000"/>
              </a:lnSpc>
              <a:buClrTx/>
              <a:buSzTx/>
              <a:buFontTx/>
              <a:buNone/>
              <a:defRPr sz="2100"/>
            </a:lvl2pPr>
            <a:lvl3pPr marL="342900" indent="711200" algn="ctr">
              <a:lnSpc>
                <a:spcPct val="100000"/>
              </a:lnSpc>
              <a:buClrTx/>
              <a:buSzTx/>
              <a:buFontTx/>
              <a:buNone/>
              <a:defRPr sz="2100"/>
            </a:lvl3pPr>
            <a:lvl4pPr marL="342900" indent="1168400" algn="ctr">
              <a:lnSpc>
                <a:spcPct val="100000"/>
              </a:lnSpc>
              <a:buClrTx/>
              <a:buSzTx/>
              <a:buFontTx/>
              <a:buNone/>
              <a:defRPr sz="2100"/>
            </a:lvl4pPr>
            <a:lvl5pPr marL="342900" indent="1625600" algn="ctr">
              <a:lnSpc>
                <a:spcPct val="100000"/>
              </a:lnSpc>
              <a:buClrTx/>
              <a:buSzTx/>
              <a:buFontTx/>
              <a:buNone/>
              <a:defRPr sz="2100"/>
            </a:lvl5pPr>
          </a:lstStyle>
          <a:p>
            <a:pPr/>
            <a:r>
              <a:t>Body Level One</a:t>
            </a:r>
          </a:p>
          <a:p>
            <a:pPr lvl="1"/>
            <a:r>
              <a:t>Body Level Two</a:t>
            </a:r>
          </a:p>
          <a:p>
            <a:pPr lvl="2"/>
            <a:r>
              <a:t>Body Level Three</a:t>
            </a:r>
          </a:p>
          <a:p>
            <a:pPr lvl="3"/>
            <a:r>
              <a:t>Body Level Four</a:t>
            </a:r>
          </a:p>
          <a:p>
            <a:pPr lvl="4"/>
            <a:r>
              <a:t>Body Level Five</a:t>
            </a:r>
          </a:p>
        </p:txBody>
      </p:sp>
      <p:sp>
        <p:nvSpPr>
          <p:cNvPr id="86" name="Google Shape;50;p9"/>
          <p:cNvSpPr txBox="1"/>
          <p:nvPr>
            <p:ph type="body" sz="half" idx="21"/>
          </p:nvPr>
        </p:nvSpPr>
        <p:spPr>
          <a:xfrm>
            <a:off x="4939500" y="724199"/>
            <a:ext cx="3837000" cy="3695101"/>
          </a:xfrm>
          <a:prstGeom prst="rect">
            <a:avLst/>
          </a:prstGeom>
        </p:spPr>
        <p:txBody>
          <a:bodyPr anchor="ctr">
            <a:normAutofit fontScale="100000" lnSpcReduction="0"/>
          </a:bodyPr>
          <a:lstStyle/>
          <a:p>
            <a:pPr>
              <a:buClr>
                <a:srgbClr val="FFFFFF"/>
              </a:buClr>
              <a:defRPr>
                <a:solidFill>
                  <a:srgbClr val="FFFFFF"/>
                </a:solidFill>
              </a:defRPr>
            </a:pPr>
          </a:p>
        </p:txBody>
      </p:sp>
      <p:sp>
        <p:nvSpPr>
          <p:cNvPr id="87"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APTION_ONLY">
    <p:bg>
      <p:bgPr>
        <a:solidFill>
          <a:srgbClr val="4285F4"/>
        </a:solidFill>
      </p:bgPr>
    </p:bg>
    <p:spTree>
      <p:nvGrpSpPr>
        <p:cNvPr id="1" name=""/>
        <p:cNvGrpSpPr/>
        <p:nvPr/>
      </p:nvGrpSpPr>
      <p:grpSpPr>
        <a:xfrm>
          <a:off x="0" y="0"/>
          <a:ext cx="0" cy="0"/>
          <a:chOff x="0" y="0"/>
          <a:chExt cx="0" cy="0"/>
        </a:xfrm>
      </p:grpSpPr>
      <p:sp>
        <p:nvSpPr>
          <p:cNvPr id="94" name="Google Shape;53;p10"/>
          <p:cNvSpPr/>
          <p:nvPr/>
        </p:nvSpPr>
        <p:spPr>
          <a:xfrm flipH="1" rot="10800000">
            <a:off x="0" y="0"/>
            <a:ext cx="9144000" cy="4695901"/>
          </a:xfrm>
          <a:prstGeom prst="rect">
            <a:avLst/>
          </a:prstGeom>
          <a:solidFill>
            <a:schemeClr val="accent4"/>
          </a:solidFill>
          <a:ln w="12700">
            <a:miter lim="400000"/>
          </a:ln>
        </p:spPr>
        <p:txBody>
          <a:bodyPr lIns="0" tIns="0" rIns="0" bIns="0" anchor="ctr"/>
          <a:lstStyle/>
          <a:p>
            <a:pPr>
              <a:defRPr>
                <a:solidFill>
                  <a:srgbClr val="000000"/>
                </a:solidFill>
              </a:defRPr>
            </a:pPr>
          </a:p>
        </p:txBody>
      </p:sp>
      <p:sp>
        <p:nvSpPr>
          <p:cNvPr id="95" name="Google Shape;54;p10"/>
          <p:cNvSpPr/>
          <p:nvPr/>
        </p:nvSpPr>
        <p:spPr>
          <a:xfrm flipH="1" rot="10800000">
            <a:off x="0" y="4622724"/>
            <a:ext cx="9144000" cy="74101"/>
          </a:xfrm>
          <a:prstGeom prst="rect">
            <a:avLst/>
          </a:prstGeom>
          <a:gradFill>
            <a:gsLst>
              <a:gs pos="0">
                <a:srgbClr val="F9F9F9"/>
              </a:gs>
              <a:gs pos="36000">
                <a:srgbClr val="F9F9F9"/>
              </a:gs>
              <a:gs pos="80000">
                <a:srgbClr val="DEDEDE"/>
              </a:gs>
              <a:gs pos="100000">
                <a:srgbClr val="999999"/>
              </a:gs>
            </a:gsLst>
            <a:lin ang="16200038"/>
          </a:gradFill>
          <a:ln w="12700">
            <a:miter lim="400000"/>
          </a:ln>
        </p:spPr>
        <p:txBody>
          <a:bodyPr lIns="0" tIns="0" rIns="0" bIns="0" anchor="ctr"/>
          <a:lstStyle/>
          <a:p>
            <a:pPr>
              <a:defRPr>
                <a:solidFill>
                  <a:srgbClr val="000000"/>
                </a:solidFill>
              </a:defRPr>
            </a:pPr>
          </a:p>
        </p:txBody>
      </p:sp>
      <p:sp>
        <p:nvSpPr>
          <p:cNvPr id="96" name="Body Level One…"/>
          <p:cNvSpPr txBox="1"/>
          <p:nvPr>
            <p:ph type="body" sz="quarter" idx="1"/>
          </p:nvPr>
        </p:nvSpPr>
        <p:spPr>
          <a:xfrm>
            <a:off x="57150" y="4696824"/>
            <a:ext cx="8382000" cy="446701"/>
          </a:xfrm>
          <a:prstGeom prst="rect">
            <a:avLst/>
          </a:prstGeom>
        </p:spPr>
        <p:txBody>
          <a:bodyPr anchor="ctr">
            <a:normAutofit fontScale="100000" lnSpcReduction="0"/>
          </a:bodyPr>
          <a:lstStyle>
            <a:lvl1pPr marL="228600" indent="0">
              <a:lnSpc>
                <a:spcPct val="100000"/>
              </a:lnSpc>
              <a:buClrTx/>
              <a:buSzTx/>
              <a:buFontTx/>
              <a:buNone/>
              <a:defRPr sz="1200">
                <a:solidFill>
                  <a:srgbClr val="FFFFFF"/>
                </a:solidFill>
              </a:defRPr>
            </a:lvl1pPr>
            <a:lvl2pPr marL="869042" indent="-272142">
              <a:lnSpc>
                <a:spcPct val="100000"/>
              </a:lnSpc>
              <a:buClrTx/>
              <a:buSzPts val="1200"/>
              <a:buFontTx/>
              <a:defRPr sz="1200">
                <a:solidFill>
                  <a:srgbClr val="FFFFFF"/>
                </a:solidFill>
              </a:defRPr>
            </a:lvl2pPr>
            <a:lvl3pPr marL="1326242" indent="-272142">
              <a:lnSpc>
                <a:spcPct val="100000"/>
              </a:lnSpc>
              <a:buClrTx/>
              <a:buSzPts val="1200"/>
              <a:buFontTx/>
              <a:defRPr sz="1200">
                <a:solidFill>
                  <a:srgbClr val="FFFFFF"/>
                </a:solidFill>
              </a:defRPr>
            </a:lvl3pPr>
            <a:lvl4pPr marL="1783442" indent="-272142">
              <a:lnSpc>
                <a:spcPct val="100000"/>
              </a:lnSpc>
              <a:buClrTx/>
              <a:buSzPts val="1200"/>
              <a:buFontTx/>
              <a:defRPr sz="1200">
                <a:solidFill>
                  <a:srgbClr val="FFFFFF"/>
                </a:solidFill>
              </a:defRPr>
            </a:lvl4pPr>
            <a:lvl5pPr marL="2240642" indent="-272142">
              <a:lnSpc>
                <a:spcPct val="100000"/>
              </a:lnSpc>
              <a:buClrTx/>
              <a:buSzPts val="1200"/>
              <a:buFontTx/>
              <a:defRPr sz="12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97"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_NUMBER">
    <p:spTree>
      <p:nvGrpSpPr>
        <p:cNvPr id="1" name=""/>
        <p:cNvGrpSpPr/>
        <p:nvPr/>
      </p:nvGrpSpPr>
      <p:grpSpPr>
        <a:xfrm>
          <a:off x="0" y="0"/>
          <a:ext cx="0" cy="0"/>
          <a:chOff x="0" y="0"/>
          <a:chExt cx="0" cy="0"/>
        </a:xfrm>
      </p:grpSpPr>
      <p:sp>
        <p:nvSpPr>
          <p:cNvPr id="104" name="xx%"/>
          <p:cNvSpPr txBox="1"/>
          <p:nvPr>
            <p:ph type="title" hasCustomPrompt="1"/>
          </p:nvPr>
        </p:nvSpPr>
        <p:spPr>
          <a:xfrm>
            <a:off x="475499" y="1258525"/>
            <a:ext cx="8222101" cy="1963500"/>
          </a:xfrm>
          <a:prstGeom prst="rect">
            <a:avLst/>
          </a:prstGeom>
        </p:spPr>
        <p:txBody>
          <a:bodyPr>
            <a:normAutofit fontScale="100000" lnSpcReduction="0"/>
          </a:bodyPr>
          <a:lstStyle>
            <a:lvl1pPr algn="ctr">
              <a:defRPr sz="12000">
                <a:solidFill>
                  <a:srgbClr val="424242"/>
                </a:solidFill>
              </a:defRPr>
            </a:lvl1pPr>
          </a:lstStyle>
          <a:p>
            <a:pPr/>
            <a:r>
              <a:t>xx%</a:t>
            </a:r>
          </a:p>
        </p:txBody>
      </p:sp>
      <p:sp>
        <p:nvSpPr>
          <p:cNvPr id="105" name="Body Level One…"/>
          <p:cNvSpPr txBox="1"/>
          <p:nvPr>
            <p:ph type="body" sz="half" idx="1"/>
          </p:nvPr>
        </p:nvSpPr>
        <p:spPr>
          <a:xfrm>
            <a:off x="475499" y="3304625"/>
            <a:ext cx="8222101" cy="1300800"/>
          </a:xfrm>
          <a:prstGeom prst="rect">
            <a:avLst/>
          </a:prstGeom>
        </p:spPr>
        <p:txBody>
          <a:bodyPr>
            <a:normAutofit fontScale="100000" lnSpcReduction="0"/>
          </a:bodyPr>
          <a:lstStyle>
            <a:lvl1pPr algn="ctr"/>
            <a:lvl2pPr algn="ctr"/>
            <a:lvl3pPr algn="ctr"/>
            <a:lvl4pPr algn="ctr"/>
            <a:lvl5pPr algn="ctr"/>
          </a:lstStyle>
          <a:p>
            <a:pPr/>
            <a:r>
              <a:t>Body Level One</a:t>
            </a:r>
          </a:p>
          <a:p>
            <a:pPr lvl="1"/>
            <a:r>
              <a:t>Body Level Two</a:t>
            </a:r>
          </a:p>
          <a:p>
            <a:pPr lvl="2"/>
            <a:r>
              <a:t>Body Level Three</a:t>
            </a:r>
          </a:p>
          <a:p>
            <a:pPr lvl="3"/>
            <a:r>
              <a:t>Body Level Four</a:t>
            </a:r>
          </a:p>
          <a:p>
            <a:pPr lvl="4"/>
            <a:r>
              <a:t>Body Level Five</a:t>
            </a:r>
          </a:p>
        </p:txBody>
      </p:sp>
      <p:sp>
        <p:nvSpPr>
          <p:cNvPr id="10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chemeClr val="accent4"/>
        </a:solidFill>
      </p:bgPr>
    </p:bg>
    <p:spTree>
      <p:nvGrpSpPr>
        <p:cNvPr id="1" name=""/>
        <p:cNvGrpSpPr/>
        <p:nvPr/>
      </p:nvGrpSpPr>
      <p:grpSpPr>
        <a:xfrm>
          <a:off x="0" y="0"/>
          <a:ext cx="0" cy="0"/>
          <a:chOff x="0" y="0"/>
          <a:chExt cx="0" cy="0"/>
        </a:xfrm>
      </p:grpSpPr>
      <p:sp>
        <p:nvSpPr>
          <p:cNvPr id="2" name="Title Text"/>
          <p:cNvSpPr txBox="1"/>
          <p:nvPr>
            <p:ph type="title"/>
          </p:nvPr>
        </p:nvSpPr>
        <p:spPr>
          <a:xfrm>
            <a:off x="457200" y="0"/>
            <a:ext cx="8229600" cy="106322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lstStyle/>
          <a:p>
            <a:pPr/>
            <a:r>
              <a:t>Title Text</a:t>
            </a:r>
          </a:p>
        </p:txBody>
      </p:sp>
      <p:sp>
        <p:nvSpPr>
          <p:cNvPr id="3" name="Body Level One…"/>
          <p:cNvSpPr txBox="1"/>
          <p:nvPr>
            <p:ph type="body" idx="1"/>
          </p:nvPr>
        </p:nvSpPr>
        <p:spPr>
          <a:xfrm>
            <a:off x="457200" y="1200150"/>
            <a:ext cx="8229600" cy="39433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735428" y="4724798"/>
            <a:ext cx="336813" cy="335251"/>
          </a:xfrm>
          <a:prstGeom prst="rect">
            <a:avLst/>
          </a:prstGeom>
          <a:ln w="12700">
            <a:miter lim="400000"/>
          </a:ln>
        </p:spPr>
        <p:txBody>
          <a:bodyPr wrap="none" lIns="91424" tIns="91424" rIns="91424" bIns="91424" anchor="ctr">
            <a:spAutoFit/>
          </a:bodyPr>
          <a:lstStyle>
            <a:lvl1pPr algn="r">
              <a:defRPr sz="1000">
                <a:solidFill>
                  <a:srgbClr val="737373"/>
                </a:solidFill>
                <a:latin typeface="Roboto"/>
                <a:ea typeface="Roboto"/>
                <a:cs typeface="Roboto"/>
                <a:sym typeface="Roboto"/>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3200" u="none">
          <a:solidFill>
            <a:srgbClr val="FFFFFF"/>
          </a:solidFill>
          <a:uFillTx/>
          <a:latin typeface="Roboto"/>
          <a:ea typeface="Roboto"/>
          <a:cs typeface="Roboto"/>
          <a:sym typeface="Roboto"/>
        </a:defRPr>
      </a:lvl1pPr>
      <a:lvl2pPr marL="0" marR="0" indent="0" algn="l" defTabSz="914400" rtl="0" latinLnBrk="0">
        <a:lnSpc>
          <a:spcPct val="100000"/>
        </a:lnSpc>
        <a:spcBef>
          <a:spcPts val="0"/>
        </a:spcBef>
        <a:spcAft>
          <a:spcPts val="0"/>
        </a:spcAft>
        <a:buClrTx/>
        <a:buSzTx/>
        <a:buFontTx/>
        <a:buNone/>
        <a:tabLst/>
        <a:defRPr b="0" baseline="0" cap="none" i="0" spc="0" strike="noStrike" sz="3200" u="none">
          <a:solidFill>
            <a:srgbClr val="FFFFFF"/>
          </a:solidFill>
          <a:uFillTx/>
          <a:latin typeface="Roboto"/>
          <a:ea typeface="Roboto"/>
          <a:cs typeface="Roboto"/>
          <a:sym typeface="Roboto"/>
        </a:defRPr>
      </a:lvl2pPr>
      <a:lvl3pPr marL="0" marR="0" indent="0" algn="l" defTabSz="914400" rtl="0" latinLnBrk="0">
        <a:lnSpc>
          <a:spcPct val="100000"/>
        </a:lnSpc>
        <a:spcBef>
          <a:spcPts val="0"/>
        </a:spcBef>
        <a:spcAft>
          <a:spcPts val="0"/>
        </a:spcAft>
        <a:buClrTx/>
        <a:buSzTx/>
        <a:buFontTx/>
        <a:buNone/>
        <a:tabLst/>
        <a:defRPr b="0" baseline="0" cap="none" i="0" spc="0" strike="noStrike" sz="3200" u="none">
          <a:solidFill>
            <a:srgbClr val="FFFFFF"/>
          </a:solidFill>
          <a:uFillTx/>
          <a:latin typeface="Roboto"/>
          <a:ea typeface="Roboto"/>
          <a:cs typeface="Roboto"/>
          <a:sym typeface="Roboto"/>
        </a:defRPr>
      </a:lvl3pPr>
      <a:lvl4pPr marL="0" marR="0" indent="0" algn="l" defTabSz="914400" rtl="0" latinLnBrk="0">
        <a:lnSpc>
          <a:spcPct val="100000"/>
        </a:lnSpc>
        <a:spcBef>
          <a:spcPts val="0"/>
        </a:spcBef>
        <a:spcAft>
          <a:spcPts val="0"/>
        </a:spcAft>
        <a:buClrTx/>
        <a:buSzTx/>
        <a:buFontTx/>
        <a:buNone/>
        <a:tabLst/>
        <a:defRPr b="0" baseline="0" cap="none" i="0" spc="0" strike="noStrike" sz="3200" u="none">
          <a:solidFill>
            <a:srgbClr val="FFFFFF"/>
          </a:solidFill>
          <a:uFillTx/>
          <a:latin typeface="Roboto"/>
          <a:ea typeface="Roboto"/>
          <a:cs typeface="Roboto"/>
          <a:sym typeface="Roboto"/>
        </a:defRPr>
      </a:lvl4pPr>
      <a:lvl5pPr marL="0" marR="0" indent="0" algn="l" defTabSz="914400" rtl="0" latinLnBrk="0">
        <a:lnSpc>
          <a:spcPct val="100000"/>
        </a:lnSpc>
        <a:spcBef>
          <a:spcPts val="0"/>
        </a:spcBef>
        <a:spcAft>
          <a:spcPts val="0"/>
        </a:spcAft>
        <a:buClrTx/>
        <a:buSzTx/>
        <a:buFontTx/>
        <a:buNone/>
        <a:tabLst/>
        <a:defRPr b="0" baseline="0" cap="none" i="0" spc="0" strike="noStrike" sz="3200" u="none">
          <a:solidFill>
            <a:srgbClr val="FFFFFF"/>
          </a:solidFill>
          <a:uFillTx/>
          <a:latin typeface="Roboto"/>
          <a:ea typeface="Roboto"/>
          <a:cs typeface="Roboto"/>
          <a:sym typeface="Roboto"/>
        </a:defRPr>
      </a:lvl5pPr>
      <a:lvl6pPr marL="0" marR="0" indent="0" algn="l" defTabSz="914400" rtl="0" latinLnBrk="0">
        <a:lnSpc>
          <a:spcPct val="100000"/>
        </a:lnSpc>
        <a:spcBef>
          <a:spcPts val="0"/>
        </a:spcBef>
        <a:spcAft>
          <a:spcPts val="0"/>
        </a:spcAft>
        <a:buClrTx/>
        <a:buSzTx/>
        <a:buFontTx/>
        <a:buNone/>
        <a:tabLst/>
        <a:defRPr b="0" baseline="0" cap="none" i="0" spc="0" strike="noStrike" sz="3200" u="none">
          <a:solidFill>
            <a:srgbClr val="FFFFFF"/>
          </a:solidFill>
          <a:uFillTx/>
          <a:latin typeface="Roboto"/>
          <a:ea typeface="Roboto"/>
          <a:cs typeface="Roboto"/>
          <a:sym typeface="Roboto"/>
        </a:defRPr>
      </a:lvl6pPr>
      <a:lvl7pPr marL="0" marR="0" indent="0" algn="l" defTabSz="914400" rtl="0" latinLnBrk="0">
        <a:lnSpc>
          <a:spcPct val="100000"/>
        </a:lnSpc>
        <a:spcBef>
          <a:spcPts val="0"/>
        </a:spcBef>
        <a:spcAft>
          <a:spcPts val="0"/>
        </a:spcAft>
        <a:buClrTx/>
        <a:buSzTx/>
        <a:buFontTx/>
        <a:buNone/>
        <a:tabLst/>
        <a:defRPr b="0" baseline="0" cap="none" i="0" spc="0" strike="noStrike" sz="3200" u="none">
          <a:solidFill>
            <a:srgbClr val="FFFFFF"/>
          </a:solidFill>
          <a:uFillTx/>
          <a:latin typeface="Roboto"/>
          <a:ea typeface="Roboto"/>
          <a:cs typeface="Roboto"/>
          <a:sym typeface="Roboto"/>
        </a:defRPr>
      </a:lvl7pPr>
      <a:lvl8pPr marL="0" marR="0" indent="0" algn="l" defTabSz="914400" rtl="0" latinLnBrk="0">
        <a:lnSpc>
          <a:spcPct val="100000"/>
        </a:lnSpc>
        <a:spcBef>
          <a:spcPts val="0"/>
        </a:spcBef>
        <a:spcAft>
          <a:spcPts val="0"/>
        </a:spcAft>
        <a:buClrTx/>
        <a:buSzTx/>
        <a:buFontTx/>
        <a:buNone/>
        <a:tabLst/>
        <a:defRPr b="0" baseline="0" cap="none" i="0" spc="0" strike="noStrike" sz="3200" u="none">
          <a:solidFill>
            <a:srgbClr val="FFFFFF"/>
          </a:solidFill>
          <a:uFillTx/>
          <a:latin typeface="Roboto"/>
          <a:ea typeface="Roboto"/>
          <a:cs typeface="Roboto"/>
          <a:sym typeface="Roboto"/>
        </a:defRPr>
      </a:lvl8pPr>
      <a:lvl9pPr marL="0" marR="0" indent="0" algn="l" defTabSz="914400" rtl="0" latinLnBrk="0">
        <a:lnSpc>
          <a:spcPct val="100000"/>
        </a:lnSpc>
        <a:spcBef>
          <a:spcPts val="0"/>
        </a:spcBef>
        <a:spcAft>
          <a:spcPts val="0"/>
        </a:spcAft>
        <a:buClrTx/>
        <a:buSzTx/>
        <a:buFontTx/>
        <a:buNone/>
        <a:tabLst/>
        <a:defRPr b="0" baseline="0" cap="none" i="0" spc="0" strike="noStrike" sz="3200" u="none">
          <a:solidFill>
            <a:srgbClr val="FFFFFF"/>
          </a:solidFill>
          <a:uFillTx/>
          <a:latin typeface="Roboto"/>
          <a:ea typeface="Roboto"/>
          <a:cs typeface="Roboto"/>
          <a:sym typeface="Roboto"/>
        </a:defRPr>
      </a:lvl9pPr>
    </p:titleStyle>
    <p:bodyStyle>
      <a:lvl1pPr marL="457200" marR="0" indent="-342900" algn="l" defTabSz="914400" rtl="0" latinLnBrk="0">
        <a:lnSpc>
          <a:spcPct val="115000"/>
        </a:lnSpc>
        <a:spcBef>
          <a:spcPts val="0"/>
        </a:spcBef>
        <a:spcAft>
          <a:spcPts val="0"/>
        </a:spcAft>
        <a:buClr>
          <a:srgbClr val="737373"/>
        </a:buClr>
        <a:buSzPts val="1800"/>
        <a:buFont typeface="Helvetica"/>
        <a:buChar char="●"/>
        <a:tabLst/>
        <a:defRPr b="0" baseline="0" cap="none" i="0" spc="0" strike="noStrike" sz="1800" u="none">
          <a:solidFill>
            <a:srgbClr val="737373"/>
          </a:solidFill>
          <a:uFillTx/>
          <a:latin typeface="Roboto"/>
          <a:ea typeface="Roboto"/>
          <a:cs typeface="Roboto"/>
          <a:sym typeface="Roboto"/>
        </a:defRPr>
      </a:lvl1pPr>
      <a:lvl2pPr marL="1005114" marR="0" indent="-408214" algn="l" defTabSz="914400" rtl="0" latinLnBrk="0">
        <a:lnSpc>
          <a:spcPct val="115000"/>
        </a:lnSpc>
        <a:spcBef>
          <a:spcPts val="0"/>
        </a:spcBef>
        <a:spcAft>
          <a:spcPts val="0"/>
        </a:spcAft>
        <a:buClr>
          <a:srgbClr val="737373"/>
        </a:buClr>
        <a:buSzPts val="1800"/>
        <a:buFont typeface="Helvetica"/>
        <a:buChar char="○"/>
        <a:tabLst/>
        <a:defRPr b="0" baseline="0" cap="none" i="0" spc="0" strike="noStrike" sz="1800" u="none">
          <a:solidFill>
            <a:srgbClr val="737373"/>
          </a:solidFill>
          <a:uFillTx/>
          <a:latin typeface="Roboto"/>
          <a:ea typeface="Roboto"/>
          <a:cs typeface="Roboto"/>
          <a:sym typeface="Roboto"/>
        </a:defRPr>
      </a:lvl2pPr>
      <a:lvl3pPr marL="1462314" marR="0" indent="-408214" algn="l" defTabSz="914400" rtl="0" latinLnBrk="0">
        <a:lnSpc>
          <a:spcPct val="115000"/>
        </a:lnSpc>
        <a:spcBef>
          <a:spcPts val="0"/>
        </a:spcBef>
        <a:spcAft>
          <a:spcPts val="0"/>
        </a:spcAft>
        <a:buClr>
          <a:srgbClr val="737373"/>
        </a:buClr>
        <a:buSzPts val="1800"/>
        <a:buFont typeface="Helvetica"/>
        <a:buChar char="■"/>
        <a:tabLst/>
        <a:defRPr b="0" baseline="0" cap="none" i="0" spc="0" strike="noStrike" sz="1800" u="none">
          <a:solidFill>
            <a:srgbClr val="737373"/>
          </a:solidFill>
          <a:uFillTx/>
          <a:latin typeface="Roboto"/>
          <a:ea typeface="Roboto"/>
          <a:cs typeface="Roboto"/>
          <a:sym typeface="Roboto"/>
        </a:defRPr>
      </a:lvl3pPr>
      <a:lvl4pPr marL="1919514" marR="0" indent="-408214" algn="l" defTabSz="914400" rtl="0" latinLnBrk="0">
        <a:lnSpc>
          <a:spcPct val="115000"/>
        </a:lnSpc>
        <a:spcBef>
          <a:spcPts val="0"/>
        </a:spcBef>
        <a:spcAft>
          <a:spcPts val="0"/>
        </a:spcAft>
        <a:buClr>
          <a:srgbClr val="737373"/>
        </a:buClr>
        <a:buSzPts val="1800"/>
        <a:buFont typeface="Helvetica"/>
        <a:buChar char="●"/>
        <a:tabLst/>
        <a:defRPr b="0" baseline="0" cap="none" i="0" spc="0" strike="noStrike" sz="1800" u="none">
          <a:solidFill>
            <a:srgbClr val="737373"/>
          </a:solidFill>
          <a:uFillTx/>
          <a:latin typeface="Roboto"/>
          <a:ea typeface="Roboto"/>
          <a:cs typeface="Roboto"/>
          <a:sym typeface="Roboto"/>
        </a:defRPr>
      </a:lvl4pPr>
      <a:lvl5pPr marL="2376714" marR="0" indent="-408214" algn="l" defTabSz="914400" rtl="0" latinLnBrk="0">
        <a:lnSpc>
          <a:spcPct val="115000"/>
        </a:lnSpc>
        <a:spcBef>
          <a:spcPts val="0"/>
        </a:spcBef>
        <a:spcAft>
          <a:spcPts val="0"/>
        </a:spcAft>
        <a:buClr>
          <a:srgbClr val="737373"/>
        </a:buClr>
        <a:buSzPts val="1800"/>
        <a:buFont typeface="Helvetica"/>
        <a:buChar char="○"/>
        <a:tabLst/>
        <a:defRPr b="0" baseline="0" cap="none" i="0" spc="0" strike="noStrike" sz="1800" u="none">
          <a:solidFill>
            <a:srgbClr val="737373"/>
          </a:solidFill>
          <a:uFillTx/>
          <a:latin typeface="Roboto"/>
          <a:ea typeface="Roboto"/>
          <a:cs typeface="Roboto"/>
          <a:sym typeface="Roboto"/>
        </a:defRPr>
      </a:lvl5pPr>
      <a:lvl6pPr marL="2833914" marR="0" indent="-408214" algn="l" defTabSz="914400" rtl="0" latinLnBrk="0">
        <a:lnSpc>
          <a:spcPct val="115000"/>
        </a:lnSpc>
        <a:spcBef>
          <a:spcPts val="0"/>
        </a:spcBef>
        <a:spcAft>
          <a:spcPts val="0"/>
        </a:spcAft>
        <a:buClr>
          <a:srgbClr val="737373"/>
        </a:buClr>
        <a:buSzPts val="1800"/>
        <a:buFont typeface="Helvetica"/>
        <a:buChar char="■"/>
        <a:tabLst/>
        <a:defRPr b="0" baseline="0" cap="none" i="0" spc="0" strike="noStrike" sz="1800" u="none">
          <a:solidFill>
            <a:srgbClr val="737373"/>
          </a:solidFill>
          <a:uFillTx/>
          <a:latin typeface="Roboto"/>
          <a:ea typeface="Roboto"/>
          <a:cs typeface="Roboto"/>
          <a:sym typeface="Roboto"/>
        </a:defRPr>
      </a:lvl6pPr>
      <a:lvl7pPr marL="3291114" marR="0" indent="-408214" algn="l" defTabSz="914400" rtl="0" latinLnBrk="0">
        <a:lnSpc>
          <a:spcPct val="115000"/>
        </a:lnSpc>
        <a:spcBef>
          <a:spcPts val="0"/>
        </a:spcBef>
        <a:spcAft>
          <a:spcPts val="0"/>
        </a:spcAft>
        <a:buClr>
          <a:srgbClr val="737373"/>
        </a:buClr>
        <a:buSzPts val="1800"/>
        <a:buFont typeface="Helvetica"/>
        <a:buChar char="●"/>
        <a:tabLst/>
        <a:defRPr b="0" baseline="0" cap="none" i="0" spc="0" strike="noStrike" sz="1800" u="none">
          <a:solidFill>
            <a:srgbClr val="737373"/>
          </a:solidFill>
          <a:uFillTx/>
          <a:latin typeface="Roboto"/>
          <a:ea typeface="Roboto"/>
          <a:cs typeface="Roboto"/>
          <a:sym typeface="Roboto"/>
        </a:defRPr>
      </a:lvl7pPr>
      <a:lvl8pPr marL="3748314" marR="0" indent="-408214" algn="l" defTabSz="914400" rtl="0" latinLnBrk="0">
        <a:lnSpc>
          <a:spcPct val="115000"/>
        </a:lnSpc>
        <a:spcBef>
          <a:spcPts val="0"/>
        </a:spcBef>
        <a:spcAft>
          <a:spcPts val="0"/>
        </a:spcAft>
        <a:buClr>
          <a:srgbClr val="737373"/>
        </a:buClr>
        <a:buSzPts val="1800"/>
        <a:buFont typeface="Helvetica"/>
        <a:buChar char="○"/>
        <a:tabLst/>
        <a:defRPr b="0" baseline="0" cap="none" i="0" spc="0" strike="noStrike" sz="1800" u="none">
          <a:solidFill>
            <a:srgbClr val="737373"/>
          </a:solidFill>
          <a:uFillTx/>
          <a:latin typeface="Roboto"/>
          <a:ea typeface="Roboto"/>
          <a:cs typeface="Roboto"/>
          <a:sym typeface="Roboto"/>
        </a:defRPr>
      </a:lvl8pPr>
      <a:lvl9pPr marL="4205514" marR="0" indent="-408214" algn="l" defTabSz="914400" rtl="0" latinLnBrk="0">
        <a:lnSpc>
          <a:spcPct val="115000"/>
        </a:lnSpc>
        <a:spcBef>
          <a:spcPts val="0"/>
        </a:spcBef>
        <a:spcAft>
          <a:spcPts val="0"/>
        </a:spcAft>
        <a:buClr>
          <a:srgbClr val="737373"/>
        </a:buClr>
        <a:buSzPts val="1800"/>
        <a:buFont typeface="Helvetica"/>
        <a:buChar char="■"/>
        <a:tabLst/>
        <a:defRPr b="0" baseline="0" cap="none" i="0" spc="0" strike="noStrike" sz="1800" u="none">
          <a:solidFill>
            <a:srgbClr val="737373"/>
          </a:solidFill>
          <a:uFillTx/>
          <a:latin typeface="Roboto"/>
          <a:ea typeface="Roboto"/>
          <a:cs typeface="Roboto"/>
          <a:sym typeface="Roboto"/>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1pPr>
      <a:lvl2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2pPr>
      <a:lvl3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3pPr>
      <a:lvl4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4pPr>
      <a:lvl5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5pPr>
      <a:lvl6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6pPr>
      <a:lvl7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7pPr>
      <a:lvl8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8pPr>
      <a:lvl9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Google Shape;67;p13"/>
          <p:cNvSpPr txBox="1"/>
          <p:nvPr>
            <p:ph type="ctrTitle"/>
          </p:nvPr>
        </p:nvSpPr>
        <p:spPr>
          <a:xfrm>
            <a:off x="390525" y="1819275"/>
            <a:ext cx="8222099" cy="933600"/>
          </a:xfrm>
          <a:prstGeom prst="rect">
            <a:avLst/>
          </a:prstGeom>
        </p:spPr>
        <p:txBody>
          <a:bodyPr/>
          <a:lstStyle/>
          <a:p>
            <a:pPr/>
            <a:r>
              <a:t>Days on Market</a:t>
            </a:r>
          </a:p>
        </p:txBody>
      </p:sp>
      <p:sp>
        <p:nvSpPr>
          <p:cNvPr id="123" name="Google Shape;68;p13"/>
          <p:cNvSpPr txBox="1"/>
          <p:nvPr>
            <p:ph type="subTitle" sz="quarter" idx="1"/>
          </p:nvPr>
        </p:nvSpPr>
        <p:spPr>
          <a:xfrm>
            <a:off x="390525" y="2789129"/>
            <a:ext cx="8222099" cy="432900"/>
          </a:xfrm>
          <a:prstGeom prst="rect">
            <a:avLst/>
          </a:prstGeom>
        </p:spPr>
        <p:txBody>
          <a:bodyPr/>
          <a:lstStyle>
            <a:lvl1pPr marL="0" indent="0" defTabSz="822959">
              <a:defRPr sz="1619"/>
            </a:lvl1pPr>
          </a:lstStyle>
          <a:p>
            <a:pPr/>
            <a:r>
              <a:t>Understand computation logic for DOM.</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Revision history"/>
          <p:cNvSpPr txBox="1"/>
          <p:nvPr>
            <p:ph type="title"/>
          </p:nvPr>
        </p:nvSpPr>
        <p:spPr>
          <a:prstGeom prst="rect">
            <a:avLst/>
          </a:prstGeom>
        </p:spPr>
        <p:txBody>
          <a:bodyPr/>
          <a:lstStyle/>
          <a:p>
            <a:pPr/>
            <a:r>
              <a:t>Revision history</a:t>
            </a:r>
          </a:p>
        </p:txBody>
      </p:sp>
      <p:sp>
        <p:nvSpPr>
          <p:cNvPr id="126" name="30-Jan-2023:…"/>
          <p:cNvSpPr txBox="1"/>
          <p:nvPr>
            <p:ph type="body" idx="1"/>
          </p:nvPr>
        </p:nvSpPr>
        <p:spPr>
          <a:prstGeom prst="rect">
            <a:avLst/>
          </a:prstGeom>
        </p:spPr>
        <p:txBody>
          <a:bodyPr/>
          <a:lstStyle/>
          <a:p>
            <a:pPr marL="457199" indent="-342899">
              <a:buSzPts val="1200"/>
              <a:defRPr sz="1200"/>
            </a:pPr>
            <a:r>
              <a:t>30-Jan-2023: </a:t>
            </a:r>
          </a:p>
          <a:p>
            <a:pPr lvl="1" marL="939800" indent="-342900">
              <a:buSzPts val="1200"/>
              <a:buChar char="●"/>
              <a:defRPr sz="1200"/>
            </a:pPr>
            <a:r>
              <a:t>Corrected error in listing’s merge step in all 3 examples</a:t>
            </a:r>
          </a:p>
          <a:p>
            <a:pPr lvl="1" marL="939800" indent="-342900">
              <a:buSzPts val="1200"/>
              <a:buChar char="●"/>
              <a:defRPr sz="1200"/>
            </a:pPr>
            <a:r>
              <a:t>Removed 3 slides of dom algo each explaining dom_active_is, dom_180_is and dom_is. Added one generic algo that describes all 3 types.</a:t>
            </a:r>
          </a:p>
          <a:p>
            <a:pPr lvl="1" marL="939800" indent="-342900">
              <a:buSzPts val="1200"/>
              <a:buChar char="●"/>
              <a:defRPr sz="1200"/>
            </a:pPr>
            <a:r>
              <a:t>Changed the typo in field name dom_active_is.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 name="Google Shape;73;p14"/>
          <p:cNvSpPr txBox="1"/>
          <p:nvPr/>
        </p:nvSpPr>
        <p:spPr>
          <a:xfrm>
            <a:off x="268949" y="1434350"/>
            <a:ext cx="8606102" cy="411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115000"/>
              </a:lnSpc>
              <a:spcBef>
                <a:spcPts val="1200"/>
              </a:spcBef>
              <a:defRPr sz="1500">
                <a:solidFill>
                  <a:srgbClr val="000000"/>
                </a:solidFill>
                <a:latin typeface="Roboto"/>
                <a:ea typeface="Roboto"/>
                <a:cs typeface="Roboto"/>
                <a:sym typeface="Roboto"/>
              </a:defRPr>
            </a:lvl1pPr>
          </a:lstStyle>
          <a:p>
            <a:pPr/>
            <a:r>
              <a:t>There are three fields related with Days On Market :</a:t>
            </a:r>
          </a:p>
        </p:txBody>
      </p:sp>
      <p:sp>
        <p:nvSpPr>
          <p:cNvPr id="129" name="Google Shape;74;p14"/>
          <p:cNvSpPr txBox="1"/>
          <p:nvPr/>
        </p:nvSpPr>
        <p:spPr>
          <a:xfrm>
            <a:off x="224100" y="2162724"/>
            <a:ext cx="6432301" cy="12623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marL="457200" indent="-317500">
              <a:lnSpc>
                <a:spcPct val="200000"/>
              </a:lnSpc>
              <a:buClr>
                <a:srgbClr val="000000"/>
              </a:buClr>
              <a:buSzPts val="1400"/>
              <a:buAutoNum type="arabicPeriod" startAt="1"/>
              <a:defRPr b="1">
                <a:solidFill>
                  <a:srgbClr val="000000"/>
                </a:solidFill>
                <a:latin typeface="Roboto"/>
                <a:ea typeface="Roboto"/>
                <a:cs typeface="Roboto"/>
                <a:sym typeface="Roboto"/>
              </a:defRPr>
            </a:pPr>
            <a:r>
              <a:t>dom_active_is : </a:t>
            </a:r>
            <a:r>
              <a:rPr b="0"/>
              <a:t>DOM of a car considering the last 30 days period</a:t>
            </a:r>
          </a:p>
          <a:p>
            <a:pPr marL="457200" indent="-317500">
              <a:lnSpc>
                <a:spcPct val="200000"/>
              </a:lnSpc>
              <a:buClr>
                <a:srgbClr val="000000"/>
              </a:buClr>
              <a:buSzPts val="1400"/>
              <a:buAutoNum type="arabicPeriod" startAt="1"/>
              <a:defRPr b="1">
                <a:solidFill>
                  <a:srgbClr val="000000"/>
                </a:solidFill>
                <a:latin typeface="Roboto"/>
                <a:ea typeface="Roboto"/>
                <a:cs typeface="Roboto"/>
                <a:sym typeface="Roboto"/>
              </a:defRPr>
            </a:pPr>
            <a:r>
              <a:t>dom_180_is : </a:t>
            </a:r>
            <a:r>
              <a:rPr b="0"/>
              <a:t>DOM of a car considering only the last 180 days period</a:t>
            </a:r>
          </a:p>
          <a:p>
            <a:pPr marL="457200" indent="-317500">
              <a:lnSpc>
                <a:spcPct val="200000"/>
              </a:lnSpc>
              <a:buClr>
                <a:srgbClr val="000000"/>
              </a:buClr>
              <a:buSzPts val="1400"/>
              <a:buAutoNum type="arabicPeriod" startAt="1"/>
              <a:defRPr b="1">
                <a:solidFill>
                  <a:srgbClr val="000000"/>
                </a:solidFill>
                <a:latin typeface="Roboto"/>
                <a:ea typeface="Roboto"/>
                <a:cs typeface="Roboto"/>
                <a:sym typeface="Roboto"/>
              </a:defRPr>
            </a:pPr>
            <a:r>
              <a:t>dom_is : </a:t>
            </a:r>
            <a:r>
              <a:rPr b="0"/>
              <a:t>DOM of a car for its lifetime</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Google Shape;80;p15"/>
          <p:cNvSpPr txBox="1"/>
          <p:nvPr/>
        </p:nvSpPr>
        <p:spPr>
          <a:xfrm>
            <a:off x="364199" y="1131874"/>
            <a:ext cx="8415602" cy="4094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marL="457200" indent="-317500">
              <a:lnSpc>
                <a:spcPct val="150000"/>
              </a:lnSpc>
              <a:buClr>
                <a:srgbClr val="000000"/>
              </a:buClr>
              <a:buSzPts val="1200"/>
              <a:buAutoNum type="arabicPeriod" startAt="1"/>
              <a:defRPr sz="1200">
                <a:solidFill>
                  <a:srgbClr val="000000"/>
                </a:solidFill>
                <a:latin typeface="Roboto"/>
                <a:ea typeface="Roboto"/>
                <a:cs typeface="Roboto"/>
                <a:sym typeface="Roboto"/>
              </a:defRPr>
            </a:pPr>
            <a:r>
              <a:t>Consider all listings of a car that were online in the last N days, </a:t>
            </a:r>
            <a:br/>
            <a:r>
              <a:t>where, </a:t>
            </a:r>
            <a:br/>
            <a:r>
              <a:t>N = 30 for dom_active_is</a:t>
            </a:r>
            <a:br/>
            <a:r>
              <a:t>N = 180 for dom_180_is</a:t>
            </a:r>
            <a:br/>
            <a:r>
              <a:t>N = infinite for dom_is</a:t>
            </a:r>
          </a:p>
          <a:p>
            <a:pPr marL="457200" indent="-317500">
              <a:lnSpc>
                <a:spcPct val="150000"/>
              </a:lnSpc>
              <a:buClr>
                <a:srgbClr val="000000"/>
              </a:buClr>
              <a:buSzPts val="1200"/>
              <a:buAutoNum type="arabicPeriod" startAt="1"/>
              <a:defRPr sz="1200">
                <a:solidFill>
                  <a:srgbClr val="000000"/>
                </a:solidFill>
                <a:latin typeface="Roboto"/>
                <a:ea typeface="Roboto"/>
                <a:cs typeface="Roboto"/>
                <a:sym typeface="Roboto"/>
              </a:defRPr>
            </a:pPr>
            <a:r>
              <a:t>Sort the listings on status_date descending order, i.e. latest updated listings are on top.</a:t>
            </a:r>
          </a:p>
          <a:p>
            <a:pPr marL="457200" indent="-317500">
              <a:lnSpc>
                <a:spcPct val="150000"/>
              </a:lnSpc>
              <a:buClr>
                <a:srgbClr val="000000"/>
              </a:buClr>
              <a:buSzPts val="1200"/>
              <a:buAutoNum type="arabicPeriod" startAt="1"/>
              <a:defRPr sz="1200">
                <a:solidFill>
                  <a:srgbClr val="000000"/>
                </a:solidFill>
                <a:latin typeface="Roboto"/>
                <a:ea typeface="Roboto"/>
                <a:cs typeface="Roboto"/>
                <a:sym typeface="Roboto"/>
              </a:defRPr>
            </a:pPr>
            <a:r>
              <a:t>Then merge all overlapping intervals of (scraped_at_date, status_date). Repeat the merging operation until no overlapping intervals based on dates are obtained. At each merge operation, the miles values are updated with the average of the miles of the listings used for merging.</a:t>
            </a:r>
          </a:p>
          <a:p>
            <a:pPr marL="457200" indent="-317500">
              <a:lnSpc>
                <a:spcPct val="150000"/>
              </a:lnSpc>
              <a:buClr>
                <a:srgbClr val="000000"/>
              </a:buClr>
              <a:buSzPts val="1200"/>
              <a:buAutoNum type="arabicPeriod" startAt="1"/>
              <a:defRPr sz="1200">
                <a:solidFill>
                  <a:srgbClr val="000000"/>
                </a:solidFill>
                <a:latin typeface="Roboto"/>
                <a:ea typeface="Roboto"/>
                <a:cs typeface="Roboto"/>
                <a:sym typeface="Roboto"/>
              </a:defRPr>
            </a:pPr>
            <a:r>
              <a:t>We assume that the vehicle’s miles should change at least 500 miles before appearing back on the market. Therefore the gaps in terms of number of days between the intervals are also merged provided their miles values differ not more than 500 miles. Repeat the merging operation until no overlapping intervals based on miles are obtained. At each merge operation, the miles values are updated with the average of the miles of the listings used for merging. </a:t>
            </a:r>
          </a:p>
          <a:p>
            <a:pPr marL="457200" indent="-317500">
              <a:lnSpc>
                <a:spcPct val="150000"/>
              </a:lnSpc>
              <a:buClr>
                <a:srgbClr val="000000"/>
              </a:buClr>
              <a:buSzPts val="1200"/>
              <a:buAutoNum type="arabicPeriod" startAt="1"/>
              <a:defRPr sz="1200">
                <a:solidFill>
                  <a:srgbClr val="000000"/>
                </a:solidFill>
                <a:latin typeface="Roboto"/>
                <a:ea typeface="Roboto"/>
                <a:cs typeface="Roboto"/>
                <a:sym typeface="Roboto"/>
              </a:defRPr>
            </a:pPr>
            <a:r>
              <a:t>The summation of the number of days in each merged interval gives the respective DOM value.</a:t>
            </a:r>
          </a:p>
        </p:txBody>
      </p:sp>
      <p:sp>
        <p:nvSpPr>
          <p:cNvPr id="132" name="DOM computation logic"/>
          <p:cNvSpPr txBox="1"/>
          <p:nvPr/>
        </p:nvSpPr>
        <p:spPr>
          <a:xfrm>
            <a:off x="787539" y="632807"/>
            <a:ext cx="6753481" cy="32106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2200"/>
            </a:lvl1pPr>
          </a:lstStyle>
          <a:p>
            <a:pPr/>
            <a:r>
              <a:t>DOM computation logic</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31">
                                            <p:bg/>
                                          </p:spTgt>
                                        </p:tgtEl>
                                        <p:attrNameLst>
                                          <p:attrName>style.visibility</p:attrName>
                                        </p:attrNameLst>
                                      </p:cBhvr>
                                      <p:to>
                                        <p:strVal val="visible"/>
                                      </p:to>
                                    </p:set>
                                    <p:animEffect filter="fade" transition="in">
                                      <p:cBhvr>
                                        <p:cTn id="7" dur="500"/>
                                        <p:tgtEl>
                                          <p:spTgt spid="131">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31">
                                            <p:txEl>
                                              <p:pRg st="0" end="0"/>
                                            </p:txEl>
                                          </p:spTgt>
                                        </p:tgtEl>
                                        <p:attrNameLst>
                                          <p:attrName>style.visibility</p:attrName>
                                        </p:attrNameLst>
                                      </p:cBhvr>
                                      <p:to>
                                        <p:strVal val="visible"/>
                                      </p:to>
                                    </p:set>
                                    <p:animEffect filter="fade" transition="in">
                                      <p:cBhvr>
                                        <p:cTn id="10" dur="500"/>
                                        <p:tgtEl>
                                          <p:spTgt spid="13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31">
                                            <p:txEl>
                                              <p:pRg st="1" end="1"/>
                                            </p:txEl>
                                          </p:spTgt>
                                        </p:tgtEl>
                                        <p:attrNameLst>
                                          <p:attrName>style.visibility</p:attrName>
                                        </p:attrNameLst>
                                      </p:cBhvr>
                                      <p:to>
                                        <p:strVal val="visible"/>
                                      </p:to>
                                    </p:set>
                                    <p:animEffect filter="fade" transition="in">
                                      <p:cBhvr>
                                        <p:cTn id="15" dur="500"/>
                                        <p:tgtEl>
                                          <p:spTgt spid="13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131">
                                            <p:txEl>
                                              <p:pRg st="2" end="2"/>
                                            </p:txEl>
                                          </p:spTgt>
                                        </p:tgtEl>
                                        <p:attrNameLst>
                                          <p:attrName>style.visibility</p:attrName>
                                        </p:attrNameLst>
                                      </p:cBhvr>
                                      <p:to>
                                        <p:strVal val="visible"/>
                                      </p:to>
                                    </p:set>
                                    <p:animEffect filter="fade" transition="in">
                                      <p:cBhvr>
                                        <p:cTn id="20" dur="500"/>
                                        <p:tgtEl>
                                          <p:spTgt spid="13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131">
                                            <p:txEl>
                                              <p:pRg st="3" end="3"/>
                                            </p:txEl>
                                          </p:spTgt>
                                        </p:tgtEl>
                                        <p:attrNameLst>
                                          <p:attrName>style.visibility</p:attrName>
                                        </p:attrNameLst>
                                      </p:cBhvr>
                                      <p:to>
                                        <p:strVal val="visible"/>
                                      </p:to>
                                    </p:set>
                                    <p:animEffect filter="fade" transition="in">
                                      <p:cBhvr>
                                        <p:cTn id="25" dur="500"/>
                                        <p:tgtEl>
                                          <p:spTgt spid="13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1" fill="hold">
                                  <p:stCondLst>
                                    <p:cond delay="0"/>
                                  </p:stCondLst>
                                  <p:iterate type="el" backwards="0">
                                    <p:tmAbs val="0"/>
                                  </p:iterate>
                                  <p:childTnLst>
                                    <p:set>
                                      <p:cBhvr>
                                        <p:cTn id="29" fill="hold"/>
                                        <p:tgtEl>
                                          <p:spTgt spid="131">
                                            <p:txEl>
                                              <p:pRg st="4" end="4"/>
                                            </p:txEl>
                                          </p:spTgt>
                                        </p:tgtEl>
                                        <p:attrNameLst>
                                          <p:attrName>style.visibility</p:attrName>
                                        </p:attrNameLst>
                                      </p:cBhvr>
                                      <p:to>
                                        <p:strVal val="visible"/>
                                      </p:to>
                                    </p:set>
                                    <p:animEffect filter="fade" transition="in">
                                      <p:cBhvr>
                                        <p:cTn id="30" dur="500"/>
                                        <p:tgtEl>
                                          <p:spTgt spid="131">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1"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Google Shape;97;p18"/>
          <p:cNvSpPr txBox="1"/>
          <p:nvPr/>
        </p:nvSpPr>
        <p:spPr>
          <a:xfrm>
            <a:off x="-1" y="102375"/>
            <a:ext cx="8606102" cy="88516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spcBef>
                <a:spcPts val="1200"/>
              </a:spcBef>
              <a:defRPr i="1" sz="1800">
                <a:solidFill>
                  <a:srgbClr val="000000"/>
                </a:solidFill>
                <a:latin typeface="Roboto"/>
                <a:ea typeface="Roboto"/>
                <a:cs typeface="Roboto"/>
                <a:sym typeface="Roboto"/>
              </a:defRPr>
            </a:pPr>
            <a:r>
              <a:t>Let us understand calculation of these 3 fields with the help of an example</a:t>
            </a:r>
            <a:r>
              <a:rPr i="0"/>
              <a:t>.</a:t>
            </a:r>
          </a:p>
          <a:p>
            <a:pPr>
              <a:lnSpc>
                <a:spcPct val="115000"/>
              </a:lnSpc>
              <a:spcBef>
                <a:spcPts val="1200"/>
              </a:spcBef>
              <a:defRPr sz="1500">
                <a:solidFill>
                  <a:srgbClr val="000000"/>
                </a:solidFill>
                <a:latin typeface="Roboto"/>
                <a:ea typeface="Roboto"/>
                <a:cs typeface="Roboto"/>
                <a:sym typeface="Roboto"/>
              </a:defRPr>
            </a:pPr>
            <a:r>
              <a:t>Consider the following table as example listings data from historical database.</a:t>
            </a:r>
          </a:p>
        </p:txBody>
      </p:sp>
      <p:graphicFrame>
        <p:nvGraphicFramePr>
          <p:cNvPr id="135" name="Google Shape;98;p18"/>
          <p:cNvGraphicFramePr/>
          <p:nvPr/>
        </p:nvGraphicFramePr>
        <p:xfrm>
          <a:off x="347349" y="1227649"/>
          <a:ext cx="7239001" cy="297575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47800"/>
                <a:gridCol w="1044375"/>
                <a:gridCol w="1721250"/>
                <a:gridCol w="1577775"/>
                <a:gridCol w="1447800"/>
              </a:tblGrid>
              <a:tr h="540850">
                <a:tc>
                  <a:txBody>
                    <a:bodyPr/>
                    <a:lstStyle/>
                    <a:p>
                      <a:pPr algn="l">
                        <a:defRPr sz="1800"/>
                      </a:pPr>
                      <a:r>
                        <a:rPr b="1" sz="1400">
                          <a:sym typeface="Arial"/>
                        </a:rPr>
                        <a:t>VIN</a:t>
                      </a:r>
                    </a:p>
                  </a:txBody>
                  <a:tcPr marL="91425" marR="91425" marT="91425" marB="91425" anchor="t" anchorCtr="0" horzOverflow="overflow"/>
                </a:tc>
                <a:tc>
                  <a:txBody>
                    <a:bodyPr/>
                    <a:lstStyle/>
                    <a:p>
                      <a:pPr algn="l">
                        <a:defRPr sz="1800"/>
                      </a:pPr>
                      <a:r>
                        <a:rPr b="1" sz="1400">
                          <a:sym typeface="Arial"/>
                        </a:rPr>
                        <a:t>Dealer</a:t>
                      </a:r>
                    </a:p>
                  </a:txBody>
                  <a:tcPr marL="91425" marR="91425" marT="91425" marB="91425" anchor="t" anchorCtr="0" horzOverflow="overflow"/>
                </a:tc>
                <a:tc>
                  <a:txBody>
                    <a:bodyPr/>
                    <a:lstStyle/>
                    <a:p>
                      <a:pPr algn="l">
                        <a:defRPr sz="1800"/>
                      </a:pPr>
                      <a:r>
                        <a:rPr b="1" sz="1400">
                          <a:sym typeface="Arial"/>
                        </a:rPr>
                        <a:t>scraped_at_date</a:t>
                      </a:r>
                    </a:p>
                  </a:txBody>
                  <a:tcPr marL="91425" marR="91425" marT="91425" marB="91425" anchor="t" anchorCtr="0" horzOverflow="overflow"/>
                </a:tc>
                <a:tc>
                  <a:txBody>
                    <a:bodyPr/>
                    <a:lstStyle/>
                    <a:p>
                      <a:pPr algn="l">
                        <a:defRPr sz="1800"/>
                      </a:pPr>
                      <a:r>
                        <a:rPr b="1" sz="1400">
                          <a:sym typeface="Arial"/>
                        </a:rPr>
                        <a:t>status_date</a:t>
                      </a:r>
                    </a:p>
                  </a:txBody>
                  <a:tcPr marL="91425" marR="91425" marT="91425" marB="91425" anchor="t" anchorCtr="0" horzOverflow="overflow"/>
                </a:tc>
                <a:tc>
                  <a:txBody>
                    <a:bodyPr/>
                    <a:lstStyle/>
                    <a:p>
                      <a:pPr algn="l">
                        <a:defRPr sz="1800"/>
                      </a:pPr>
                      <a:r>
                        <a:rPr b="1" sz="1400">
                          <a:sym typeface="Arial"/>
                        </a:rPr>
                        <a:t>miles</a:t>
                      </a:r>
                    </a:p>
                  </a:txBody>
                  <a:tcPr marL="91425" marR="91425" marT="91425" marB="91425" anchor="t" anchorCtr="0" horzOverflow="overflow"/>
                </a:tc>
              </a:tr>
              <a:tr h="37590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dealer1</a:t>
                      </a:r>
                    </a:p>
                  </a:txBody>
                  <a:tcPr marL="91425" marR="91425" marT="91425" marB="91425" anchor="t" anchorCtr="0" horzOverflow="overflow"/>
                </a:tc>
                <a:tc>
                  <a:txBody>
                    <a:bodyPr/>
                    <a:lstStyle/>
                    <a:p>
                      <a:pPr algn="l">
                        <a:defRPr sz="1800"/>
                      </a:pPr>
                      <a:r>
                        <a:rPr sz="1400">
                          <a:sym typeface="Arial"/>
                        </a:rPr>
                        <a:t>(d-12)</a:t>
                      </a:r>
                    </a:p>
                  </a:txBody>
                  <a:tcPr marL="91425" marR="91425" marT="91425" marB="91425" anchor="t" anchorCtr="0" horzOverflow="overflow"/>
                </a:tc>
                <a:tc>
                  <a:txBody>
                    <a:bodyPr/>
                    <a:lstStyle/>
                    <a:p>
                      <a:pPr algn="l">
                        <a:defRPr sz="1800"/>
                      </a:pPr>
                      <a:r>
                        <a:rPr sz="1400">
                          <a:sym typeface="Arial"/>
                        </a:rPr>
                        <a:t>(d-1)</a:t>
                      </a:r>
                    </a:p>
                  </a:txBody>
                  <a:tcPr marL="91425" marR="91425" marT="91425" marB="91425" anchor="t" anchorCtr="0" horzOverflow="overflow"/>
                </a:tc>
                <a:tc>
                  <a:txBody>
                    <a:bodyPr/>
                    <a:lstStyle/>
                    <a:p>
                      <a:pPr algn="l">
                        <a:defRPr sz="1800"/>
                      </a:pPr>
                      <a:r>
                        <a:rPr sz="1400">
                          <a:sym typeface="Arial"/>
                        </a:rPr>
                        <a:t>10000</a:t>
                      </a:r>
                    </a:p>
                  </a:txBody>
                  <a:tcPr marL="91425" marR="91425" marT="91425" marB="91425" anchor="t" anchorCtr="0" horzOverflow="overflow"/>
                </a:tc>
              </a:tr>
              <a:tr h="37590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dealer2</a:t>
                      </a:r>
                    </a:p>
                  </a:txBody>
                  <a:tcPr marL="91425" marR="91425" marT="91425" marB="91425" anchor="t" anchorCtr="0" horzOverflow="overflow"/>
                </a:tc>
                <a:tc>
                  <a:txBody>
                    <a:bodyPr/>
                    <a:lstStyle/>
                    <a:p>
                      <a:pPr algn="l">
                        <a:defRPr sz="1800"/>
                      </a:pPr>
                      <a:r>
                        <a:rPr sz="1400">
                          <a:sym typeface="Arial"/>
                        </a:rPr>
                        <a:t>(d-05)</a:t>
                      </a:r>
                    </a:p>
                  </a:txBody>
                  <a:tcPr marL="91425" marR="91425" marT="91425" marB="91425" anchor="t" anchorCtr="0" horzOverflow="overflow"/>
                </a:tc>
                <a:tc>
                  <a:txBody>
                    <a:bodyPr/>
                    <a:lstStyle/>
                    <a:p>
                      <a:pPr algn="l">
                        <a:defRPr sz="1800"/>
                      </a:pPr>
                      <a:r>
                        <a:rPr sz="1400">
                          <a:sym typeface="Arial"/>
                        </a:rPr>
                        <a:t>(d)</a:t>
                      </a:r>
                    </a:p>
                  </a:txBody>
                  <a:tcPr marL="91425" marR="91425" marT="91425" marB="91425" anchor="t" anchorCtr="0" horzOverflow="overflow"/>
                </a:tc>
                <a:tc>
                  <a:txBody>
                    <a:bodyPr/>
                    <a:lstStyle/>
                    <a:p>
                      <a:pPr algn="l">
                        <a:defRPr sz="1800"/>
                      </a:pPr>
                      <a:r>
                        <a:rPr sz="1400">
                          <a:sym typeface="Arial"/>
                        </a:rPr>
                        <a:t>10010</a:t>
                      </a:r>
                    </a:p>
                  </a:txBody>
                  <a:tcPr marL="91425" marR="91425" marT="91425" marB="91425" anchor="t" anchorCtr="0" horzOverflow="overflow"/>
                </a:tc>
              </a:tr>
              <a:tr h="37590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dealer3</a:t>
                      </a:r>
                    </a:p>
                  </a:txBody>
                  <a:tcPr marL="91425" marR="91425" marT="91425" marB="91425" anchor="t" anchorCtr="0" horzOverflow="overflow"/>
                </a:tc>
                <a:tc>
                  <a:txBody>
                    <a:bodyPr/>
                    <a:lstStyle/>
                    <a:p>
                      <a:pPr algn="l">
                        <a:defRPr sz="1800"/>
                      </a:pPr>
                      <a:r>
                        <a:rPr sz="1400">
                          <a:sym typeface="Arial"/>
                        </a:rPr>
                        <a:t>(d-40)</a:t>
                      </a:r>
                    </a:p>
                  </a:txBody>
                  <a:tcPr marL="91425" marR="91425" marT="91425" marB="91425" anchor="t" anchorCtr="0" horzOverflow="overflow"/>
                </a:tc>
                <a:tc>
                  <a:txBody>
                    <a:bodyPr/>
                    <a:lstStyle/>
                    <a:p>
                      <a:pPr algn="l">
                        <a:defRPr sz="1800"/>
                      </a:pPr>
                      <a:r>
                        <a:rPr sz="1400">
                          <a:sym typeface="Arial"/>
                        </a:rPr>
                        <a:t>(d-10)</a:t>
                      </a:r>
                    </a:p>
                  </a:txBody>
                  <a:tcPr marL="91425" marR="91425" marT="91425" marB="91425" anchor="t" anchorCtr="0" horzOverflow="overflow"/>
                </a:tc>
                <a:tc>
                  <a:txBody>
                    <a:bodyPr/>
                    <a:lstStyle/>
                    <a:p>
                      <a:pPr algn="l">
                        <a:defRPr sz="1800"/>
                      </a:pPr>
                      <a:r>
                        <a:rPr sz="1400">
                          <a:sym typeface="Arial"/>
                        </a:rPr>
                        <a:t>9500</a:t>
                      </a:r>
                    </a:p>
                  </a:txBody>
                  <a:tcPr marL="91425" marR="91425" marT="91425" marB="91425" anchor="t" anchorCtr="0" horzOverflow="overflow"/>
                </a:tc>
              </a:tr>
              <a:tr h="37590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dealer4</a:t>
                      </a:r>
                    </a:p>
                  </a:txBody>
                  <a:tcPr marL="91425" marR="91425" marT="91425" marB="91425" anchor="t" anchorCtr="0" horzOverflow="overflow"/>
                </a:tc>
                <a:tc>
                  <a:txBody>
                    <a:bodyPr/>
                    <a:lstStyle/>
                    <a:p>
                      <a:pPr algn="l">
                        <a:defRPr sz="1800"/>
                      </a:pPr>
                      <a:r>
                        <a:rPr sz="1400">
                          <a:sym typeface="Arial"/>
                        </a:rPr>
                        <a:t>(d-100)</a:t>
                      </a:r>
                    </a:p>
                  </a:txBody>
                  <a:tcPr marL="91425" marR="91425" marT="91425" marB="91425" anchor="t" anchorCtr="0" horzOverflow="overflow"/>
                </a:tc>
                <a:tc>
                  <a:txBody>
                    <a:bodyPr/>
                    <a:lstStyle/>
                    <a:p>
                      <a:pPr algn="l">
                        <a:defRPr sz="1800"/>
                      </a:pPr>
                      <a:r>
                        <a:rPr sz="1400">
                          <a:sym typeface="Arial"/>
                        </a:rPr>
                        <a:t>(d-90)</a:t>
                      </a:r>
                    </a:p>
                  </a:txBody>
                  <a:tcPr marL="91425" marR="91425" marT="91425" marB="91425" anchor="t" anchorCtr="0" horzOverflow="overflow"/>
                </a:tc>
                <a:tc>
                  <a:txBody>
                    <a:bodyPr/>
                    <a:lstStyle/>
                    <a:p>
                      <a:pPr algn="l">
                        <a:defRPr sz="1800"/>
                      </a:pPr>
                      <a:r>
                        <a:rPr sz="1400">
                          <a:sym typeface="Arial"/>
                        </a:rPr>
                        <a:t>8000</a:t>
                      </a:r>
                    </a:p>
                  </a:txBody>
                  <a:tcPr marL="91425" marR="91425" marT="91425" marB="91425" anchor="t" anchorCtr="0" horzOverflow="overflow"/>
                </a:tc>
              </a:tr>
              <a:tr h="37590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dealer5</a:t>
                      </a:r>
                    </a:p>
                  </a:txBody>
                  <a:tcPr marL="91425" marR="91425" marT="91425" marB="91425" anchor="t" anchorCtr="0" horzOverflow="overflow"/>
                </a:tc>
                <a:tc>
                  <a:txBody>
                    <a:bodyPr/>
                    <a:lstStyle/>
                    <a:p>
                      <a:pPr algn="l">
                        <a:defRPr sz="1800"/>
                      </a:pPr>
                      <a:r>
                        <a:rPr sz="1400">
                          <a:sym typeface="Arial"/>
                        </a:rPr>
                        <a:t>(d-150)</a:t>
                      </a:r>
                    </a:p>
                  </a:txBody>
                  <a:tcPr marL="91425" marR="91425" marT="91425" marB="91425" anchor="t" anchorCtr="0" horzOverflow="overflow"/>
                </a:tc>
                <a:tc>
                  <a:txBody>
                    <a:bodyPr/>
                    <a:lstStyle/>
                    <a:p>
                      <a:pPr algn="l">
                        <a:defRPr sz="1800"/>
                      </a:pPr>
                      <a:r>
                        <a:rPr sz="1400">
                          <a:sym typeface="Arial"/>
                        </a:rPr>
                        <a:t>(d-120)</a:t>
                      </a:r>
                    </a:p>
                  </a:txBody>
                  <a:tcPr marL="91425" marR="91425" marT="91425" marB="91425" anchor="t" anchorCtr="0" horzOverflow="overflow"/>
                </a:tc>
                <a:tc>
                  <a:txBody>
                    <a:bodyPr/>
                    <a:lstStyle/>
                    <a:p>
                      <a:pPr algn="l">
                        <a:defRPr sz="1800"/>
                      </a:pPr>
                      <a:r>
                        <a:rPr sz="1400">
                          <a:sym typeface="Arial"/>
                        </a:rPr>
                        <a:t>7950</a:t>
                      </a:r>
                    </a:p>
                  </a:txBody>
                  <a:tcPr marL="91425" marR="91425" marT="91425" marB="91425" anchor="t" anchorCtr="0" horzOverflow="overflow"/>
                </a:tc>
              </a:tr>
              <a:tr h="37590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dealer5</a:t>
                      </a:r>
                    </a:p>
                  </a:txBody>
                  <a:tcPr marL="91425" marR="91425" marT="91425" marB="91425" anchor="t" anchorCtr="0" horzOverflow="overflow"/>
                </a:tc>
                <a:tc>
                  <a:txBody>
                    <a:bodyPr/>
                    <a:lstStyle/>
                    <a:p>
                      <a:pPr algn="l">
                        <a:defRPr sz="1800"/>
                      </a:pPr>
                      <a:r>
                        <a:rPr sz="1400">
                          <a:sym typeface="Arial"/>
                        </a:rPr>
                        <a:t>(d-190)</a:t>
                      </a:r>
                    </a:p>
                  </a:txBody>
                  <a:tcPr marL="91425" marR="91425" marT="91425" marB="91425" anchor="t" anchorCtr="0" horzOverflow="overflow"/>
                </a:tc>
                <a:tc>
                  <a:txBody>
                    <a:bodyPr/>
                    <a:lstStyle/>
                    <a:p>
                      <a:pPr algn="l">
                        <a:defRPr sz="1800"/>
                      </a:pPr>
                      <a:r>
                        <a:rPr sz="1400">
                          <a:sym typeface="Arial"/>
                        </a:rPr>
                        <a:t>(d-170)</a:t>
                      </a:r>
                    </a:p>
                  </a:txBody>
                  <a:tcPr marL="91425" marR="91425" marT="91425" marB="91425" anchor="t" anchorCtr="0" horzOverflow="overflow"/>
                </a:tc>
                <a:tc>
                  <a:txBody>
                    <a:bodyPr/>
                    <a:lstStyle/>
                    <a:p>
                      <a:pPr algn="l">
                        <a:defRPr sz="1800"/>
                      </a:pPr>
                      <a:r>
                        <a:rPr sz="1400">
                          <a:sym typeface="Arial"/>
                        </a:rPr>
                        <a:t>7000</a:t>
                      </a:r>
                    </a:p>
                  </a:txBody>
                  <a:tcPr marL="91425" marR="91425" marT="91425" marB="91425" anchor="t" anchorCtr="0" horzOverflow="overflow"/>
                </a:tc>
              </a:tr>
              <a:tr h="17950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dealer1</a:t>
                      </a:r>
                    </a:p>
                  </a:txBody>
                  <a:tcPr marL="91425" marR="91425" marT="91425" marB="91425" anchor="t" anchorCtr="0" horzOverflow="overflow"/>
                </a:tc>
                <a:tc>
                  <a:txBody>
                    <a:bodyPr/>
                    <a:lstStyle/>
                    <a:p>
                      <a:pPr algn="l">
                        <a:defRPr sz="1800"/>
                      </a:pPr>
                      <a:r>
                        <a:rPr sz="1400">
                          <a:sym typeface="Arial"/>
                        </a:rPr>
                        <a:t>(d-500)</a:t>
                      </a:r>
                    </a:p>
                  </a:txBody>
                  <a:tcPr marL="91425" marR="91425" marT="91425" marB="91425" anchor="t" anchorCtr="0" horzOverflow="overflow"/>
                </a:tc>
                <a:tc>
                  <a:txBody>
                    <a:bodyPr/>
                    <a:lstStyle/>
                    <a:p>
                      <a:pPr algn="l">
                        <a:defRPr sz="1800"/>
                      </a:pPr>
                      <a:r>
                        <a:rPr sz="1400">
                          <a:sym typeface="Arial"/>
                        </a:rPr>
                        <a:t>(d-400)</a:t>
                      </a:r>
                    </a:p>
                  </a:txBody>
                  <a:tcPr marL="91425" marR="91425" marT="91425" marB="91425" anchor="t" anchorCtr="0" horzOverflow="overflow"/>
                </a:tc>
                <a:tc>
                  <a:txBody>
                    <a:bodyPr/>
                    <a:lstStyle/>
                    <a:p>
                      <a:pPr algn="l">
                        <a:defRPr sz="1800"/>
                      </a:pPr>
                      <a:r>
                        <a:rPr sz="1400">
                          <a:sym typeface="Arial"/>
                        </a:rPr>
                        <a:t>1000</a:t>
                      </a:r>
                    </a:p>
                  </a:txBody>
                  <a:tcPr marL="91425" marR="91425" marT="91425" marB="91425" anchor="t" anchorCtr="0" horzOverflow="overflow"/>
                </a:tc>
              </a:tr>
            </a:tbl>
          </a:graphicData>
        </a:graphic>
      </p:graphicFrame>
      <p:sp>
        <p:nvSpPr>
          <p:cNvPr id="136" name="Google Shape;99;p18"/>
          <p:cNvSpPr txBox="1"/>
          <p:nvPr/>
        </p:nvSpPr>
        <p:spPr>
          <a:xfrm>
            <a:off x="347349" y="4605625"/>
            <a:ext cx="7373402" cy="335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000">
                <a:solidFill>
                  <a:srgbClr val="0000FF"/>
                </a:solidFill>
                <a:latin typeface="Roboto"/>
                <a:ea typeface="Roboto"/>
                <a:cs typeface="Roboto"/>
                <a:sym typeface="Roboto"/>
              </a:defRPr>
            </a:lvl1pPr>
          </a:lstStyle>
          <a:p>
            <a:pPr/>
            <a:r>
              <a:t>Here (d) is the current day and (d-n) indicates n days prior to current day.</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Google Shape;104;p19"/>
          <p:cNvSpPr txBox="1"/>
          <p:nvPr/>
        </p:nvSpPr>
        <p:spPr>
          <a:xfrm>
            <a:off x="224099" y="-1"/>
            <a:ext cx="8606102" cy="462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spcBef>
                <a:spcPts val="1200"/>
              </a:spcBef>
              <a:defRPr sz="1800">
                <a:solidFill>
                  <a:srgbClr val="000000"/>
                </a:solidFill>
                <a:latin typeface="Roboto"/>
                <a:ea typeface="Roboto"/>
                <a:cs typeface="Roboto"/>
                <a:sym typeface="Roboto"/>
              </a:defRPr>
            </a:pPr>
            <a:r>
              <a:t>1.    Computing </a:t>
            </a:r>
            <a:r>
              <a:rPr b="1" i="1"/>
              <a:t>dom_is_active</a:t>
            </a:r>
          </a:p>
        </p:txBody>
      </p:sp>
      <p:sp>
        <p:nvSpPr>
          <p:cNvPr id="139" name="Google Shape;105;p19"/>
          <p:cNvSpPr txBox="1"/>
          <p:nvPr/>
        </p:nvSpPr>
        <p:spPr>
          <a:xfrm>
            <a:off x="224099" y="537900"/>
            <a:ext cx="8863802" cy="614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latin typeface="Roboto"/>
                <a:ea typeface="Roboto"/>
                <a:cs typeface="Roboto"/>
                <a:sym typeface="Roboto"/>
              </a:defRPr>
            </a:lvl1pPr>
          </a:lstStyle>
          <a:p>
            <a:pPr/>
            <a:r>
              <a:t>1.   Consider all listings of a car that were online in the last 30 days. With this rule the following listings get  selected.</a:t>
            </a:r>
          </a:p>
        </p:txBody>
      </p:sp>
      <p:graphicFrame>
        <p:nvGraphicFramePr>
          <p:cNvPr id="140" name="Google Shape;106;p19"/>
          <p:cNvGraphicFramePr/>
          <p:nvPr/>
        </p:nvGraphicFramePr>
        <p:xfrm>
          <a:off x="310900" y="1228200"/>
          <a:ext cx="8432501" cy="1362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686500"/>
                <a:gridCol w="1686500"/>
                <a:gridCol w="1686500"/>
                <a:gridCol w="1686500"/>
                <a:gridCol w="1686500"/>
              </a:tblGrid>
              <a:tr h="338150">
                <a:tc>
                  <a:txBody>
                    <a:bodyPr/>
                    <a:lstStyle/>
                    <a:p>
                      <a:pPr algn="l">
                        <a:defRPr sz="1800"/>
                      </a:pPr>
                      <a:r>
                        <a:rPr b="1" sz="1400">
                          <a:sym typeface="Arial"/>
                        </a:rPr>
                        <a:t>VIN</a:t>
                      </a:r>
                    </a:p>
                  </a:txBody>
                  <a:tcPr marL="91425" marR="91425" marT="91425" marB="91425" anchor="t" anchorCtr="0" horzOverflow="overflow"/>
                </a:tc>
                <a:tc>
                  <a:txBody>
                    <a:bodyPr/>
                    <a:lstStyle/>
                    <a:p>
                      <a:pPr algn="l">
                        <a:defRPr sz="1800"/>
                      </a:pPr>
                      <a:r>
                        <a:rPr b="1" sz="1400">
                          <a:sym typeface="Arial"/>
                        </a:rPr>
                        <a:t>Dealer</a:t>
                      </a:r>
                    </a:p>
                  </a:txBody>
                  <a:tcPr marL="91425" marR="91425" marT="91425" marB="91425" anchor="t" anchorCtr="0" horzOverflow="overflow"/>
                </a:tc>
                <a:tc>
                  <a:txBody>
                    <a:bodyPr/>
                    <a:lstStyle/>
                    <a:p>
                      <a:pPr algn="l">
                        <a:defRPr sz="1800"/>
                      </a:pPr>
                      <a:r>
                        <a:rPr b="1" sz="1400">
                          <a:sym typeface="Arial"/>
                        </a:rPr>
                        <a:t>scraped_at_date</a:t>
                      </a:r>
                    </a:p>
                  </a:txBody>
                  <a:tcPr marL="91425" marR="91425" marT="91425" marB="91425" anchor="t" anchorCtr="0" horzOverflow="overflow"/>
                </a:tc>
                <a:tc>
                  <a:txBody>
                    <a:bodyPr/>
                    <a:lstStyle/>
                    <a:p>
                      <a:pPr algn="l">
                        <a:defRPr sz="1800"/>
                      </a:pPr>
                      <a:r>
                        <a:rPr b="1" sz="1400">
                          <a:sym typeface="Arial"/>
                        </a:rPr>
                        <a:t>status_date</a:t>
                      </a:r>
                    </a:p>
                  </a:txBody>
                  <a:tcPr marL="91425" marR="91425" marT="91425" marB="91425" anchor="t" anchorCtr="0" horzOverflow="overflow"/>
                </a:tc>
                <a:tc>
                  <a:txBody>
                    <a:bodyPr/>
                    <a:lstStyle/>
                    <a:p>
                      <a:pPr algn="l">
                        <a:defRPr sz="1800"/>
                      </a:pPr>
                      <a:r>
                        <a:rPr b="1" sz="1400">
                          <a:sym typeface="Arial"/>
                        </a:rPr>
                        <a:t>miles</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dealer1</a:t>
                      </a:r>
                    </a:p>
                  </a:txBody>
                  <a:tcPr marL="91425" marR="91425" marT="91425" marB="91425" anchor="t" anchorCtr="0" horzOverflow="overflow"/>
                </a:tc>
                <a:tc>
                  <a:txBody>
                    <a:bodyPr/>
                    <a:lstStyle/>
                    <a:p>
                      <a:pPr algn="l">
                        <a:defRPr sz="1800"/>
                      </a:pPr>
                      <a:r>
                        <a:rPr sz="1400">
                          <a:sym typeface="Arial"/>
                        </a:rPr>
                        <a:t>(d-12)</a:t>
                      </a:r>
                    </a:p>
                  </a:txBody>
                  <a:tcPr marL="91425" marR="91425" marT="91425" marB="91425" anchor="t" anchorCtr="0" horzOverflow="overflow"/>
                </a:tc>
                <a:tc>
                  <a:txBody>
                    <a:bodyPr/>
                    <a:lstStyle/>
                    <a:p>
                      <a:pPr algn="l">
                        <a:defRPr sz="1800"/>
                      </a:pPr>
                      <a:r>
                        <a:rPr sz="1400">
                          <a:sym typeface="Arial"/>
                        </a:rPr>
                        <a:t>(d-1)</a:t>
                      </a:r>
                    </a:p>
                  </a:txBody>
                  <a:tcPr marL="91425" marR="91425" marT="91425" marB="91425" anchor="t" anchorCtr="0" horzOverflow="overflow"/>
                </a:tc>
                <a:tc>
                  <a:txBody>
                    <a:bodyPr/>
                    <a:lstStyle/>
                    <a:p>
                      <a:pPr algn="l">
                        <a:defRPr sz="1800"/>
                      </a:pPr>
                      <a:r>
                        <a:rPr sz="1400">
                          <a:sym typeface="Arial"/>
                        </a:rPr>
                        <a:t>10000</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dealer2</a:t>
                      </a:r>
                    </a:p>
                  </a:txBody>
                  <a:tcPr marL="91425" marR="91425" marT="91425" marB="91425" anchor="t" anchorCtr="0" horzOverflow="overflow"/>
                </a:tc>
                <a:tc>
                  <a:txBody>
                    <a:bodyPr/>
                    <a:lstStyle/>
                    <a:p>
                      <a:pPr algn="l">
                        <a:defRPr sz="1800"/>
                      </a:pPr>
                      <a:r>
                        <a:rPr sz="1400">
                          <a:sym typeface="Arial"/>
                        </a:rPr>
                        <a:t>(d-05)</a:t>
                      </a:r>
                    </a:p>
                  </a:txBody>
                  <a:tcPr marL="91425" marR="91425" marT="91425" marB="91425" anchor="t" anchorCtr="0" horzOverflow="overflow"/>
                </a:tc>
                <a:tc>
                  <a:txBody>
                    <a:bodyPr/>
                    <a:lstStyle/>
                    <a:p>
                      <a:pPr algn="l">
                        <a:defRPr sz="1800"/>
                      </a:pPr>
                      <a:r>
                        <a:rPr sz="1400">
                          <a:sym typeface="Arial"/>
                        </a:rPr>
                        <a:t>(d)</a:t>
                      </a:r>
                    </a:p>
                  </a:txBody>
                  <a:tcPr marL="91425" marR="91425" marT="91425" marB="91425" anchor="t" anchorCtr="0" horzOverflow="overflow"/>
                </a:tc>
                <a:tc>
                  <a:txBody>
                    <a:bodyPr/>
                    <a:lstStyle/>
                    <a:p>
                      <a:pPr algn="l">
                        <a:defRPr sz="1800"/>
                      </a:pPr>
                      <a:r>
                        <a:rPr sz="1400">
                          <a:sym typeface="Arial"/>
                        </a:rPr>
                        <a:t>10010</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dealer3</a:t>
                      </a:r>
                    </a:p>
                  </a:txBody>
                  <a:tcPr marL="91425" marR="91425" marT="91425" marB="91425" anchor="t" anchorCtr="0" horzOverflow="overflow"/>
                </a:tc>
                <a:tc>
                  <a:txBody>
                    <a:bodyPr/>
                    <a:lstStyle/>
                    <a:p>
                      <a:pPr algn="l">
                        <a:defRPr sz="1800"/>
                      </a:pPr>
                      <a:r>
                        <a:rPr sz="1400">
                          <a:sym typeface="Arial"/>
                        </a:rPr>
                        <a:t>(d-40)</a:t>
                      </a:r>
                    </a:p>
                  </a:txBody>
                  <a:tcPr marL="91425" marR="91425" marT="91425" marB="91425" anchor="t" anchorCtr="0" horzOverflow="overflow"/>
                </a:tc>
                <a:tc>
                  <a:txBody>
                    <a:bodyPr/>
                    <a:lstStyle/>
                    <a:p>
                      <a:pPr algn="l">
                        <a:defRPr sz="1800"/>
                      </a:pPr>
                      <a:r>
                        <a:rPr sz="1400">
                          <a:sym typeface="Arial"/>
                        </a:rPr>
                        <a:t>(d-10)</a:t>
                      </a:r>
                    </a:p>
                  </a:txBody>
                  <a:tcPr marL="91425" marR="91425" marT="91425" marB="91425" anchor="t" anchorCtr="0" horzOverflow="overflow"/>
                </a:tc>
                <a:tc>
                  <a:txBody>
                    <a:bodyPr/>
                    <a:lstStyle/>
                    <a:p>
                      <a:pPr algn="l">
                        <a:defRPr sz="1800"/>
                      </a:pPr>
                      <a:r>
                        <a:rPr sz="1400">
                          <a:sym typeface="Arial"/>
                        </a:rPr>
                        <a:t>9500</a:t>
                      </a:r>
                    </a:p>
                  </a:txBody>
                  <a:tcPr marL="91425" marR="91425" marT="91425" marB="91425" anchor="t" anchorCtr="0" horzOverflow="overflow"/>
                </a:tc>
              </a:tr>
            </a:tbl>
          </a:graphicData>
        </a:graphic>
      </p:graphicFrame>
      <p:graphicFrame>
        <p:nvGraphicFramePr>
          <p:cNvPr id="141" name="Google Shape;107;p19"/>
          <p:cNvGraphicFramePr/>
          <p:nvPr/>
        </p:nvGraphicFramePr>
        <p:xfrm>
          <a:off x="224100" y="3406630"/>
          <a:ext cx="8432501" cy="1362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686500"/>
                <a:gridCol w="1686500"/>
                <a:gridCol w="1686500"/>
                <a:gridCol w="1686500"/>
                <a:gridCol w="1686500"/>
              </a:tblGrid>
              <a:tr h="338150">
                <a:tc>
                  <a:txBody>
                    <a:bodyPr/>
                    <a:lstStyle/>
                    <a:p>
                      <a:pPr algn="l">
                        <a:defRPr sz="1800"/>
                      </a:pPr>
                      <a:r>
                        <a:rPr b="1" sz="1400">
                          <a:sym typeface="Arial"/>
                        </a:rPr>
                        <a:t>VIN</a:t>
                      </a:r>
                    </a:p>
                  </a:txBody>
                  <a:tcPr marL="91425" marR="91425" marT="91425" marB="91425" anchor="t" anchorCtr="0" horzOverflow="overflow"/>
                </a:tc>
                <a:tc>
                  <a:txBody>
                    <a:bodyPr/>
                    <a:lstStyle/>
                    <a:p>
                      <a:pPr algn="l">
                        <a:defRPr sz="1800"/>
                      </a:pPr>
                      <a:r>
                        <a:rPr b="1" sz="1400">
                          <a:sym typeface="Arial"/>
                        </a:rPr>
                        <a:t>Dealer</a:t>
                      </a:r>
                    </a:p>
                  </a:txBody>
                  <a:tcPr marL="91425" marR="91425" marT="91425" marB="91425" anchor="t" anchorCtr="0" horzOverflow="overflow"/>
                </a:tc>
                <a:tc>
                  <a:txBody>
                    <a:bodyPr/>
                    <a:lstStyle/>
                    <a:p>
                      <a:pPr algn="l">
                        <a:defRPr sz="1800"/>
                      </a:pPr>
                      <a:r>
                        <a:rPr b="1" sz="1400">
                          <a:sym typeface="Arial"/>
                        </a:rPr>
                        <a:t>scraped_at_date</a:t>
                      </a:r>
                    </a:p>
                  </a:txBody>
                  <a:tcPr marL="91425" marR="91425" marT="91425" marB="91425" anchor="t" anchorCtr="0" horzOverflow="overflow"/>
                </a:tc>
                <a:tc>
                  <a:txBody>
                    <a:bodyPr/>
                    <a:lstStyle/>
                    <a:p>
                      <a:pPr algn="l">
                        <a:defRPr sz="1800"/>
                      </a:pPr>
                      <a:r>
                        <a:rPr b="1" sz="1400">
                          <a:sym typeface="Arial"/>
                        </a:rPr>
                        <a:t>status_date</a:t>
                      </a:r>
                    </a:p>
                  </a:txBody>
                  <a:tcPr marL="91425" marR="91425" marT="91425" marB="91425" anchor="t" anchorCtr="0" horzOverflow="overflow"/>
                </a:tc>
                <a:tc>
                  <a:txBody>
                    <a:bodyPr/>
                    <a:lstStyle/>
                    <a:p>
                      <a:pPr algn="l">
                        <a:defRPr sz="1800"/>
                      </a:pPr>
                      <a:r>
                        <a:rPr b="1" sz="1400">
                          <a:sym typeface="Arial"/>
                        </a:rPr>
                        <a:t>miles</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dealer2</a:t>
                      </a:r>
                    </a:p>
                  </a:txBody>
                  <a:tcPr marL="91425" marR="91425" marT="91425" marB="91425" anchor="t" anchorCtr="0" horzOverflow="overflow"/>
                </a:tc>
                <a:tc>
                  <a:txBody>
                    <a:bodyPr/>
                    <a:lstStyle/>
                    <a:p>
                      <a:pPr algn="l">
                        <a:defRPr sz="1800"/>
                      </a:pPr>
                      <a:r>
                        <a:rPr sz="1400">
                          <a:sym typeface="Arial"/>
                        </a:rPr>
                        <a:t>(d-05)</a:t>
                      </a:r>
                    </a:p>
                  </a:txBody>
                  <a:tcPr marL="91425" marR="91425" marT="91425" marB="91425" anchor="t" anchorCtr="0" horzOverflow="overflow"/>
                </a:tc>
                <a:tc>
                  <a:txBody>
                    <a:bodyPr/>
                    <a:lstStyle/>
                    <a:p>
                      <a:pPr algn="l">
                        <a:defRPr sz="1800"/>
                      </a:pPr>
                      <a:r>
                        <a:rPr sz="1400">
                          <a:sym typeface="Arial"/>
                        </a:rPr>
                        <a:t>(d)</a:t>
                      </a:r>
                    </a:p>
                  </a:txBody>
                  <a:tcPr marL="91425" marR="91425" marT="91425" marB="91425" anchor="t" anchorCtr="0" horzOverflow="overflow"/>
                </a:tc>
                <a:tc>
                  <a:txBody>
                    <a:bodyPr/>
                    <a:lstStyle/>
                    <a:p>
                      <a:pPr algn="l">
                        <a:defRPr sz="1800"/>
                      </a:pPr>
                      <a:r>
                        <a:rPr sz="1400">
                          <a:sym typeface="Arial"/>
                        </a:rPr>
                        <a:t>10010</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dealer1</a:t>
                      </a:r>
                    </a:p>
                  </a:txBody>
                  <a:tcPr marL="91425" marR="91425" marT="91425" marB="91425" anchor="t" anchorCtr="0" horzOverflow="overflow"/>
                </a:tc>
                <a:tc>
                  <a:txBody>
                    <a:bodyPr/>
                    <a:lstStyle/>
                    <a:p>
                      <a:pPr algn="l">
                        <a:defRPr sz="1800"/>
                      </a:pPr>
                      <a:r>
                        <a:rPr sz="1400">
                          <a:sym typeface="Arial"/>
                        </a:rPr>
                        <a:t>(d-12)</a:t>
                      </a:r>
                    </a:p>
                  </a:txBody>
                  <a:tcPr marL="91425" marR="91425" marT="91425" marB="91425" anchor="t" anchorCtr="0" horzOverflow="overflow"/>
                </a:tc>
                <a:tc>
                  <a:txBody>
                    <a:bodyPr/>
                    <a:lstStyle/>
                    <a:p>
                      <a:pPr algn="l">
                        <a:defRPr sz="1800"/>
                      </a:pPr>
                      <a:r>
                        <a:rPr sz="1400">
                          <a:sym typeface="Arial"/>
                        </a:rPr>
                        <a:t>(d-1)</a:t>
                      </a:r>
                    </a:p>
                  </a:txBody>
                  <a:tcPr marL="91425" marR="91425" marT="91425" marB="91425" anchor="t" anchorCtr="0" horzOverflow="overflow"/>
                </a:tc>
                <a:tc>
                  <a:txBody>
                    <a:bodyPr/>
                    <a:lstStyle/>
                    <a:p>
                      <a:pPr algn="l">
                        <a:defRPr sz="1800"/>
                      </a:pPr>
                      <a:r>
                        <a:rPr sz="1400">
                          <a:sym typeface="Arial"/>
                        </a:rPr>
                        <a:t>10000</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dealer3</a:t>
                      </a:r>
                    </a:p>
                  </a:txBody>
                  <a:tcPr marL="91425" marR="91425" marT="91425" marB="91425" anchor="t" anchorCtr="0" horzOverflow="overflow"/>
                </a:tc>
                <a:tc>
                  <a:txBody>
                    <a:bodyPr/>
                    <a:lstStyle/>
                    <a:p>
                      <a:pPr algn="l">
                        <a:defRPr sz="1800"/>
                      </a:pPr>
                      <a:r>
                        <a:rPr sz="1400">
                          <a:sym typeface="Arial"/>
                        </a:rPr>
                        <a:t>(d-40)</a:t>
                      </a:r>
                    </a:p>
                  </a:txBody>
                  <a:tcPr marL="91425" marR="91425" marT="91425" marB="91425" anchor="t" anchorCtr="0" horzOverflow="overflow"/>
                </a:tc>
                <a:tc>
                  <a:txBody>
                    <a:bodyPr/>
                    <a:lstStyle/>
                    <a:p>
                      <a:pPr algn="l">
                        <a:defRPr sz="1800"/>
                      </a:pPr>
                      <a:r>
                        <a:rPr sz="1400">
                          <a:sym typeface="Arial"/>
                        </a:rPr>
                        <a:t>(d-10)</a:t>
                      </a:r>
                    </a:p>
                  </a:txBody>
                  <a:tcPr marL="91425" marR="91425" marT="91425" marB="91425" anchor="t" anchorCtr="0" horzOverflow="overflow"/>
                </a:tc>
                <a:tc>
                  <a:txBody>
                    <a:bodyPr/>
                    <a:lstStyle/>
                    <a:p>
                      <a:pPr algn="l">
                        <a:defRPr sz="1800"/>
                      </a:pPr>
                      <a:r>
                        <a:rPr sz="1400">
                          <a:sym typeface="Arial"/>
                        </a:rPr>
                        <a:t>9500</a:t>
                      </a:r>
                    </a:p>
                  </a:txBody>
                  <a:tcPr marL="91425" marR="91425" marT="91425" marB="91425" anchor="t" anchorCtr="0" horzOverflow="overflow"/>
                </a:tc>
              </a:tr>
            </a:tbl>
          </a:graphicData>
        </a:graphic>
      </p:graphicFrame>
      <p:sp>
        <p:nvSpPr>
          <p:cNvPr id="142" name="Google Shape;108;p19"/>
          <p:cNvSpPr txBox="1"/>
          <p:nvPr/>
        </p:nvSpPr>
        <p:spPr>
          <a:xfrm>
            <a:off x="163850" y="2936825"/>
            <a:ext cx="8553000" cy="3987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latin typeface="Roboto"/>
                <a:ea typeface="Roboto"/>
                <a:cs typeface="Roboto"/>
                <a:sym typeface="Roboto"/>
              </a:defRPr>
            </a:lvl1pPr>
          </a:lstStyle>
          <a:p>
            <a:pPr/>
            <a:r>
              <a:t>2.   Sort the listings on status_date descending order, i.e. latest updated listings are on top.</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Google Shape;113;p20"/>
          <p:cNvSpPr txBox="1"/>
          <p:nvPr/>
        </p:nvSpPr>
        <p:spPr>
          <a:xfrm>
            <a:off x="235349" y="271874"/>
            <a:ext cx="8673302" cy="89532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defRPr>
                <a:solidFill>
                  <a:srgbClr val="000000"/>
                </a:solidFill>
                <a:latin typeface="Roboto"/>
                <a:ea typeface="Roboto"/>
                <a:cs typeface="Roboto"/>
                <a:sym typeface="Roboto"/>
              </a:defRPr>
            </a:pPr>
            <a:r>
              <a:t>3.   Then merge all overlapping intervals of (scraped_at_date, status_date) repeatedly. Notice the dealer is replaced with </a:t>
            </a:r>
            <a:r>
              <a:rPr i="1"/>
              <a:t>xxxxx</a:t>
            </a:r>
            <a:r>
              <a:t>, this is done as we are interested in the "</a:t>
            </a:r>
            <a:r>
              <a:rPr b="1" i="1"/>
              <a:t>Market</a:t>
            </a:r>
            <a:r>
              <a:t>" perspective, so which dealer the listing was active upon is ignored.</a:t>
            </a:r>
          </a:p>
        </p:txBody>
      </p:sp>
      <p:graphicFrame>
        <p:nvGraphicFramePr>
          <p:cNvPr id="145" name="Google Shape;114;p20"/>
          <p:cNvGraphicFramePr/>
          <p:nvPr/>
        </p:nvGraphicFramePr>
        <p:xfrm>
          <a:off x="246524" y="1418829"/>
          <a:ext cx="8195501" cy="101868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39975"/>
                <a:gridCol w="1686500"/>
                <a:gridCol w="1686500"/>
                <a:gridCol w="1686500"/>
                <a:gridCol w="1686500"/>
              </a:tblGrid>
              <a:tr h="197383">
                <a:tc gridSpan="5">
                  <a:txBody>
                    <a:bodyPr/>
                    <a:lstStyle/>
                    <a:p>
                      <a:pPr algn="l">
                        <a:defRPr sz="1800"/>
                      </a:pPr>
                      <a:r>
                        <a:rPr sz="1400">
                          <a:sym typeface="Arial"/>
                        </a:rPr>
                        <a:t>Listings after the first step of merging</a:t>
                      </a:r>
                    </a:p>
                  </a:txBody>
                  <a:tcPr marL="0" marR="0" marT="0" marB="0" anchor="t" anchorCtr="0" horzOverflow="overflow">
                    <a:lnL/>
                    <a:lnR/>
                    <a:lnT/>
                    <a:solidFill>
                      <a:srgbClr val="000000">
                        <a:alpha val="0"/>
                      </a:srgbClr>
                    </a:solidFill>
                  </a:tcPr>
                </a:tc>
                <a:tc hMerge="1">
                  <a:tcPr/>
                </a:tc>
                <a:tc hMerge="1">
                  <a:tcPr/>
                </a:tc>
                <a:tc hMerge="1">
                  <a:tcPr/>
                </a:tc>
                <a:tc hMerge="1">
                  <a:tcPr/>
                </a:tc>
              </a:tr>
              <a:tr h="334212">
                <a:tc>
                  <a:txBody>
                    <a:bodyPr/>
                    <a:lstStyle/>
                    <a:p>
                      <a:pPr algn="l">
                        <a:defRPr sz="1800"/>
                      </a:pPr>
                      <a:r>
                        <a:rPr b="1" sz="1000">
                          <a:sym typeface="Arial"/>
                        </a:rPr>
                        <a:t>VIN</a:t>
                      </a:r>
                    </a:p>
                  </a:txBody>
                  <a:tcPr marL="91425" marR="91425" marT="91425" marB="91425" anchor="t" anchorCtr="0" horzOverflow="overflow"/>
                </a:tc>
                <a:tc>
                  <a:txBody>
                    <a:bodyPr/>
                    <a:lstStyle/>
                    <a:p>
                      <a:pPr algn="l">
                        <a:defRPr sz="1800"/>
                      </a:pPr>
                      <a:r>
                        <a:rPr b="1" sz="1000">
                          <a:sym typeface="Arial"/>
                        </a:rPr>
                        <a:t>Dealer</a:t>
                      </a:r>
                    </a:p>
                  </a:txBody>
                  <a:tcPr marL="91425" marR="91425" marT="91425" marB="91425" anchor="t" anchorCtr="0" horzOverflow="overflow"/>
                </a:tc>
                <a:tc>
                  <a:txBody>
                    <a:bodyPr/>
                    <a:lstStyle/>
                    <a:p>
                      <a:pPr algn="l">
                        <a:defRPr sz="1800"/>
                      </a:pPr>
                      <a:r>
                        <a:rPr b="1" sz="1000">
                          <a:sym typeface="Arial"/>
                        </a:rPr>
                        <a:t>scraped_at_date</a:t>
                      </a:r>
                    </a:p>
                  </a:txBody>
                  <a:tcPr marL="91425" marR="91425" marT="91425" marB="91425" anchor="t" anchorCtr="0" horzOverflow="overflow"/>
                </a:tc>
                <a:tc>
                  <a:txBody>
                    <a:bodyPr/>
                    <a:lstStyle/>
                    <a:p>
                      <a:pPr algn="l">
                        <a:defRPr sz="1800"/>
                      </a:pPr>
                      <a:r>
                        <a:rPr b="1" sz="1000">
                          <a:sym typeface="Arial"/>
                        </a:rPr>
                        <a:t>status_date</a:t>
                      </a:r>
                    </a:p>
                  </a:txBody>
                  <a:tcPr marL="91425" marR="91425" marT="91425" marB="91425" anchor="t" anchorCtr="0" horzOverflow="overflow"/>
                </a:tc>
                <a:tc>
                  <a:txBody>
                    <a:bodyPr/>
                    <a:lstStyle/>
                    <a:p>
                      <a:pPr algn="l">
                        <a:defRPr sz="1800"/>
                      </a:pPr>
                      <a:r>
                        <a:rPr b="1" sz="1000">
                          <a:sym typeface="Arial"/>
                        </a:rPr>
                        <a:t>miles</a:t>
                      </a:r>
                    </a:p>
                  </a:txBody>
                  <a:tcPr marL="91425" marR="91425" marT="91425" marB="91425" anchor="t" anchorCtr="0" horzOverflow="overflow"/>
                </a:tc>
              </a:tr>
              <a:tr h="337474">
                <a:tc>
                  <a:txBody>
                    <a:bodyPr/>
                    <a:lstStyle/>
                    <a:p>
                      <a:pPr algn="l">
                        <a:defRPr sz="1800"/>
                      </a:pPr>
                      <a:r>
                        <a:rPr sz="1000">
                          <a:sym typeface="Arial"/>
                        </a:rPr>
                        <a:t>Vin1</a:t>
                      </a:r>
                    </a:p>
                  </a:txBody>
                  <a:tcPr marL="91425" marR="91425" marT="91425" marB="91425" anchor="t" anchorCtr="0" horzOverflow="overflow"/>
                </a:tc>
                <a:tc>
                  <a:txBody>
                    <a:bodyPr/>
                    <a:lstStyle/>
                    <a:p>
                      <a:pPr algn="l">
                        <a:defRPr sz="1800"/>
                      </a:pPr>
                      <a:r>
                        <a:rPr sz="1000">
                          <a:sym typeface="Arial"/>
                        </a:rPr>
                        <a:t>xxxxx</a:t>
                      </a:r>
                    </a:p>
                  </a:txBody>
                  <a:tcPr marL="91425" marR="91425" marT="91425" marB="91425" anchor="t" anchorCtr="0" horzOverflow="overflow"/>
                </a:tc>
                <a:tc>
                  <a:txBody>
                    <a:bodyPr/>
                    <a:lstStyle/>
                    <a:p>
                      <a:pPr algn="l">
                        <a:defRPr sz="1800"/>
                      </a:pPr>
                      <a:r>
                        <a:rPr sz="1000">
                          <a:sym typeface="Arial"/>
                        </a:rPr>
                        <a:t>(d-12)</a:t>
                      </a:r>
                    </a:p>
                  </a:txBody>
                  <a:tcPr marL="91425" marR="91425" marT="91425" marB="91425" anchor="t" anchorCtr="0" horzOverflow="overflow"/>
                </a:tc>
                <a:tc>
                  <a:txBody>
                    <a:bodyPr/>
                    <a:lstStyle/>
                    <a:p>
                      <a:pPr algn="l">
                        <a:defRPr sz="1800"/>
                      </a:pPr>
                      <a:r>
                        <a:rPr sz="1000">
                          <a:sym typeface="Arial"/>
                        </a:rPr>
                        <a:t>(d)</a:t>
                      </a:r>
                    </a:p>
                  </a:txBody>
                  <a:tcPr marL="91425" marR="91425" marT="91425" marB="91425" anchor="t" anchorCtr="0" horzOverflow="overflow"/>
                </a:tc>
                <a:tc>
                  <a:txBody>
                    <a:bodyPr/>
                    <a:lstStyle/>
                    <a:p>
                      <a:pPr algn="l">
                        <a:defRPr sz="1800"/>
                      </a:pPr>
                      <a:r>
                        <a:rPr sz="1000">
                          <a:sym typeface="Arial"/>
                        </a:rPr>
                        <a:t>10005</a:t>
                      </a:r>
                    </a:p>
                  </a:txBody>
                  <a:tcPr marL="91425" marR="91425" marT="91425" marB="91425" anchor="t" anchorCtr="0" horzOverflow="overflow"/>
                </a:tc>
              </a:tr>
              <a:tr h="337474">
                <a:tc>
                  <a:txBody>
                    <a:bodyPr/>
                    <a:lstStyle/>
                    <a:p>
                      <a:pPr algn="l">
                        <a:defRPr sz="1800"/>
                      </a:pPr>
                      <a:r>
                        <a:rPr sz="1000">
                          <a:sym typeface="Arial"/>
                        </a:rPr>
                        <a:t>Vin1</a:t>
                      </a:r>
                    </a:p>
                  </a:txBody>
                  <a:tcPr marL="91425" marR="91425" marT="91425" marB="91425" anchor="t" anchorCtr="0" horzOverflow="overflow"/>
                </a:tc>
                <a:tc>
                  <a:txBody>
                    <a:bodyPr/>
                    <a:lstStyle/>
                    <a:p>
                      <a:pPr algn="l">
                        <a:defRPr sz="1800"/>
                      </a:pPr>
                      <a:r>
                        <a:rPr sz="1000">
                          <a:sym typeface="Arial"/>
                        </a:rPr>
                        <a:t>xxxxx</a:t>
                      </a:r>
                    </a:p>
                  </a:txBody>
                  <a:tcPr marL="91425" marR="91425" marT="91425" marB="91425" anchor="t" anchorCtr="0" horzOverflow="overflow"/>
                </a:tc>
                <a:tc>
                  <a:txBody>
                    <a:bodyPr/>
                    <a:lstStyle/>
                    <a:p>
                      <a:pPr algn="l">
                        <a:defRPr sz="1800"/>
                      </a:pPr>
                      <a:r>
                        <a:rPr sz="1000">
                          <a:sym typeface="Arial"/>
                        </a:rPr>
                        <a:t>(d-40)</a:t>
                      </a:r>
                    </a:p>
                  </a:txBody>
                  <a:tcPr marL="91425" marR="91425" marT="91425" marB="91425" anchor="t" anchorCtr="0" horzOverflow="overflow"/>
                </a:tc>
                <a:tc>
                  <a:txBody>
                    <a:bodyPr/>
                    <a:lstStyle/>
                    <a:p>
                      <a:pPr algn="l">
                        <a:defRPr sz="1800"/>
                      </a:pPr>
                      <a:r>
                        <a:rPr sz="1000">
                          <a:sym typeface="Arial"/>
                        </a:rPr>
                        <a:t>(d-10)</a:t>
                      </a:r>
                    </a:p>
                  </a:txBody>
                  <a:tcPr marL="91425" marR="91425" marT="91425" marB="91425" anchor="t" anchorCtr="0" horzOverflow="overflow"/>
                </a:tc>
                <a:tc>
                  <a:txBody>
                    <a:bodyPr/>
                    <a:lstStyle/>
                    <a:p>
                      <a:pPr algn="l">
                        <a:defRPr sz="1800"/>
                      </a:pPr>
                      <a:r>
                        <a:rPr sz="1000">
                          <a:sym typeface="Arial"/>
                        </a:rPr>
                        <a:t>9500</a:t>
                      </a:r>
                    </a:p>
                  </a:txBody>
                  <a:tcPr marL="91425" marR="91425" marT="91425" marB="91425" anchor="t" anchorCtr="0" horzOverflow="overflow"/>
                </a:tc>
              </a:tr>
            </a:tbl>
          </a:graphicData>
        </a:graphic>
      </p:graphicFrame>
      <p:sp>
        <p:nvSpPr>
          <p:cNvPr id="146" name="Google Shape;118;p20"/>
          <p:cNvSpPr txBox="1"/>
          <p:nvPr/>
        </p:nvSpPr>
        <p:spPr>
          <a:xfrm>
            <a:off x="5968270" y="2637641"/>
            <a:ext cx="2947201"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000">
                <a:solidFill>
                  <a:srgbClr val="000000"/>
                </a:solidFill>
                <a:latin typeface="Roboto"/>
                <a:ea typeface="Roboto"/>
                <a:cs typeface="Roboto"/>
                <a:sym typeface="Roboto"/>
              </a:defRPr>
            </a:lvl1pPr>
          </a:lstStyle>
          <a:p>
            <a:pPr/>
            <a:r>
              <a:t>Notice the miles value is the average of two intervals</a:t>
            </a:r>
          </a:p>
        </p:txBody>
      </p:sp>
      <p:sp>
        <p:nvSpPr>
          <p:cNvPr id="147" name="Google Shape;119;p20"/>
          <p:cNvSpPr/>
          <p:nvPr/>
        </p:nvSpPr>
        <p:spPr>
          <a:xfrm flipH="1" flipV="1">
            <a:off x="7230976" y="2145912"/>
            <a:ext cx="210895" cy="587101"/>
          </a:xfrm>
          <a:prstGeom prst="line">
            <a:avLst/>
          </a:prstGeom>
          <a:ln>
            <a:solidFill>
              <a:srgbClr val="424242"/>
            </a:solidFill>
            <a:tailEnd type="triangle"/>
          </a:ln>
        </p:spPr>
        <p:txBody>
          <a:bodyPr lIns="0" tIns="0" rIns="0" bIns="0"/>
          <a:lstStyle/>
          <a:p>
            <a:pPr/>
          </a:p>
        </p:txBody>
      </p:sp>
      <p:graphicFrame>
        <p:nvGraphicFramePr>
          <p:cNvPr id="148" name="Google Shape;114;p20"/>
          <p:cNvGraphicFramePr/>
          <p:nvPr/>
        </p:nvGraphicFramePr>
        <p:xfrm>
          <a:off x="246524" y="3520487"/>
          <a:ext cx="8195501" cy="101868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39975"/>
                <a:gridCol w="1686500"/>
                <a:gridCol w="1686500"/>
                <a:gridCol w="1686500"/>
                <a:gridCol w="1686500"/>
              </a:tblGrid>
              <a:tr h="197383">
                <a:tc gridSpan="5">
                  <a:txBody>
                    <a:bodyPr/>
                    <a:lstStyle/>
                    <a:p>
                      <a:pPr algn="l">
                        <a:defRPr sz="1800"/>
                      </a:pPr>
                      <a:r>
                        <a:rPr sz="1400">
                          <a:sym typeface="Arial"/>
                        </a:rPr>
                        <a:t>Listings after the second step of merging</a:t>
                      </a:r>
                    </a:p>
                  </a:txBody>
                  <a:tcPr marL="0" marR="0" marT="0" marB="0" anchor="t" anchorCtr="0" horzOverflow="overflow">
                    <a:lnL/>
                    <a:lnR/>
                    <a:lnT/>
                    <a:solidFill>
                      <a:srgbClr val="000000">
                        <a:alpha val="0"/>
                      </a:srgbClr>
                    </a:solidFill>
                  </a:tcPr>
                </a:tc>
                <a:tc hMerge="1">
                  <a:tcPr/>
                </a:tc>
                <a:tc hMerge="1">
                  <a:tcPr/>
                </a:tc>
                <a:tc hMerge="1">
                  <a:tcPr/>
                </a:tc>
                <a:tc hMerge="1">
                  <a:tcPr/>
                </a:tc>
              </a:tr>
              <a:tr h="334212">
                <a:tc>
                  <a:txBody>
                    <a:bodyPr/>
                    <a:lstStyle/>
                    <a:p>
                      <a:pPr algn="l">
                        <a:defRPr sz="1800"/>
                      </a:pPr>
                      <a:r>
                        <a:rPr b="1" sz="1000">
                          <a:sym typeface="Arial"/>
                        </a:rPr>
                        <a:t>VIN</a:t>
                      </a:r>
                    </a:p>
                  </a:txBody>
                  <a:tcPr marL="91425" marR="91425" marT="91425" marB="91425" anchor="t" anchorCtr="0" horzOverflow="overflow"/>
                </a:tc>
                <a:tc>
                  <a:txBody>
                    <a:bodyPr/>
                    <a:lstStyle/>
                    <a:p>
                      <a:pPr algn="l">
                        <a:defRPr sz="1800"/>
                      </a:pPr>
                      <a:r>
                        <a:rPr b="1" sz="1000">
                          <a:sym typeface="Arial"/>
                        </a:rPr>
                        <a:t>Dealer</a:t>
                      </a:r>
                    </a:p>
                  </a:txBody>
                  <a:tcPr marL="91425" marR="91425" marT="91425" marB="91425" anchor="t" anchorCtr="0" horzOverflow="overflow"/>
                </a:tc>
                <a:tc>
                  <a:txBody>
                    <a:bodyPr/>
                    <a:lstStyle/>
                    <a:p>
                      <a:pPr algn="l">
                        <a:defRPr sz="1800"/>
                      </a:pPr>
                      <a:r>
                        <a:rPr b="1" sz="1000">
                          <a:sym typeface="Arial"/>
                        </a:rPr>
                        <a:t>scraped_at_date</a:t>
                      </a:r>
                    </a:p>
                  </a:txBody>
                  <a:tcPr marL="91425" marR="91425" marT="91425" marB="91425" anchor="t" anchorCtr="0" horzOverflow="overflow"/>
                </a:tc>
                <a:tc>
                  <a:txBody>
                    <a:bodyPr/>
                    <a:lstStyle/>
                    <a:p>
                      <a:pPr algn="l">
                        <a:defRPr sz="1800"/>
                      </a:pPr>
                      <a:r>
                        <a:rPr b="1" sz="1000">
                          <a:sym typeface="Arial"/>
                        </a:rPr>
                        <a:t>status_date</a:t>
                      </a:r>
                    </a:p>
                  </a:txBody>
                  <a:tcPr marL="91425" marR="91425" marT="91425" marB="91425" anchor="t" anchorCtr="0" horzOverflow="overflow"/>
                </a:tc>
                <a:tc>
                  <a:txBody>
                    <a:bodyPr/>
                    <a:lstStyle/>
                    <a:p>
                      <a:pPr algn="l">
                        <a:defRPr sz="1800"/>
                      </a:pPr>
                      <a:r>
                        <a:rPr b="1" sz="1000">
                          <a:sym typeface="Arial"/>
                        </a:rPr>
                        <a:t>miles</a:t>
                      </a:r>
                    </a:p>
                  </a:txBody>
                  <a:tcPr marL="91425" marR="91425" marT="91425" marB="91425" anchor="t" anchorCtr="0" horzOverflow="overflow"/>
                </a:tc>
              </a:tr>
              <a:tr h="337474">
                <a:tc>
                  <a:txBody>
                    <a:bodyPr/>
                    <a:lstStyle/>
                    <a:p>
                      <a:pPr algn="l">
                        <a:defRPr sz="1800"/>
                      </a:pPr>
                      <a:r>
                        <a:rPr sz="1000">
                          <a:sym typeface="Arial"/>
                        </a:rPr>
                        <a:t>Vin1</a:t>
                      </a:r>
                    </a:p>
                  </a:txBody>
                  <a:tcPr marL="91425" marR="91425" marT="91425" marB="91425" anchor="t" anchorCtr="0" horzOverflow="overflow"/>
                </a:tc>
                <a:tc>
                  <a:txBody>
                    <a:bodyPr/>
                    <a:lstStyle/>
                    <a:p>
                      <a:pPr algn="l">
                        <a:defRPr sz="1800"/>
                      </a:pPr>
                      <a:r>
                        <a:rPr sz="1000">
                          <a:sym typeface="Arial"/>
                        </a:rPr>
                        <a:t>xxxxx</a:t>
                      </a:r>
                    </a:p>
                  </a:txBody>
                  <a:tcPr marL="91425" marR="91425" marT="91425" marB="91425" anchor="t" anchorCtr="0" horzOverflow="overflow"/>
                </a:tc>
                <a:tc>
                  <a:txBody>
                    <a:bodyPr/>
                    <a:lstStyle/>
                    <a:p>
                      <a:pPr algn="l">
                        <a:defRPr sz="1800"/>
                      </a:pPr>
                      <a:r>
                        <a:rPr sz="1000">
                          <a:sym typeface="Arial"/>
                        </a:rPr>
                        <a:t>(d-40)</a:t>
                      </a:r>
                    </a:p>
                  </a:txBody>
                  <a:tcPr marL="91425" marR="91425" marT="91425" marB="91425" anchor="t" anchorCtr="0" horzOverflow="overflow"/>
                </a:tc>
                <a:tc>
                  <a:txBody>
                    <a:bodyPr/>
                    <a:lstStyle/>
                    <a:p>
                      <a:pPr algn="l">
                        <a:defRPr sz="1800"/>
                      </a:pPr>
                      <a:r>
                        <a:rPr sz="1000">
                          <a:sym typeface="Arial"/>
                        </a:rPr>
                        <a:t>(d)</a:t>
                      </a:r>
                    </a:p>
                  </a:txBody>
                  <a:tcPr marL="91425" marR="91425" marT="91425" marB="91425" anchor="t" anchorCtr="0" horzOverflow="overflow"/>
                </a:tc>
                <a:tc>
                  <a:txBody>
                    <a:bodyPr/>
                    <a:lstStyle/>
                    <a:p>
                      <a:pPr algn="l">
                        <a:defRPr sz="1800"/>
                      </a:pPr>
                      <a:r>
                        <a:rPr sz="1000">
                          <a:sym typeface="Arial"/>
                        </a:rPr>
                        <a:t>9752.5</a:t>
                      </a:r>
                    </a:p>
                  </a:txBody>
                  <a:tcPr marL="91425" marR="91425" marT="91425" marB="91425" anchor="t" anchorCtr="0" horzOverflow="overflow"/>
                </a:tc>
              </a:tr>
            </a:tbl>
          </a:graphicData>
        </a:graphic>
      </p:graphicFrame>
      <p:sp>
        <p:nvSpPr>
          <p:cNvPr id="149" name="Google Shape;119;p20"/>
          <p:cNvSpPr/>
          <p:nvPr/>
        </p:nvSpPr>
        <p:spPr>
          <a:xfrm flipH="1">
            <a:off x="7320685" y="2953895"/>
            <a:ext cx="515449" cy="1221313"/>
          </a:xfrm>
          <a:prstGeom prst="line">
            <a:avLst/>
          </a:prstGeom>
          <a:ln>
            <a:solidFill>
              <a:srgbClr val="424242"/>
            </a:solidFill>
            <a:tailEnd type="triangle"/>
          </a:ln>
        </p:spPr>
        <p:txBody>
          <a:bodyPr lIns="0" tIns="0" rIns="0" bIns="0"/>
          <a:lstStyle/>
          <a:p>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Google Shape;115;p20"/>
          <p:cNvSpPr txBox="1"/>
          <p:nvPr/>
        </p:nvSpPr>
        <p:spPr>
          <a:xfrm>
            <a:off x="240937" y="747163"/>
            <a:ext cx="8673301" cy="398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115000"/>
              </a:lnSpc>
              <a:defRPr>
                <a:solidFill>
                  <a:srgbClr val="000000"/>
                </a:solidFill>
                <a:latin typeface="Roboto"/>
                <a:ea typeface="Roboto"/>
                <a:cs typeface="Roboto"/>
                <a:sym typeface="Roboto"/>
              </a:defRPr>
            </a:lvl1pPr>
          </a:lstStyle>
          <a:p>
            <a:pPr/>
            <a:r>
              <a:t>4.   Get interval duration in terms number of days for each interval</a:t>
            </a:r>
          </a:p>
        </p:txBody>
      </p:sp>
      <p:graphicFrame>
        <p:nvGraphicFramePr>
          <p:cNvPr id="152" name="Google Shape;116;p20"/>
          <p:cNvGraphicFramePr/>
          <p:nvPr/>
        </p:nvGraphicFramePr>
        <p:xfrm>
          <a:off x="240937" y="1155168"/>
          <a:ext cx="8185976" cy="102105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56950"/>
                <a:gridCol w="1319950"/>
                <a:gridCol w="1644950"/>
                <a:gridCol w="1196675"/>
                <a:gridCol w="1263950"/>
                <a:gridCol w="2003500"/>
              </a:tblGrid>
              <a:tr h="338150">
                <a:tc>
                  <a:txBody>
                    <a:bodyPr/>
                    <a:lstStyle/>
                    <a:p>
                      <a:pPr algn="l">
                        <a:defRPr sz="1800"/>
                      </a:pPr>
                      <a:r>
                        <a:rPr b="1" sz="1400">
                          <a:sym typeface="Arial"/>
                        </a:rPr>
                        <a:t>VIN</a:t>
                      </a:r>
                    </a:p>
                  </a:txBody>
                  <a:tcPr marL="91425" marR="91425" marT="91425" marB="91425" anchor="t" anchorCtr="0" horzOverflow="overflow"/>
                </a:tc>
                <a:tc>
                  <a:txBody>
                    <a:bodyPr/>
                    <a:lstStyle/>
                    <a:p>
                      <a:pPr algn="l">
                        <a:defRPr sz="1800"/>
                      </a:pPr>
                      <a:r>
                        <a:rPr b="1" sz="1400">
                          <a:sym typeface="Arial"/>
                        </a:rPr>
                        <a:t>Dealer</a:t>
                      </a:r>
                    </a:p>
                  </a:txBody>
                  <a:tcPr marL="91425" marR="91425" marT="91425" marB="91425" anchor="t" anchorCtr="0" horzOverflow="overflow"/>
                </a:tc>
                <a:tc>
                  <a:txBody>
                    <a:bodyPr/>
                    <a:lstStyle/>
                    <a:p>
                      <a:pPr algn="l">
                        <a:defRPr sz="1800"/>
                      </a:pPr>
                      <a:r>
                        <a:rPr b="1" sz="1400">
                          <a:sym typeface="Arial"/>
                        </a:rPr>
                        <a:t>scraped_at_date</a:t>
                      </a:r>
                    </a:p>
                  </a:txBody>
                  <a:tcPr marL="91425" marR="91425" marT="91425" marB="91425" anchor="t" anchorCtr="0" horzOverflow="overflow"/>
                </a:tc>
                <a:tc>
                  <a:txBody>
                    <a:bodyPr/>
                    <a:lstStyle/>
                    <a:p>
                      <a:pPr algn="l">
                        <a:defRPr sz="1800"/>
                      </a:pPr>
                      <a:r>
                        <a:rPr b="1" sz="1400">
                          <a:sym typeface="Arial"/>
                        </a:rPr>
                        <a:t>status_date</a:t>
                      </a:r>
                    </a:p>
                  </a:txBody>
                  <a:tcPr marL="91425" marR="91425" marT="91425" marB="91425" anchor="t" anchorCtr="0" horzOverflow="overflow"/>
                </a:tc>
                <a:tc>
                  <a:txBody>
                    <a:bodyPr/>
                    <a:lstStyle/>
                    <a:p>
                      <a:pPr algn="l">
                        <a:defRPr sz="1800"/>
                      </a:pPr>
                      <a:r>
                        <a:rPr b="1" sz="1400">
                          <a:sym typeface="Arial"/>
                        </a:rPr>
                        <a:t>miles</a:t>
                      </a:r>
                    </a:p>
                  </a:txBody>
                  <a:tcPr marL="91425" marR="91425" marT="91425" marB="91425" anchor="t" anchorCtr="0" horzOverflow="overflow"/>
                </a:tc>
                <a:tc>
                  <a:txBody>
                    <a:bodyPr/>
                    <a:lstStyle/>
                    <a:p>
                      <a:pPr algn="l">
                        <a:defRPr sz="1800"/>
                      </a:pPr>
                      <a:r>
                        <a:rPr b="1" sz="1400">
                          <a:solidFill>
                            <a:srgbClr val="0000FF"/>
                          </a:solidFill>
                          <a:sym typeface="Arial"/>
                        </a:rPr>
                        <a:t>Calculated number of days</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xxxxx</a:t>
                      </a:r>
                    </a:p>
                  </a:txBody>
                  <a:tcPr marL="91425" marR="91425" marT="91425" marB="91425" anchor="t" anchorCtr="0" horzOverflow="overflow"/>
                </a:tc>
                <a:tc>
                  <a:txBody>
                    <a:bodyPr/>
                    <a:lstStyle/>
                    <a:p>
                      <a:pPr algn="l">
                        <a:defRPr sz="1800"/>
                      </a:pPr>
                      <a:r>
                        <a:rPr sz="1400">
                          <a:sym typeface="Arial"/>
                        </a:rPr>
                        <a:t>(d-40)</a:t>
                      </a:r>
                    </a:p>
                  </a:txBody>
                  <a:tcPr marL="91425" marR="91425" marT="91425" marB="91425" anchor="t" anchorCtr="0" horzOverflow="overflow"/>
                </a:tc>
                <a:tc>
                  <a:txBody>
                    <a:bodyPr/>
                    <a:lstStyle/>
                    <a:p>
                      <a:pPr algn="l">
                        <a:defRPr sz="1800"/>
                      </a:pPr>
                      <a:r>
                        <a:rPr sz="1400">
                          <a:sym typeface="Arial"/>
                        </a:rPr>
                        <a:t>(d)</a:t>
                      </a:r>
                    </a:p>
                  </a:txBody>
                  <a:tcPr marL="91425" marR="91425" marT="91425" marB="91425" anchor="t" anchorCtr="0" horzOverflow="overflow"/>
                </a:tc>
                <a:tc>
                  <a:txBody>
                    <a:bodyPr/>
                    <a:lstStyle/>
                    <a:p>
                      <a:pPr algn="l">
                        <a:defRPr sz="1800"/>
                      </a:pPr>
                      <a:r>
                        <a:rPr sz="1400">
                          <a:sym typeface="Arial"/>
                        </a:rPr>
                        <a:t>9752.5</a:t>
                      </a:r>
                    </a:p>
                  </a:txBody>
                  <a:tcPr marL="91425" marR="91425" marT="91425" marB="91425" anchor="t" anchorCtr="0" horzOverflow="overflow"/>
                </a:tc>
                <a:tc>
                  <a:txBody>
                    <a:bodyPr/>
                    <a:lstStyle/>
                    <a:p>
                      <a:pPr algn="l">
                        <a:defRPr sz="1800"/>
                      </a:pPr>
                      <a:r>
                        <a:rPr sz="1400">
                          <a:solidFill>
                            <a:srgbClr val="0000FF"/>
                          </a:solidFill>
                          <a:sym typeface="Arial"/>
                        </a:rPr>
                        <a:t>40</a:t>
                      </a:r>
                    </a:p>
                  </a:txBody>
                  <a:tcPr marL="91425" marR="91425" marT="91425" marB="91425" anchor="t" anchorCtr="0" horzOverflow="overflow"/>
                </a:tc>
              </a:tr>
            </a:tbl>
          </a:graphicData>
        </a:graphic>
      </p:graphicFrame>
      <p:sp>
        <p:nvSpPr>
          <p:cNvPr id="153" name="Google Shape;117;p20"/>
          <p:cNvSpPr txBox="1"/>
          <p:nvPr/>
        </p:nvSpPr>
        <p:spPr>
          <a:xfrm>
            <a:off x="235349" y="2372375"/>
            <a:ext cx="8673302" cy="3987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defRPr>
                <a:solidFill>
                  <a:srgbClr val="000000"/>
                </a:solidFill>
                <a:latin typeface="Roboto"/>
                <a:ea typeface="Roboto"/>
                <a:cs typeface="Roboto"/>
                <a:sym typeface="Roboto"/>
              </a:defRPr>
            </a:pPr>
            <a:r>
              <a:t>5.   Total dom_active_is is a summation of above values which is </a:t>
            </a:r>
            <a:r>
              <a:rPr b="1"/>
              <a:t>40</a:t>
            </a:r>
            <a:r>
              <a:t> days.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Google Shape;124;p21"/>
          <p:cNvSpPr txBox="1"/>
          <p:nvPr/>
        </p:nvSpPr>
        <p:spPr>
          <a:xfrm>
            <a:off x="224099" y="-1"/>
            <a:ext cx="8606102" cy="462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spcBef>
                <a:spcPts val="1200"/>
              </a:spcBef>
              <a:defRPr sz="1800">
                <a:solidFill>
                  <a:srgbClr val="000000"/>
                </a:solidFill>
                <a:latin typeface="Roboto"/>
                <a:ea typeface="Roboto"/>
                <a:cs typeface="Roboto"/>
                <a:sym typeface="Roboto"/>
              </a:defRPr>
            </a:pPr>
            <a:r>
              <a:t>2.    Computing </a:t>
            </a:r>
            <a:r>
              <a:rPr b="1" i="1"/>
              <a:t>dom_180_is</a:t>
            </a:r>
          </a:p>
        </p:txBody>
      </p:sp>
      <p:sp>
        <p:nvSpPr>
          <p:cNvPr id="156" name="Google Shape;125;p21"/>
          <p:cNvSpPr txBox="1"/>
          <p:nvPr/>
        </p:nvSpPr>
        <p:spPr>
          <a:xfrm>
            <a:off x="224099" y="537900"/>
            <a:ext cx="8863802" cy="614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latin typeface="Roboto"/>
                <a:ea typeface="Roboto"/>
                <a:cs typeface="Roboto"/>
                <a:sym typeface="Roboto"/>
              </a:defRPr>
            </a:lvl1pPr>
          </a:lstStyle>
          <a:p>
            <a:pPr/>
            <a:r>
              <a:t>1.   Consider all listings of a car that were online in the last 180 days. With this rule the following listings get  selected.</a:t>
            </a:r>
          </a:p>
        </p:txBody>
      </p:sp>
      <p:graphicFrame>
        <p:nvGraphicFramePr>
          <p:cNvPr id="157" name="Google Shape;126;p21"/>
          <p:cNvGraphicFramePr/>
          <p:nvPr/>
        </p:nvGraphicFramePr>
        <p:xfrm>
          <a:off x="224100" y="1255204"/>
          <a:ext cx="8432501" cy="2386852"/>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686500"/>
                <a:gridCol w="1686500"/>
                <a:gridCol w="1686500"/>
                <a:gridCol w="1686500"/>
                <a:gridCol w="1686500"/>
              </a:tblGrid>
              <a:tr h="338150">
                <a:tc>
                  <a:txBody>
                    <a:bodyPr/>
                    <a:lstStyle/>
                    <a:p>
                      <a:pPr algn="l">
                        <a:defRPr sz="1800"/>
                      </a:pPr>
                      <a:r>
                        <a:rPr b="1" sz="1400">
                          <a:sym typeface="Arial"/>
                        </a:rPr>
                        <a:t>VIN</a:t>
                      </a:r>
                    </a:p>
                  </a:txBody>
                  <a:tcPr marL="91425" marR="91425" marT="91425" marB="91425" anchor="t" anchorCtr="0" horzOverflow="overflow"/>
                </a:tc>
                <a:tc>
                  <a:txBody>
                    <a:bodyPr/>
                    <a:lstStyle/>
                    <a:p>
                      <a:pPr algn="l">
                        <a:defRPr sz="1800"/>
                      </a:pPr>
                      <a:r>
                        <a:rPr b="1" sz="1400">
                          <a:sym typeface="Arial"/>
                        </a:rPr>
                        <a:t>Dealer</a:t>
                      </a:r>
                    </a:p>
                  </a:txBody>
                  <a:tcPr marL="91425" marR="91425" marT="91425" marB="91425" anchor="t" anchorCtr="0" horzOverflow="overflow"/>
                </a:tc>
                <a:tc>
                  <a:txBody>
                    <a:bodyPr/>
                    <a:lstStyle/>
                    <a:p>
                      <a:pPr algn="l">
                        <a:defRPr sz="1800"/>
                      </a:pPr>
                      <a:r>
                        <a:rPr b="1" sz="1400">
                          <a:sym typeface="Arial"/>
                        </a:rPr>
                        <a:t>scraped_at_date</a:t>
                      </a:r>
                    </a:p>
                  </a:txBody>
                  <a:tcPr marL="91425" marR="91425" marT="91425" marB="91425" anchor="t" anchorCtr="0" horzOverflow="overflow"/>
                </a:tc>
                <a:tc>
                  <a:txBody>
                    <a:bodyPr/>
                    <a:lstStyle/>
                    <a:p>
                      <a:pPr algn="l">
                        <a:defRPr sz="1800"/>
                      </a:pPr>
                      <a:r>
                        <a:rPr b="1" sz="1400">
                          <a:sym typeface="Arial"/>
                        </a:rPr>
                        <a:t>status_date</a:t>
                      </a:r>
                    </a:p>
                  </a:txBody>
                  <a:tcPr marL="91425" marR="91425" marT="91425" marB="91425" anchor="t" anchorCtr="0" horzOverflow="overflow"/>
                </a:tc>
                <a:tc>
                  <a:txBody>
                    <a:bodyPr/>
                    <a:lstStyle/>
                    <a:p>
                      <a:pPr algn="l">
                        <a:defRPr sz="1800"/>
                      </a:pPr>
                      <a:r>
                        <a:rPr b="1" sz="1400">
                          <a:sym typeface="Arial"/>
                        </a:rPr>
                        <a:t>miles</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dealer1</a:t>
                      </a:r>
                    </a:p>
                  </a:txBody>
                  <a:tcPr marL="91425" marR="91425" marT="91425" marB="91425" anchor="t" anchorCtr="0" horzOverflow="overflow"/>
                </a:tc>
                <a:tc>
                  <a:txBody>
                    <a:bodyPr/>
                    <a:lstStyle/>
                    <a:p>
                      <a:pPr algn="l">
                        <a:defRPr sz="1800"/>
                      </a:pPr>
                      <a:r>
                        <a:rPr sz="1400">
                          <a:sym typeface="Arial"/>
                        </a:rPr>
                        <a:t>(d-12)</a:t>
                      </a:r>
                    </a:p>
                  </a:txBody>
                  <a:tcPr marL="91425" marR="91425" marT="91425" marB="91425" anchor="t" anchorCtr="0" horzOverflow="overflow"/>
                </a:tc>
                <a:tc>
                  <a:txBody>
                    <a:bodyPr/>
                    <a:lstStyle/>
                    <a:p>
                      <a:pPr algn="l">
                        <a:defRPr sz="1800"/>
                      </a:pPr>
                      <a:r>
                        <a:rPr sz="1400">
                          <a:sym typeface="Arial"/>
                        </a:rPr>
                        <a:t>(d-1)</a:t>
                      </a:r>
                    </a:p>
                  </a:txBody>
                  <a:tcPr marL="91425" marR="91425" marT="91425" marB="91425" anchor="t" anchorCtr="0" horzOverflow="overflow"/>
                </a:tc>
                <a:tc>
                  <a:txBody>
                    <a:bodyPr/>
                    <a:lstStyle/>
                    <a:p>
                      <a:pPr algn="l">
                        <a:defRPr sz="1800"/>
                      </a:pPr>
                      <a:r>
                        <a:rPr sz="1400">
                          <a:sym typeface="Arial"/>
                        </a:rPr>
                        <a:t>10000</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dealer2</a:t>
                      </a:r>
                    </a:p>
                  </a:txBody>
                  <a:tcPr marL="91425" marR="91425" marT="91425" marB="91425" anchor="t" anchorCtr="0" horzOverflow="overflow"/>
                </a:tc>
                <a:tc>
                  <a:txBody>
                    <a:bodyPr/>
                    <a:lstStyle/>
                    <a:p>
                      <a:pPr algn="l">
                        <a:defRPr sz="1800"/>
                      </a:pPr>
                      <a:r>
                        <a:rPr sz="1400">
                          <a:sym typeface="Arial"/>
                        </a:rPr>
                        <a:t>(d-05)</a:t>
                      </a:r>
                    </a:p>
                  </a:txBody>
                  <a:tcPr marL="91425" marR="91425" marT="91425" marB="91425" anchor="t" anchorCtr="0" horzOverflow="overflow"/>
                </a:tc>
                <a:tc>
                  <a:txBody>
                    <a:bodyPr/>
                    <a:lstStyle/>
                    <a:p>
                      <a:pPr algn="l">
                        <a:defRPr sz="1800"/>
                      </a:pPr>
                      <a:r>
                        <a:rPr sz="1400">
                          <a:sym typeface="Arial"/>
                        </a:rPr>
                        <a:t>(d)</a:t>
                      </a:r>
                    </a:p>
                  </a:txBody>
                  <a:tcPr marL="91425" marR="91425" marT="91425" marB="91425" anchor="t" anchorCtr="0" horzOverflow="overflow"/>
                </a:tc>
                <a:tc>
                  <a:txBody>
                    <a:bodyPr/>
                    <a:lstStyle/>
                    <a:p>
                      <a:pPr algn="l">
                        <a:defRPr sz="1800"/>
                      </a:pPr>
                      <a:r>
                        <a:rPr sz="1400">
                          <a:sym typeface="Arial"/>
                        </a:rPr>
                        <a:t>10010</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dealer3</a:t>
                      </a:r>
                    </a:p>
                  </a:txBody>
                  <a:tcPr marL="91425" marR="91425" marT="91425" marB="91425" anchor="t" anchorCtr="0" horzOverflow="overflow"/>
                </a:tc>
                <a:tc>
                  <a:txBody>
                    <a:bodyPr/>
                    <a:lstStyle/>
                    <a:p>
                      <a:pPr algn="l">
                        <a:defRPr sz="1800"/>
                      </a:pPr>
                      <a:r>
                        <a:rPr sz="1400">
                          <a:sym typeface="Arial"/>
                        </a:rPr>
                        <a:t>(d-40)</a:t>
                      </a:r>
                    </a:p>
                  </a:txBody>
                  <a:tcPr marL="91425" marR="91425" marT="91425" marB="91425" anchor="t" anchorCtr="0" horzOverflow="overflow"/>
                </a:tc>
                <a:tc>
                  <a:txBody>
                    <a:bodyPr/>
                    <a:lstStyle/>
                    <a:p>
                      <a:pPr algn="l">
                        <a:defRPr sz="1800"/>
                      </a:pPr>
                      <a:r>
                        <a:rPr sz="1400">
                          <a:sym typeface="Arial"/>
                        </a:rPr>
                        <a:t>(d-10)</a:t>
                      </a:r>
                    </a:p>
                  </a:txBody>
                  <a:tcPr marL="91425" marR="91425" marT="91425" marB="91425" anchor="t" anchorCtr="0" horzOverflow="overflow"/>
                </a:tc>
                <a:tc>
                  <a:txBody>
                    <a:bodyPr/>
                    <a:lstStyle/>
                    <a:p>
                      <a:pPr algn="l">
                        <a:defRPr sz="1800"/>
                      </a:pPr>
                      <a:r>
                        <a:rPr sz="1400">
                          <a:sym typeface="Arial"/>
                        </a:rPr>
                        <a:t>9500</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dealer4</a:t>
                      </a:r>
                    </a:p>
                  </a:txBody>
                  <a:tcPr marL="91425" marR="91425" marT="91425" marB="91425" anchor="t" anchorCtr="0" horzOverflow="overflow"/>
                </a:tc>
                <a:tc>
                  <a:txBody>
                    <a:bodyPr/>
                    <a:lstStyle/>
                    <a:p>
                      <a:pPr algn="l">
                        <a:defRPr sz="1800"/>
                      </a:pPr>
                      <a:r>
                        <a:rPr sz="1400">
                          <a:sym typeface="Arial"/>
                        </a:rPr>
                        <a:t>(d-100)</a:t>
                      </a:r>
                    </a:p>
                  </a:txBody>
                  <a:tcPr marL="91425" marR="91425" marT="91425" marB="91425" anchor="t" anchorCtr="0" horzOverflow="overflow"/>
                </a:tc>
                <a:tc>
                  <a:txBody>
                    <a:bodyPr/>
                    <a:lstStyle/>
                    <a:p>
                      <a:pPr algn="l">
                        <a:defRPr sz="1800"/>
                      </a:pPr>
                      <a:r>
                        <a:rPr sz="1400">
                          <a:sym typeface="Arial"/>
                        </a:rPr>
                        <a:t>(d-90)</a:t>
                      </a:r>
                    </a:p>
                  </a:txBody>
                  <a:tcPr marL="91425" marR="91425" marT="91425" marB="91425" anchor="t" anchorCtr="0" horzOverflow="overflow"/>
                </a:tc>
                <a:tc>
                  <a:txBody>
                    <a:bodyPr/>
                    <a:lstStyle/>
                    <a:p>
                      <a:pPr algn="l">
                        <a:defRPr sz="1800"/>
                      </a:pPr>
                      <a:r>
                        <a:rPr sz="1400">
                          <a:sym typeface="Arial"/>
                        </a:rPr>
                        <a:t>8000</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dealer5</a:t>
                      </a:r>
                    </a:p>
                  </a:txBody>
                  <a:tcPr marL="91425" marR="91425" marT="91425" marB="91425" anchor="t" anchorCtr="0" horzOverflow="overflow"/>
                </a:tc>
                <a:tc>
                  <a:txBody>
                    <a:bodyPr/>
                    <a:lstStyle/>
                    <a:p>
                      <a:pPr algn="l">
                        <a:defRPr sz="1800"/>
                      </a:pPr>
                      <a:r>
                        <a:rPr sz="1400">
                          <a:sym typeface="Arial"/>
                        </a:rPr>
                        <a:t>(d-150)</a:t>
                      </a:r>
                    </a:p>
                  </a:txBody>
                  <a:tcPr marL="91425" marR="91425" marT="91425" marB="91425" anchor="t" anchorCtr="0" horzOverflow="overflow"/>
                </a:tc>
                <a:tc>
                  <a:txBody>
                    <a:bodyPr/>
                    <a:lstStyle/>
                    <a:p>
                      <a:pPr algn="l">
                        <a:defRPr sz="1800"/>
                      </a:pPr>
                      <a:r>
                        <a:rPr sz="1400">
                          <a:sym typeface="Arial"/>
                        </a:rPr>
                        <a:t>(d-120)</a:t>
                      </a:r>
                    </a:p>
                  </a:txBody>
                  <a:tcPr marL="91425" marR="91425" marT="91425" marB="91425" anchor="t" anchorCtr="0" horzOverflow="overflow"/>
                </a:tc>
                <a:tc>
                  <a:txBody>
                    <a:bodyPr/>
                    <a:lstStyle/>
                    <a:p>
                      <a:pPr algn="l">
                        <a:defRPr sz="1800"/>
                      </a:pPr>
                      <a:r>
                        <a:rPr sz="1400">
                          <a:sym typeface="Arial"/>
                        </a:rPr>
                        <a:t>7950</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dealer5</a:t>
                      </a:r>
                    </a:p>
                  </a:txBody>
                  <a:tcPr marL="91425" marR="91425" marT="91425" marB="91425" anchor="t" anchorCtr="0" horzOverflow="overflow"/>
                </a:tc>
                <a:tc>
                  <a:txBody>
                    <a:bodyPr/>
                    <a:lstStyle/>
                    <a:p>
                      <a:pPr algn="l">
                        <a:defRPr sz="1800"/>
                      </a:pPr>
                      <a:r>
                        <a:rPr sz="1400">
                          <a:sym typeface="Arial"/>
                        </a:rPr>
                        <a:t>(d-190)</a:t>
                      </a:r>
                    </a:p>
                  </a:txBody>
                  <a:tcPr marL="91425" marR="91425" marT="91425" marB="91425" anchor="t" anchorCtr="0" horzOverflow="overflow"/>
                </a:tc>
                <a:tc>
                  <a:txBody>
                    <a:bodyPr/>
                    <a:lstStyle/>
                    <a:p>
                      <a:pPr algn="l">
                        <a:defRPr sz="1800"/>
                      </a:pPr>
                      <a:r>
                        <a:rPr sz="1400">
                          <a:sym typeface="Arial"/>
                        </a:rPr>
                        <a:t>(d-170)</a:t>
                      </a:r>
                    </a:p>
                  </a:txBody>
                  <a:tcPr marL="91425" marR="91425" marT="91425" marB="91425" anchor="t" anchorCtr="0" horzOverflow="overflow"/>
                </a:tc>
                <a:tc>
                  <a:txBody>
                    <a:bodyPr/>
                    <a:lstStyle/>
                    <a:p>
                      <a:pPr algn="l">
                        <a:defRPr sz="1800"/>
                      </a:pPr>
                      <a:r>
                        <a:rPr sz="1400">
                          <a:sym typeface="Arial"/>
                        </a:rPr>
                        <a:t>7000</a:t>
                      </a:r>
                    </a:p>
                  </a:txBody>
                  <a:tcPr marL="91425" marR="91425" marT="91425" marB="91425" anchor="t" anchorCtr="0" horzOverflow="overflow"/>
                </a:tc>
              </a:tr>
            </a:tbl>
          </a:graphicData>
        </a:graphic>
      </p:graphicFrame>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Google Shape;131;p22"/>
          <p:cNvSpPr txBox="1"/>
          <p:nvPr/>
        </p:nvSpPr>
        <p:spPr>
          <a:xfrm>
            <a:off x="224099" y="437050"/>
            <a:ext cx="8863802" cy="398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latin typeface="Roboto"/>
                <a:ea typeface="Roboto"/>
                <a:cs typeface="Roboto"/>
                <a:sym typeface="Roboto"/>
              </a:defRPr>
            </a:lvl1pPr>
          </a:lstStyle>
          <a:p>
            <a:pPr/>
            <a:r>
              <a:t>2.   Sort the listings on status_date descending order, i.e. latest updated listings are on top.</a:t>
            </a:r>
          </a:p>
        </p:txBody>
      </p:sp>
      <p:graphicFrame>
        <p:nvGraphicFramePr>
          <p:cNvPr id="160" name="Google Shape;132;p22"/>
          <p:cNvGraphicFramePr/>
          <p:nvPr/>
        </p:nvGraphicFramePr>
        <p:xfrm>
          <a:off x="355750" y="1207595"/>
          <a:ext cx="8432501" cy="2386852"/>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686500"/>
                <a:gridCol w="1686500"/>
                <a:gridCol w="1686500"/>
                <a:gridCol w="1686500"/>
                <a:gridCol w="1686500"/>
              </a:tblGrid>
              <a:tr h="338150">
                <a:tc>
                  <a:txBody>
                    <a:bodyPr/>
                    <a:lstStyle/>
                    <a:p>
                      <a:pPr algn="l">
                        <a:defRPr sz="1800"/>
                      </a:pPr>
                      <a:r>
                        <a:rPr b="1" sz="1400">
                          <a:sym typeface="Arial"/>
                        </a:rPr>
                        <a:t>VIN</a:t>
                      </a:r>
                    </a:p>
                  </a:txBody>
                  <a:tcPr marL="91425" marR="91425" marT="91425" marB="91425" anchor="t" anchorCtr="0" horzOverflow="overflow"/>
                </a:tc>
                <a:tc>
                  <a:txBody>
                    <a:bodyPr/>
                    <a:lstStyle/>
                    <a:p>
                      <a:pPr algn="l">
                        <a:defRPr sz="1800"/>
                      </a:pPr>
                      <a:r>
                        <a:rPr b="1" sz="1400">
                          <a:sym typeface="Arial"/>
                        </a:rPr>
                        <a:t>Dealer</a:t>
                      </a:r>
                    </a:p>
                  </a:txBody>
                  <a:tcPr marL="91425" marR="91425" marT="91425" marB="91425" anchor="t" anchorCtr="0" horzOverflow="overflow"/>
                </a:tc>
                <a:tc>
                  <a:txBody>
                    <a:bodyPr/>
                    <a:lstStyle/>
                    <a:p>
                      <a:pPr algn="l">
                        <a:defRPr sz="1800"/>
                      </a:pPr>
                      <a:r>
                        <a:rPr b="1" sz="1400">
                          <a:sym typeface="Arial"/>
                        </a:rPr>
                        <a:t>scraped_at_date</a:t>
                      </a:r>
                    </a:p>
                  </a:txBody>
                  <a:tcPr marL="91425" marR="91425" marT="91425" marB="91425" anchor="t" anchorCtr="0" horzOverflow="overflow"/>
                </a:tc>
                <a:tc>
                  <a:txBody>
                    <a:bodyPr/>
                    <a:lstStyle/>
                    <a:p>
                      <a:pPr algn="l">
                        <a:defRPr sz="1800"/>
                      </a:pPr>
                      <a:r>
                        <a:rPr b="1" sz="1400">
                          <a:sym typeface="Arial"/>
                        </a:rPr>
                        <a:t>status_date</a:t>
                      </a:r>
                    </a:p>
                  </a:txBody>
                  <a:tcPr marL="91425" marR="91425" marT="91425" marB="91425" anchor="t" anchorCtr="0" horzOverflow="overflow"/>
                </a:tc>
                <a:tc>
                  <a:txBody>
                    <a:bodyPr/>
                    <a:lstStyle/>
                    <a:p>
                      <a:pPr algn="l">
                        <a:defRPr sz="1800"/>
                      </a:pPr>
                      <a:r>
                        <a:rPr b="1" sz="1400">
                          <a:sym typeface="Arial"/>
                        </a:rPr>
                        <a:t>miles</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dealer2</a:t>
                      </a:r>
                    </a:p>
                  </a:txBody>
                  <a:tcPr marL="91425" marR="91425" marT="91425" marB="91425" anchor="t" anchorCtr="0" horzOverflow="overflow"/>
                </a:tc>
                <a:tc>
                  <a:txBody>
                    <a:bodyPr/>
                    <a:lstStyle/>
                    <a:p>
                      <a:pPr algn="l">
                        <a:defRPr sz="1800"/>
                      </a:pPr>
                      <a:r>
                        <a:rPr sz="1400">
                          <a:sym typeface="Arial"/>
                        </a:rPr>
                        <a:t>(d-05)</a:t>
                      </a:r>
                    </a:p>
                  </a:txBody>
                  <a:tcPr marL="91425" marR="91425" marT="91425" marB="91425" anchor="t" anchorCtr="0" horzOverflow="overflow"/>
                </a:tc>
                <a:tc>
                  <a:txBody>
                    <a:bodyPr/>
                    <a:lstStyle/>
                    <a:p>
                      <a:pPr algn="l">
                        <a:defRPr sz="1800"/>
                      </a:pPr>
                      <a:r>
                        <a:rPr sz="1400">
                          <a:sym typeface="Arial"/>
                        </a:rPr>
                        <a:t>(d)</a:t>
                      </a:r>
                    </a:p>
                  </a:txBody>
                  <a:tcPr marL="91425" marR="91425" marT="91425" marB="91425" anchor="t" anchorCtr="0" horzOverflow="overflow"/>
                </a:tc>
                <a:tc>
                  <a:txBody>
                    <a:bodyPr/>
                    <a:lstStyle/>
                    <a:p>
                      <a:pPr algn="l">
                        <a:defRPr sz="1800"/>
                      </a:pPr>
                      <a:r>
                        <a:rPr sz="1400">
                          <a:sym typeface="Arial"/>
                        </a:rPr>
                        <a:t>10010</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dealer1</a:t>
                      </a:r>
                    </a:p>
                  </a:txBody>
                  <a:tcPr marL="91425" marR="91425" marT="91425" marB="91425" anchor="t" anchorCtr="0" horzOverflow="overflow"/>
                </a:tc>
                <a:tc>
                  <a:txBody>
                    <a:bodyPr/>
                    <a:lstStyle/>
                    <a:p>
                      <a:pPr algn="l">
                        <a:defRPr sz="1800"/>
                      </a:pPr>
                      <a:r>
                        <a:rPr sz="1400">
                          <a:sym typeface="Arial"/>
                        </a:rPr>
                        <a:t>(d-12)</a:t>
                      </a:r>
                    </a:p>
                  </a:txBody>
                  <a:tcPr marL="91425" marR="91425" marT="91425" marB="91425" anchor="t" anchorCtr="0" horzOverflow="overflow"/>
                </a:tc>
                <a:tc>
                  <a:txBody>
                    <a:bodyPr/>
                    <a:lstStyle/>
                    <a:p>
                      <a:pPr algn="l">
                        <a:defRPr sz="1800"/>
                      </a:pPr>
                      <a:r>
                        <a:rPr sz="1400">
                          <a:sym typeface="Arial"/>
                        </a:rPr>
                        <a:t>(d-1)</a:t>
                      </a:r>
                    </a:p>
                  </a:txBody>
                  <a:tcPr marL="91425" marR="91425" marT="91425" marB="91425" anchor="t" anchorCtr="0" horzOverflow="overflow"/>
                </a:tc>
                <a:tc>
                  <a:txBody>
                    <a:bodyPr/>
                    <a:lstStyle/>
                    <a:p>
                      <a:pPr algn="l">
                        <a:defRPr sz="1800"/>
                      </a:pPr>
                      <a:r>
                        <a:rPr sz="1400">
                          <a:sym typeface="Arial"/>
                        </a:rPr>
                        <a:t>10000</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dealer3</a:t>
                      </a:r>
                    </a:p>
                  </a:txBody>
                  <a:tcPr marL="91425" marR="91425" marT="91425" marB="91425" anchor="t" anchorCtr="0" horzOverflow="overflow"/>
                </a:tc>
                <a:tc>
                  <a:txBody>
                    <a:bodyPr/>
                    <a:lstStyle/>
                    <a:p>
                      <a:pPr algn="l">
                        <a:defRPr sz="1800"/>
                      </a:pPr>
                      <a:r>
                        <a:rPr sz="1400">
                          <a:sym typeface="Arial"/>
                        </a:rPr>
                        <a:t>(d-40)</a:t>
                      </a:r>
                    </a:p>
                  </a:txBody>
                  <a:tcPr marL="91425" marR="91425" marT="91425" marB="91425" anchor="t" anchorCtr="0" horzOverflow="overflow"/>
                </a:tc>
                <a:tc>
                  <a:txBody>
                    <a:bodyPr/>
                    <a:lstStyle/>
                    <a:p>
                      <a:pPr algn="l">
                        <a:defRPr sz="1800"/>
                      </a:pPr>
                      <a:r>
                        <a:rPr sz="1400">
                          <a:sym typeface="Arial"/>
                        </a:rPr>
                        <a:t>(d-10)</a:t>
                      </a:r>
                    </a:p>
                  </a:txBody>
                  <a:tcPr marL="91425" marR="91425" marT="91425" marB="91425" anchor="t" anchorCtr="0" horzOverflow="overflow"/>
                </a:tc>
                <a:tc>
                  <a:txBody>
                    <a:bodyPr/>
                    <a:lstStyle/>
                    <a:p>
                      <a:pPr algn="l">
                        <a:defRPr sz="1800"/>
                      </a:pPr>
                      <a:r>
                        <a:rPr sz="1400">
                          <a:sym typeface="Arial"/>
                        </a:rPr>
                        <a:t>9500</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dealer4</a:t>
                      </a:r>
                    </a:p>
                  </a:txBody>
                  <a:tcPr marL="91425" marR="91425" marT="91425" marB="91425" anchor="t" anchorCtr="0" horzOverflow="overflow"/>
                </a:tc>
                <a:tc>
                  <a:txBody>
                    <a:bodyPr/>
                    <a:lstStyle/>
                    <a:p>
                      <a:pPr algn="l">
                        <a:defRPr sz="1800"/>
                      </a:pPr>
                      <a:r>
                        <a:rPr sz="1400">
                          <a:sym typeface="Arial"/>
                        </a:rPr>
                        <a:t>(d-100)</a:t>
                      </a:r>
                    </a:p>
                  </a:txBody>
                  <a:tcPr marL="91425" marR="91425" marT="91425" marB="91425" anchor="t" anchorCtr="0" horzOverflow="overflow"/>
                </a:tc>
                <a:tc>
                  <a:txBody>
                    <a:bodyPr/>
                    <a:lstStyle/>
                    <a:p>
                      <a:pPr algn="l">
                        <a:defRPr sz="1800"/>
                      </a:pPr>
                      <a:r>
                        <a:rPr sz="1400">
                          <a:sym typeface="Arial"/>
                        </a:rPr>
                        <a:t>(d-90)</a:t>
                      </a:r>
                    </a:p>
                  </a:txBody>
                  <a:tcPr marL="91425" marR="91425" marT="91425" marB="91425" anchor="t" anchorCtr="0" horzOverflow="overflow"/>
                </a:tc>
                <a:tc>
                  <a:txBody>
                    <a:bodyPr/>
                    <a:lstStyle/>
                    <a:p>
                      <a:pPr algn="l">
                        <a:defRPr sz="1800"/>
                      </a:pPr>
                      <a:r>
                        <a:rPr sz="1400">
                          <a:sym typeface="Arial"/>
                        </a:rPr>
                        <a:t>8000</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dealer5</a:t>
                      </a:r>
                    </a:p>
                  </a:txBody>
                  <a:tcPr marL="91425" marR="91425" marT="91425" marB="91425" anchor="t" anchorCtr="0" horzOverflow="overflow"/>
                </a:tc>
                <a:tc>
                  <a:txBody>
                    <a:bodyPr/>
                    <a:lstStyle/>
                    <a:p>
                      <a:pPr algn="l">
                        <a:defRPr sz="1800"/>
                      </a:pPr>
                      <a:r>
                        <a:rPr sz="1400">
                          <a:sym typeface="Arial"/>
                        </a:rPr>
                        <a:t>(d-150)</a:t>
                      </a:r>
                    </a:p>
                  </a:txBody>
                  <a:tcPr marL="91425" marR="91425" marT="91425" marB="91425" anchor="t" anchorCtr="0" horzOverflow="overflow"/>
                </a:tc>
                <a:tc>
                  <a:txBody>
                    <a:bodyPr/>
                    <a:lstStyle/>
                    <a:p>
                      <a:pPr algn="l">
                        <a:defRPr sz="1800"/>
                      </a:pPr>
                      <a:r>
                        <a:rPr sz="1400">
                          <a:sym typeface="Arial"/>
                        </a:rPr>
                        <a:t>(d-120)</a:t>
                      </a:r>
                    </a:p>
                  </a:txBody>
                  <a:tcPr marL="91425" marR="91425" marT="91425" marB="91425" anchor="t" anchorCtr="0" horzOverflow="overflow"/>
                </a:tc>
                <a:tc>
                  <a:txBody>
                    <a:bodyPr/>
                    <a:lstStyle/>
                    <a:p>
                      <a:pPr algn="l">
                        <a:defRPr sz="1800"/>
                      </a:pPr>
                      <a:r>
                        <a:rPr sz="1400">
                          <a:sym typeface="Arial"/>
                        </a:rPr>
                        <a:t>7950</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dealer5</a:t>
                      </a:r>
                    </a:p>
                  </a:txBody>
                  <a:tcPr marL="91425" marR="91425" marT="91425" marB="91425" anchor="t" anchorCtr="0" horzOverflow="overflow"/>
                </a:tc>
                <a:tc>
                  <a:txBody>
                    <a:bodyPr/>
                    <a:lstStyle/>
                    <a:p>
                      <a:pPr algn="l">
                        <a:defRPr sz="1800"/>
                      </a:pPr>
                      <a:r>
                        <a:rPr sz="1400">
                          <a:sym typeface="Arial"/>
                        </a:rPr>
                        <a:t>(d-190)</a:t>
                      </a:r>
                    </a:p>
                  </a:txBody>
                  <a:tcPr marL="91425" marR="91425" marT="91425" marB="91425" anchor="t" anchorCtr="0" horzOverflow="overflow"/>
                </a:tc>
                <a:tc>
                  <a:txBody>
                    <a:bodyPr/>
                    <a:lstStyle/>
                    <a:p>
                      <a:pPr algn="l">
                        <a:defRPr sz="1800"/>
                      </a:pPr>
                      <a:r>
                        <a:rPr sz="1400">
                          <a:sym typeface="Arial"/>
                        </a:rPr>
                        <a:t>(d-170)</a:t>
                      </a:r>
                    </a:p>
                  </a:txBody>
                  <a:tcPr marL="91425" marR="91425" marT="91425" marB="91425" anchor="t" anchorCtr="0" horzOverflow="overflow"/>
                </a:tc>
                <a:tc>
                  <a:txBody>
                    <a:bodyPr/>
                    <a:lstStyle/>
                    <a:p>
                      <a:pPr algn="l">
                        <a:defRPr sz="1800"/>
                      </a:pPr>
                      <a:r>
                        <a:rPr sz="1400">
                          <a:sym typeface="Arial"/>
                        </a:rPr>
                        <a:t>7000</a:t>
                      </a:r>
                    </a:p>
                  </a:txBody>
                  <a:tcPr marL="91425" marR="91425" marT="91425" marB="91425" anchor="t" anchorCtr="0" horzOverflow="overflow"/>
                </a:tc>
              </a:tr>
            </a:tbl>
          </a:graphicData>
        </a:graphic>
      </p:graphicFrame>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Google Shape;137;p23"/>
          <p:cNvSpPr txBox="1"/>
          <p:nvPr/>
        </p:nvSpPr>
        <p:spPr>
          <a:xfrm>
            <a:off x="140099" y="-1"/>
            <a:ext cx="8863802" cy="89532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defRPr>
                <a:solidFill>
                  <a:srgbClr val="000000"/>
                </a:solidFill>
                <a:latin typeface="Roboto"/>
                <a:ea typeface="Roboto"/>
                <a:cs typeface="Roboto"/>
                <a:sym typeface="Roboto"/>
              </a:defRPr>
            </a:pPr>
            <a:r>
              <a:t>3.   Then merge all overlapping intervals of (scraped_at_date, status_date) repeatedly.</a:t>
            </a:r>
            <a:br/>
            <a:r>
              <a:t> </a:t>
            </a:r>
            <a:br/>
          </a:p>
        </p:txBody>
      </p:sp>
      <p:graphicFrame>
        <p:nvGraphicFramePr>
          <p:cNvPr id="163" name="Google Shape;138;p23"/>
          <p:cNvGraphicFramePr/>
          <p:nvPr/>
        </p:nvGraphicFramePr>
        <p:xfrm>
          <a:off x="140099" y="1333555"/>
          <a:ext cx="8359752" cy="236837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671950"/>
                <a:gridCol w="1671950"/>
                <a:gridCol w="1671950"/>
                <a:gridCol w="1671950"/>
                <a:gridCol w="1671950"/>
              </a:tblGrid>
              <a:tr h="197383">
                <a:tc gridSpan="5">
                  <a:txBody>
                    <a:bodyPr/>
                    <a:lstStyle/>
                    <a:p>
                      <a:pPr algn="l">
                        <a:defRPr sz="1800"/>
                      </a:pPr>
                      <a:r>
                        <a:rPr sz="1400">
                          <a:sym typeface="Arial"/>
                        </a:rPr>
                        <a:t>After​ all repeated iterations​ based on dates the merged listings look like this</a:t>
                      </a:r>
                    </a:p>
                  </a:txBody>
                  <a:tcPr marL="0" marR="0" marT="0" marB="0" anchor="t" anchorCtr="0" horzOverflow="overflow">
                    <a:lnL/>
                    <a:lnR/>
                    <a:lnT/>
                    <a:solidFill>
                      <a:srgbClr val="000000">
                        <a:alpha val="0"/>
                      </a:srgbClr>
                    </a:solidFill>
                  </a:tcPr>
                </a:tc>
                <a:tc hMerge="1">
                  <a:tcPr/>
                </a:tc>
                <a:tc hMerge="1">
                  <a:tcPr/>
                </a:tc>
                <a:tc hMerge="1">
                  <a:tcPr/>
                </a:tc>
                <a:tc hMerge="1">
                  <a:tcPr/>
                </a:tc>
              </a:tr>
              <a:tr h="420249">
                <a:tc>
                  <a:txBody>
                    <a:bodyPr/>
                    <a:lstStyle/>
                    <a:p>
                      <a:pPr algn="l">
                        <a:defRPr sz="1800"/>
                      </a:pPr>
                      <a:r>
                        <a:rPr b="1" sz="1400">
                          <a:sym typeface="Arial"/>
                        </a:rPr>
                        <a:t>VIN</a:t>
                      </a:r>
                    </a:p>
                  </a:txBody>
                  <a:tcPr marL="91425" marR="91425" marT="91425" marB="91425" anchor="t" anchorCtr="0" horzOverflow="overflow"/>
                </a:tc>
                <a:tc>
                  <a:txBody>
                    <a:bodyPr/>
                    <a:lstStyle/>
                    <a:p>
                      <a:pPr algn="l">
                        <a:defRPr sz="1800"/>
                      </a:pPr>
                      <a:r>
                        <a:rPr b="1" sz="1400">
                          <a:sym typeface="Arial"/>
                        </a:rPr>
                        <a:t>Dealer</a:t>
                      </a:r>
                    </a:p>
                  </a:txBody>
                  <a:tcPr marL="91425" marR="91425" marT="91425" marB="91425" anchor="t" anchorCtr="0" horzOverflow="overflow"/>
                </a:tc>
                <a:tc>
                  <a:txBody>
                    <a:bodyPr/>
                    <a:lstStyle/>
                    <a:p>
                      <a:pPr algn="l">
                        <a:defRPr sz="1800"/>
                      </a:pPr>
                      <a:r>
                        <a:rPr b="1" sz="1400">
                          <a:sym typeface="Arial"/>
                        </a:rPr>
                        <a:t>scraped_at_date</a:t>
                      </a:r>
                    </a:p>
                  </a:txBody>
                  <a:tcPr marL="91425" marR="91425" marT="91425" marB="91425" anchor="t" anchorCtr="0" horzOverflow="overflow"/>
                </a:tc>
                <a:tc>
                  <a:txBody>
                    <a:bodyPr/>
                    <a:lstStyle/>
                    <a:p>
                      <a:pPr algn="l">
                        <a:defRPr sz="1800"/>
                      </a:pPr>
                      <a:r>
                        <a:rPr b="1" sz="1400">
                          <a:sym typeface="Arial"/>
                        </a:rPr>
                        <a:t>status_date</a:t>
                      </a:r>
                    </a:p>
                  </a:txBody>
                  <a:tcPr marL="91425" marR="91425" marT="91425" marB="91425" anchor="t" anchorCtr="0" horzOverflow="overflow"/>
                </a:tc>
                <a:tc>
                  <a:txBody>
                    <a:bodyPr/>
                    <a:lstStyle/>
                    <a:p>
                      <a:pPr algn="l">
                        <a:defRPr sz="1800"/>
                      </a:pPr>
                      <a:r>
                        <a:rPr b="1" sz="1400">
                          <a:sym typeface="Arial"/>
                        </a:rPr>
                        <a:t>miles</a:t>
                      </a:r>
                    </a:p>
                  </a:txBody>
                  <a:tcPr marL="91425" marR="91425" marT="91425" marB="91425" anchor="t" anchorCtr="0" horzOverflow="overflow"/>
                </a:tc>
              </a:tr>
              <a:tr h="389625">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xxxxx</a:t>
                      </a:r>
                    </a:p>
                  </a:txBody>
                  <a:tcPr marL="91425" marR="91425" marT="91425" marB="91425" anchor="t" anchorCtr="0" horzOverflow="overflow"/>
                </a:tc>
                <a:tc>
                  <a:txBody>
                    <a:bodyPr/>
                    <a:lstStyle/>
                    <a:p>
                      <a:pPr algn="l">
                        <a:defRPr sz="1800"/>
                      </a:pPr>
                      <a:r>
                        <a:rPr sz="1400">
                          <a:sym typeface="Arial"/>
                        </a:rPr>
                        <a:t>(d-40)</a:t>
                      </a:r>
                    </a:p>
                  </a:txBody>
                  <a:tcPr marL="91425" marR="91425" marT="91425" marB="91425" anchor="t" anchorCtr="0" horzOverflow="overflow"/>
                </a:tc>
                <a:tc>
                  <a:txBody>
                    <a:bodyPr/>
                    <a:lstStyle/>
                    <a:p>
                      <a:pPr algn="l">
                        <a:defRPr sz="1800"/>
                      </a:pPr>
                      <a:r>
                        <a:rPr sz="1400">
                          <a:sym typeface="Arial"/>
                        </a:rPr>
                        <a:t>(d)</a:t>
                      </a:r>
                    </a:p>
                  </a:txBody>
                  <a:tcPr marL="91425" marR="91425" marT="91425" marB="91425" anchor="t" anchorCtr="0" horzOverflow="overflow"/>
                </a:tc>
                <a:tc>
                  <a:txBody>
                    <a:bodyPr/>
                    <a:lstStyle/>
                    <a:p>
                      <a:pPr algn="l">
                        <a:defRPr sz="1800"/>
                      </a:pPr>
                      <a:r>
                        <a:rPr sz="1400">
                          <a:sym typeface="Arial"/>
                        </a:rPr>
                        <a:t>9752.5</a:t>
                      </a:r>
                    </a:p>
                  </a:txBody>
                  <a:tcPr marL="91425" marR="91425" marT="91425" marB="91425" anchor="t" anchorCtr="0" horzOverflow="overflow"/>
                </a:tc>
              </a:tr>
              <a:tr h="389625">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xxxxx</a:t>
                      </a:r>
                    </a:p>
                  </a:txBody>
                  <a:tcPr marL="91425" marR="91425" marT="91425" marB="91425" anchor="t" anchorCtr="0" horzOverflow="overflow"/>
                </a:tc>
                <a:tc>
                  <a:txBody>
                    <a:bodyPr/>
                    <a:lstStyle/>
                    <a:p>
                      <a:pPr algn="l">
                        <a:defRPr sz="1800"/>
                      </a:pPr>
                      <a:r>
                        <a:rPr sz="1400">
                          <a:sym typeface="Arial"/>
                        </a:rPr>
                        <a:t>(d-100)</a:t>
                      </a:r>
                    </a:p>
                  </a:txBody>
                  <a:tcPr marL="91425" marR="91425" marT="91425" marB="91425" anchor="t" anchorCtr="0" horzOverflow="overflow"/>
                </a:tc>
                <a:tc>
                  <a:txBody>
                    <a:bodyPr/>
                    <a:lstStyle/>
                    <a:p>
                      <a:pPr algn="l">
                        <a:defRPr sz="1800"/>
                      </a:pPr>
                      <a:r>
                        <a:rPr sz="1400">
                          <a:sym typeface="Arial"/>
                        </a:rPr>
                        <a:t>(d-90)</a:t>
                      </a:r>
                    </a:p>
                  </a:txBody>
                  <a:tcPr marL="91425" marR="91425" marT="91425" marB="91425" anchor="t" anchorCtr="0" horzOverflow="overflow"/>
                </a:tc>
                <a:tc>
                  <a:txBody>
                    <a:bodyPr/>
                    <a:lstStyle/>
                    <a:p>
                      <a:pPr algn="l">
                        <a:defRPr sz="1800"/>
                      </a:pPr>
                      <a:r>
                        <a:rPr sz="1400">
                          <a:sym typeface="Arial"/>
                        </a:rPr>
                        <a:t>8000</a:t>
                      </a:r>
                    </a:p>
                  </a:txBody>
                  <a:tcPr marL="91425" marR="91425" marT="91425" marB="91425" anchor="t" anchorCtr="0" horzOverflow="overflow"/>
                </a:tc>
              </a:tr>
              <a:tr h="389625">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xxxxx</a:t>
                      </a:r>
                    </a:p>
                  </a:txBody>
                  <a:tcPr marL="91425" marR="91425" marT="91425" marB="91425" anchor="t" anchorCtr="0" horzOverflow="overflow"/>
                </a:tc>
                <a:tc>
                  <a:txBody>
                    <a:bodyPr/>
                    <a:lstStyle/>
                    <a:p>
                      <a:pPr algn="l">
                        <a:defRPr sz="1800"/>
                      </a:pPr>
                      <a:r>
                        <a:rPr sz="1400">
                          <a:sym typeface="Arial"/>
                        </a:rPr>
                        <a:t>(d-150)</a:t>
                      </a:r>
                    </a:p>
                  </a:txBody>
                  <a:tcPr marL="91425" marR="91425" marT="91425" marB="91425" anchor="t" anchorCtr="0" horzOverflow="overflow"/>
                </a:tc>
                <a:tc>
                  <a:txBody>
                    <a:bodyPr/>
                    <a:lstStyle/>
                    <a:p>
                      <a:pPr algn="l">
                        <a:defRPr sz="1800"/>
                      </a:pPr>
                      <a:r>
                        <a:rPr sz="1400">
                          <a:sym typeface="Arial"/>
                        </a:rPr>
                        <a:t>(d-120)</a:t>
                      </a:r>
                    </a:p>
                  </a:txBody>
                  <a:tcPr marL="91425" marR="91425" marT="91425" marB="91425" anchor="t" anchorCtr="0" horzOverflow="overflow"/>
                </a:tc>
                <a:tc>
                  <a:txBody>
                    <a:bodyPr/>
                    <a:lstStyle/>
                    <a:p>
                      <a:pPr algn="l">
                        <a:defRPr sz="1800"/>
                      </a:pPr>
                      <a:r>
                        <a:rPr sz="1400">
                          <a:sym typeface="Arial"/>
                        </a:rPr>
                        <a:t>7950</a:t>
                      </a:r>
                    </a:p>
                  </a:txBody>
                  <a:tcPr marL="91425" marR="91425" marT="91425" marB="91425" anchor="t" anchorCtr="0" horzOverflow="overflow"/>
                </a:tc>
              </a:tr>
              <a:tr h="389625">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xxxxx</a:t>
                      </a:r>
                    </a:p>
                  </a:txBody>
                  <a:tcPr marL="91425" marR="91425" marT="91425" marB="91425" anchor="t" anchorCtr="0" horzOverflow="overflow"/>
                </a:tc>
                <a:tc>
                  <a:txBody>
                    <a:bodyPr/>
                    <a:lstStyle/>
                    <a:p>
                      <a:pPr algn="l">
                        <a:defRPr sz="1800"/>
                      </a:pPr>
                      <a:r>
                        <a:rPr sz="1400">
                          <a:sym typeface="Arial"/>
                        </a:rPr>
                        <a:t>(d-190)</a:t>
                      </a:r>
                    </a:p>
                  </a:txBody>
                  <a:tcPr marL="91425" marR="91425" marT="91425" marB="91425" anchor="t" anchorCtr="0" horzOverflow="overflow"/>
                </a:tc>
                <a:tc>
                  <a:txBody>
                    <a:bodyPr/>
                    <a:lstStyle/>
                    <a:p>
                      <a:pPr algn="l">
                        <a:defRPr sz="1800"/>
                      </a:pPr>
                      <a:r>
                        <a:rPr sz="1400">
                          <a:sym typeface="Arial"/>
                        </a:rPr>
                        <a:t>(d-170)</a:t>
                      </a:r>
                    </a:p>
                  </a:txBody>
                  <a:tcPr marL="91425" marR="91425" marT="91425" marB="91425" anchor="t" anchorCtr="0" horzOverflow="overflow"/>
                </a:tc>
                <a:tc>
                  <a:txBody>
                    <a:bodyPr/>
                    <a:lstStyle/>
                    <a:p>
                      <a:pPr algn="l">
                        <a:defRPr sz="1800"/>
                      </a:pPr>
                      <a:r>
                        <a:rPr sz="1400">
                          <a:sym typeface="Arial"/>
                        </a:rPr>
                        <a:t>7000</a:t>
                      </a:r>
                    </a:p>
                  </a:txBody>
                  <a:tcPr marL="91425" marR="91425" marT="91425" marB="91425" anchor="t" anchorCtr="0" horzOverflow="overflow"/>
                </a:tc>
              </a:tr>
            </a:tbl>
          </a:graphicData>
        </a:graphic>
      </p:graphicFrame>
      <p:sp>
        <p:nvSpPr>
          <p:cNvPr id="164" name="Google Shape;139;p23"/>
          <p:cNvSpPr/>
          <p:nvPr/>
        </p:nvSpPr>
        <p:spPr>
          <a:xfrm flipH="1">
            <a:off x="7521709" y="890941"/>
            <a:ext cx="720415" cy="1272615"/>
          </a:xfrm>
          <a:prstGeom prst="line">
            <a:avLst/>
          </a:prstGeom>
          <a:ln>
            <a:solidFill>
              <a:srgbClr val="424242"/>
            </a:solidFill>
            <a:tailEnd type="triangle"/>
          </a:ln>
        </p:spPr>
        <p:txBody>
          <a:bodyPr lIns="0" tIns="0" rIns="0" bIns="0"/>
          <a:lstStyle/>
          <a:p>
            <a:pPr/>
          </a:p>
        </p:txBody>
      </p:sp>
      <p:sp>
        <p:nvSpPr>
          <p:cNvPr id="165" name="Google Shape;140;p23"/>
          <p:cNvSpPr txBox="1"/>
          <p:nvPr/>
        </p:nvSpPr>
        <p:spPr>
          <a:xfrm>
            <a:off x="6432174" y="650031"/>
            <a:ext cx="2263501" cy="4876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000">
                <a:solidFill>
                  <a:srgbClr val="000000"/>
                </a:solidFill>
                <a:latin typeface="Roboto"/>
                <a:ea typeface="Roboto"/>
                <a:cs typeface="Roboto"/>
                <a:sym typeface="Roboto"/>
              </a:defRPr>
            </a:lvl1pPr>
          </a:lstStyle>
          <a:p>
            <a:pPr/>
            <a:r>
              <a:t>Notice the miles value is the average of all the intervals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Google Shape;145;p24"/>
          <p:cNvSpPr txBox="1"/>
          <p:nvPr/>
        </p:nvSpPr>
        <p:spPr>
          <a:xfrm>
            <a:off x="12" y="250512"/>
            <a:ext cx="8863802" cy="398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latin typeface="Roboto"/>
                <a:ea typeface="Roboto"/>
                <a:cs typeface="Roboto"/>
                <a:sym typeface="Roboto"/>
              </a:defRPr>
            </a:lvl1pPr>
          </a:lstStyle>
          <a:p>
            <a:pPr/>
            <a:r>
              <a:t>4. Now, merging intervals with miles difference not more than 500.</a:t>
            </a:r>
          </a:p>
        </p:txBody>
      </p:sp>
      <p:graphicFrame>
        <p:nvGraphicFramePr>
          <p:cNvPr id="168" name="Google Shape;146;p24"/>
          <p:cNvGraphicFramePr/>
          <p:nvPr/>
        </p:nvGraphicFramePr>
        <p:xfrm>
          <a:off x="128863" y="1284355"/>
          <a:ext cx="8606126" cy="214467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711875"/>
                <a:gridCol w="1711875"/>
                <a:gridCol w="1711875"/>
                <a:gridCol w="1711875"/>
                <a:gridCol w="1758625"/>
              </a:tblGrid>
              <a:tr h="455475">
                <a:tc>
                  <a:txBody>
                    <a:bodyPr/>
                    <a:lstStyle/>
                    <a:p>
                      <a:pPr algn="l">
                        <a:defRPr sz="1800"/>
                      </a:pPr>
                      <a:r>
                        <a:rPr b="1" sz="1400">
                          <a:sym typeface="Arial"/>
                        </a:rPr>
                        <a:t>VIN</a:t>
                      </a:r>
                    </a:p>
                  </a:txBody>
                  <a:tcPr marL="91425" marR="91425" marT="91425" marB="91425" anchor="t" anchorCtr="0" horzOverflow="overflow"/>
                </a:tc>
                <a:tc>
                  <a:txBody>
                    <a:bodyPr/>
                    <a:lstStyle/>
                    <a:p>
                      <a:pPr algn="l">
                        <a:defRPr sz="1800"/>
                      </a:pPr>
                      <a:r>
                        <a:rPr b="1" sz="1400">
                          <a:sym typeface="Arial"/>
                        </a:rPr>
                        <a:t>Dealer</a:t>
                      </a:r>
                    </a:p>
                  </a:txBody>
                  <a:tcPr marL="91425" marR="91425" marT="91425" marB="91425" anchor="t" anchorCtr="0" horzOverflow="overflow"/>
                </a:tc>
                <a:tc>
                  <a:txBody>
                    <a:bodyPr/>
                    <a:lstStyle/>
                    <a:p>
                      <a:pPr algn="l">
                        <a:defRPr sz="1800"/>
                      </a:pPr>
                      <a:r>
                        <a:rPr b="1" sz="1400">
                          <a:sym typeface="Arial"/>
                        </a:rPr>
                        <a:t>scraped_at_date</a:t>
                      </a:r>
                    </a:p>
                  </a:txBody>
                  <a:tcPr marL="91425" marR="91425" marT="91425" marB="91425" anchor="t" anchorCtr="0" horzOverflow="overflow"/>
                </a:tc>
                <a:tc>
                  <a:txBody>
                    <a:bodyPr/>
                    <a:lstStyle/>
                    <a:p>
                      <a:pPr algn="l">
                        <a:defRPr sz="1800"/>
                      </a:pPr>
                      <a:r>
                        <a:rPr b="1" sz="1400">
                          <a:sym typeface="Arial"/>
                        </a:rPr>
                        <a:t>status_date</a:t>
                      </a:r>
                    </a:p>
                  </a:txBody>
                  <a:tcPr marL="91425" marR="91425" marT="91425" marB="91425" anchor="t" anchorCtr="0" horzOverflow="overflow"/>
                </a:tc>
                <a:tc>
                  <a:txBody>
                    <a:bodyPr/>
                    <a:lstStyle/>
                    <a:p>
                      <a:pPr algn="l">
                        <a:defRPr sz="1800"/>
                      </a:pPr>
                      <a:r>
                        <a:rPr b="1" sz="1400">
                          <a:sym typeface="Arial"/>
                        </a:rPr>
                        <a:t>miles</a:t>
                      </a:r>
                    </a:p>
                  </a:txBody>
                  <a:tcPr marL="91425" marR="91425" marT="91425" marB="91425" anchor="t" anchorCtr="0" horzOverflow="overflow"/>
                </a:tc>
              </a:tr>
              <a:tr h="42230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xxxxx</a:t>
                      </a:r>
                    </a:p>
                  </a:txBody>
                  <a:tcPr marL="91425" marR="91425" marT="91425" marB="91425" anchor="t" anchorCtr="0" horzOverflow="overflow"/>
                </a:tc>
                <a:tc>
                  <a:txBody>
                    <a:bodyPr/>
                    <a:lstStyle/>
                    <a:p>
                      <a:pPr algn="l">
                        <a:defRPr sz="1800"/>
                      </a:pPr>
                      <a:r>
                        <a:rPr sz="1400">
                          <a:sym typeface="Arial"/>
                        </a:rPr>
                        <a:t>(d-12)</a:t>
                      </a:r>
                    </a:p>
                  </a:txBody>
                  <a:tcPr marL="91425" marR="91425" marT="91425" marB="91425" anchor="t" anchorCtr="0" horzOverflow="overflow"/>
                </a:tc>
                <a:tc>
                  <a:txBody>
                    <a:bodyPr/>
                    <a:lstStyle/>
                    <a:p>
                      <a:pPr algn="l">
                        <a:defRPr sz="1800"/>
                      </a:pPr>
                      <a:r>
                        <a:rPr sz="1400">
                          <a:sym typeface="Arial"/>
                        </a:rPr>
                        <a:t>(d)</a:t>
                      </a:r>
                    </a:p>
                  </a:txBody>
                  <a:tcPr marL="91425" marR="91425" marT="91425" marB="91425" anchor="t" anchorCtr="0" horzOverflow="overflow"/>
                </a:tc>
                <a:tc>
                  <a:txBody>
                    <a:bodyPr/>
                    <a:lstStyle/>
                    <a:p>
                      <a:pPr algn="l">
                        <a:defRPr sz="1800"/>
                      </a:pPr>
                      <a:r>
                        <a:rPr sz="1400">
                          <a:sym typeface="Arial"/>
                        </a:rPr>
                        <a:t>10005</a:t>
                      </a:r>
                    </a:p>
                  </a:txBody>
                  <a:tcPr marL="91425" marR="91425" marT="91425" marB="91425" anchor="t" anchorCtr="0" horzOverflow="overflow"/>
                </a:tc>
              </a:tr>
              <a:tr h="42230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xxxxx</a:t>
                      </a:r>
                    </a:p>
                  </a:txBody>
                  <a:tcPr marL="91425" marR="91425" marT="91425" marB="91425" anchor="t" anchorCtr="0" horzOverflow="overflow"/>
                </a:tc>
                <a:tc>
                  <a:txBody>
                    <a:bodyPr/>
                    <a:lstStyle/>
                    <a:p>
                      <a:pPr algn="l">
                        <a:defRPr sz="1800"/>
                      </a:pPr>
                      <a:r>
                        <a:rPr sz="1400">
                          <a:sym typeface="Arial"/>
                        </a:rPr>
                        <a:t>(d-40)</a:t>
                      </a:r>
                    </a:p>
                  </a:txBody>
                  <a:tcPr marL="91425" marR="91425" marT="91425" marB="91425" anchor="t" anchorCtr="0" horzOverflow="overflow"/>
                </a:tc>
                <a:tc>
                  <a:txBody>
                    <a:bodyPr/>
                    <a:lstStyle/>
                    <a:p>
                      <a:pPr algn="l">
                        <a:defRPr sz="1800"/>
                      </a:pPr>
                      <a:r>
                        <a:rPr sz="1400">
                          <a:sym typeface="Arial"/>
                        </a:rPr>
                        <a:t>(d-10)</a:t>
                      </a:r>
                    </a:p>
                  </a:txBody>
                  <a:tcPr marL="91425" marR="91425" marT="91425" marB="91425" anchor="t" anchorCtr="0" horzOverflow="overflow"/>
                </a:tc>
                <a:tc>
                  <a:txBody>
                    <a:bodyPr/>
                    <a:lstStyle/>
                    <a:p>
                      <a:pPr algn="l">
                        <a:defRPr sz="1800"/>
                      </a:pPr>
                      <a:r>
                        <a:rPr sz="1400">
                          <a:sym typeface="Arial"/>
                        </a:rPr>
                        <a:t>9500</a:t>
                      </a:r>
                    </a:p>
                  </a:txBody>
                  <a:tcPr marL="91425" marR="91425" marT="91425" marB="91425" anchor="t" anchorCtr="0" horzOverflow="overflow"/>
                </a:tc>
              </a:tr>
              <a:tr h="42230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xxxxx</a:t>
                      </a:r>
                    </a:p>
                  </a:txBody>
                  <a:tcPr marL="91425" marR="91425" marT="91425" marB="91425" anchor="t" anchorCtr="0" horzOverflow="overflow"/>
                </a:tc>
                <a:tc>
                  <a:txBody>
                    <a:bodyPr/>
                    <a:lstStyle/>
                    <a:p>
                      <a:pPr algn="l">
                        <a:defRPr sz="1800"/>
                      </a:pPr>
                      <a:r>
                        <a:rPr sz="1400">
                          <a:sym typeface="Arial"/>
                        </a:rPr>
                        <a:t>(d-150)</a:t>
                      </a:r>
                    </a:p>
                  </a:txBody>
                  <a:tcPr marL="91425" marR="91425" marT="91425" marB="91425" anchor="t" anchorCtr="0" horzOverflow="overflow"/>
                </a:tc>
                <a:tc>
                  <a:txBody>
                    <a:bodyPr/>
                    <a:lstStyle/>
                    <a:p>
                      <a:pPr algn="l">
                        <a:defRPr sz="1800"/>
                      </a:pPr>
                      <a:r>
                        <a:rPr sz="1400">
                          <a:sym typeface="Arial"/>
                        </a:rPr>
                        <a:t>(d-90)</a:t>
                      </a:r>
                    </a:p>
                  </a:txBody>
                  <a:tcPr marL="91425" marR="91425" marT="91425" marB="91425" anchor="t" anchorCtr="0" horzOverflow="overflow"/>
                </a:tc>
                <a:tc>
                  <a:txBody>
                    <a:bodyPr/>
                    <a:lstStyle/>
                    <a:p>
                      <a:pPr algn="l">
                        <a:defRPr sz="1800"/>
                      </a:pPr>
                      <a:r>
                        <a:rPr sz="1400">
                          <a:sym typeface="Arial"/>
                        </a:rPr>
                        <a:t>7975</a:t>
                      </a:r>
                    </a:p>
                  </a:txBody>
                  <a:tcPr marL="91425" marR="91425" marT="91425" marB="91425" anchor="t" anchorCtr="0" horzOverflow="overflow"/>
                </a:tc>
              </a:tr>
              <a:tr h="42230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xxxxx</a:t>
                      </a:r>
                    </a:p>
                  </a:txBody>
                  <a:tcPr marL="91425" marR="91425" marT="91425" marB="91425" anchor="t" anchorCtr="0" horzOverflow="overflow"/>
                </a:tc>
                <a:tc>
                  <a:txBody>
                    <a:bodyPr/>
                    <a:lstStyle/>
                    <a:p>
                      <a:pPr algn="l">
                        <a:defRPr sz="1800"/>
                      </a:pPr>
                      <a:r>
                        <a:rPr sz="1400">
                          <a:sym typeface="Arial"/>
                        </a:rPr>
                        <a:t>(d-190)</a:t>
                      </a:r>
                    </a:p>
                  </a:txBody>
                  <a:tcPr marL="91425" marR="91425" marT="91425" marB="91425" anchor="t" anchorCtr="0" horzOverflow="overflow"/>
                </a:tc>
                <a:tc>
                  <a:txBody>
                    <a:bodyPr/>
                    <a:lstStyle/>
                    <a:p>
                      <a:pPr algn="l">
                        <a:defRPr sz="1800"/>
                      </a:pPr>
                      <a:r>
                        <a:rPr sz="1400">
                          <a:sym typeface="Arial"/>
                        </a:rPr>
                        <a:t>(d-170)</a:t>
                      </a:r>
                    </a:p>
                  </a:txBody>
                  <a:tcPr marL="91425" marR="91425" marT="91425" marB="91425" anchor="t" anchorCtr="0" horzOverflow="overflow"/>
                </a:tc>
                <a:tc>
                  <a:txBody>
                    <a:bodyPr/>
                    <a:lstStyle/>
                    <a:p>
                      <a:pPr algn="l">
                        <a:defRPr sz="1800"/>
                      </a:pPr>
                      <a:r>
                        <a:rPr sz="1400">
                          <a:sym typeface="Arial"/>
                        </a:rPr>
                        <a:t>7000</a:t>
                      </a:r>
                    </a:p>
                  </a:txBody>
                  <a:tcPr marL="91425" marR="91425" marT="91425" marB="91425" anchor="t" anchorCtr="0" horzOverflow="overflow"/>
                </a:tc>
              </a:tr>
            </a:tbl>
          </a:graphicData>
        </a:graphic>
      </p:graphicFrame>
      <p:sp>
        <p:nvSpPr>
          <p:cNvPr id="169" name="Google Shape;147;p24"/>
          <p:cNvSpPr txBox="1"/>
          <p:nvPr/>
        </p:nvSpPr>
        <p:spPr>
          <a:xfrm>
            <a:off x="6432174" y="650031"/>
            <a:ext cx="2263501" cy="6400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000">
                <a:solidFill>
                  <a:srgbClr val="000000"/>
                </a:solidFill>
                <a:latin typeface="Roboto"/>
                <a:ea typeface="Roboto"/>
                <a:cs typeface="Roboto"/>
                <a:sym typeface="Roboto"/>
              </a:defRPr>
            </a:lvl1pPr>
          </a:lstStyle>
          <a:p>
            <a:pPr/>
            <a:r>
              <a:t>Notice the miles value is the average of two intervals and intervals extended</a:t>
            </a:r>
          </a:p>
        </p:txBody>
      </p:sp>
      <p:sp>
        <p:nvSpPr>
          <p:cNvPr id="170" name="Google Shape;148;p24"/>
          <p:cNvSpPr/>
          <p:nvPr/>
        </p:nvSpPr>
        <p:spPr>
          <a:xfrm flipH="1">
            <a:off x="7525415" y="1049646"/>
            <a:ext cx="550128" cy="1695857"/>
          </a:xfrm>
          <a:prstGeom prst="line">
            <a:avLst/>
          </a:prstGeom>
          <a:ln>
            <a:solidFill>
              <a:srgbClr val="424242"/>
            </a:solidFill>
            <a:tailEnd type="triangle"/>
          </a:ln>
        </p:spPr>
        <p:txBody>
          <a:bodyPr lIns="0" tIns="0" rIns="0" bIns="0"/>
          <a:lstStyle/>
          <a:p>
            <a:pPr/>
          </a:p>
        </p:txBody>
      </p:sp>
      <p:sp>
        <p:nvSpPr>
          <p:cNvPr id="171" name="Google Shape;149;p24"/>
          <p:cNvSpPr txBox="1"/>
          <p:nvPr/>
        </p:nvSpPr>
        <p:spPr>
          <a:xfrm>
            <a:off x="6600325" y="3816806"/>
            <a:ext cx="2263501" cy="640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000">
                <a:solidFill>
                  <a:srgbClr val="000000"/>
                </a:solidFill>
                <a:latin typeface="Roboto"/>
                <a:ea typeface="Roboto"/>
                <a:cs typeface="Roboto"/>
                <a:sym typeface="Roboto"/>
              </a:defRPr>
            </a:pPr>
            <a:r>
              <a:t>this interval is </a:t>
            </a:r>
            <a:r>
              <a:rPr b="1"/>
              <a:t>NOT</a:t>
            </a:r>
            <a:r>
              <a:t> merged as the miles difference is more than 500 miles with its adjacent listing</a:t>
            </a:r>
          </a:p>
        </p:txBody>
      </p:sp>
      <p:sp>
        <p:nvSpPr>
          <p:cNvPr id="172" name="Google Shape;150;p24"/>
          <p:cNvSpPr/>
          <p:nvPr/>
        </p:nvSpPr>
        <p:spPr>
          <a:xfrm flipH="1" flipV="1">
            <a:off x="7720975" y="3283406"/>
            <a:ext cx="11101" cy="533401"/>
          </a:xfrm>
          <a:prstGeom prst="line">
            <a:avLst/>
          </a:prstGeom>
          <a:ln>
            <a:solidFill>
              <a:srgbClr val="424242"/>
            </a:solidFill>
            <a:tailEnd type="triangle"/>
          </a:ln>
        </p:spPr>
        <p:txBody>
          <a:bodyPr lIns="0" tIns="0" rIns="0" bIns="0"/>
          <a:lstStyle/>
          <a:p>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Google Shape;155;p25"/>
          <p:cNvSpPr txBox="1"/>
          <p:nvPr/>
        </p:nvSpPr>
        <p:spPr>
          <a:xfrm>
            <a:off x="140099" y="-1"/>
            <a:ext cx="8863802" cy="6470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defRPr>
                <a:solidFill>
                  <a:srgbClr val="000000"/>
                </a:solidFill>
                <a:latin typeface="Roboto"/>
                <a:ea typeface="Roboto"/>
                <a:cs typeface="Roboto"/>
                <a:sym typeface="Roboto"/>
              </a:defRPr>
            </a:pPr>
            <a:r>
              <a:t>5.   Get interval duration in terms number of days for each interval</a:t>
            </a:r>
            <a:br/>
            <a:r>
              <a:t> </a:t>
            </a:r>
          </a:p>
        </p:txBody>
      </p:sp>
      <p:graphicFrame>
        <p:nvGraphicFramePr>
          <p:cNvPr id="175" name="Google Shape;156;p25"/>
          <p:cNvGraphicFramePr/>
          <p:nvPr/>
        </p:nvGraphicFramePr>
        <p:xfrm>
          <a:off x="268937" y="599580"/>
          <a:ext cx="8606126" cy="214467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911999"/>
                <a:gridCol w="920450"/>
                <a:gridCol w="1514550"/>
                <a:gridCol w="1045725"/>
                <a:gridCol w="2106700"/>
                <a:gridCol w="2106700"/>
              </a:tblGrid>
              <a:tr h="455475">
                <a:tc>
                  <a:txBody>
                    <a:bodyPr/>
                    <a:lstStyle/>
                    <a:p>
                      <a:pPr algn="l">
                        <a:defRPr sz="1800"/>
                      </a:pPr>
                      <a:r>
                        <a:rPr b="1" sz="1400">
                          <a:sym typeface="Arial"/>
                        </a:rPr>
                        <a:t>VIN</a:t>
                      </a:r>
                    </a:p>
                  </a:txBody>
                  <a:tcPr marL="91425" marR="91425" marT="91425" marB="91425" anchor="t" anchorCtr="0" horzOverflow="overflow"/>
                </a:tc>
                <a:tc>
                  <a:txBody>
                    <a:bodyPr/>
                    <a:lstStyle/>
                    <a:p>
                      <a:pPr algn="l">
                        <a:defRPr sz="1800"/>
                      </a:pPr>
                      <a:r>
                        <a:rPr b="1" sz="1400">
                          <a:sym typeface="Arial"/>
                        </a:rPr>
                        <a:t>Dealer</a:t>
                      </a:r>
                    </a:p>
                  </a:txBody>
                  <a:tcPr marL="91425" marR="91425" marT="91425" marB="91425" anchor="t" anchorCtr="0" horzOverflow="overflow"/>
                </a:tc>
                <a:tc>
                  <a:txBody>
                    <a:bodyPr/>
                    <a:lstStyle/>
                    <a:p>
                      <a:pPr algn="l">
                        <a:defRPr sz="1800"/>
                      </a:pPr>
                      <a:r>
                        <a:rPr b="1" sz="1400">
                          <a:sym typeface="Arial"/>
                        </a:rPr>
                        <a:t>scraped_at_date</a:t>
                      </a:r>
                    </a:p>
                  </a:txBody>
                  <a:tcPr marL="91425" marR="91425" marT="91425" marB="91425" anchor="t" anchorCtr="0" horzOverflow="overflow"/>
                </a:tc>
                <a:tc>
                  <a:txBody>
                    <a:bodyPr/>
                    <a:lstStyle/>
                    <a:p>
                      <a:pPr algn="l">
                        <a:defRPr sz="1800"/>
                      </a:pPr>
                      <a:r>
                        <a:rPr b="1" sz="1400">
                          <a:sym typeface="Arial"/>
                        </a:rPr>
                        <a:t>status_date</a:t>
                      </a:r>
                    </a:p>
                  </a:txBody>
                  <a:tcPr marL="91425" marR="91425" marT="91425" marB="91425" anchor="t" anchorCtr="0" horzOverflow="overflow"/>
                </a:tc>
                <a:tc>
                  <a:txBody>
                    <a:bodyPr/>
                    <a:lstStyle/>
                    <a:p>
                      <a:pPr algn="l">
                        <a:defRPr sz="1800"/>
                      </a:pPr>
                      <a:r>
                        <a:rPr b="1" sz="1400">
                          <a:sym typeface="Arial"/>
                        </a:rPr>
                        <a:t>miles</a:t>
                      </a:r>
                    </a:p>
                  </a:txBody>
                  <a:tcPr marL="91425" marR="91425" marT="91425" marB="91425" anchor="t" anchorCtr="0" horzOverflow="overflow"/>
                </a:tc>
                <a:tc>
                  <a:txBody>
                    <a:bodyPr/>
                    <a:lstStyle/>
                    <a:p>
                      <a:pPr algn="l">
                        <a:defRPr sz="1800"/>
                      </a:pPr>
                      <a:r>
                        <a:rPr b="1" sz="1400">
                          <a:solidFill>
                            <a:srgbClr val="0000FF"/>
                          </a:solidFill>
                          <a:sym typeface="Arial"/>
                        </a:rPr>
                        <a:t>Calculated number of days</a:t>
                      </a:r>
                    </a:p>
                  </a:txBody>
                  <a:tcPr marL="91425" marR="91425" marT="91425" marB="91425" anchor="t" anchorCtr="0" horzOverflow="overflow"/>
                </a:tc>
              </a:tr>
              <a:tr h="42230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xxxxx</a:t>
                      </a:r>
                    </a:p>
                  </a:txBody>
                  <a:tcPr marL="91425" marR="91425" marT="91425" marB="91425" anchor="t" anchorCtr="0" horzOverflow="overflow"/>
                </a:tc>
                <a:tc>
                  <a:txBody>
                    <a:bodyPr/>
                    <a:lstStyle/>
                    <a:p>
                      <a:pPr algn="l">
                        <a:defRPr sz="1800"/>
                      </a:pPr>
                      <a:r>
                        <a:rPr sz="1400">
                          <a:sym typeface="Arial"/>
                        </a:rPr>
                        <a:t>(d-40)</a:t>
                      </a:r>
                    </a:p>
                  </a:txBody>
                  <a:tcPr marL="91425" marR="91425" marT="91425" marB="91425" anchor="t" anchorCtr="0" horzOverflow="overflow"/>
                </a:tc>
                <a:tc>
                  <a:txBody>
                    <a:bodyPr/>
                    <a:lstStyle/>
                    <a:p>
                      <a:pPr algn="l">
                        <a:defRPr sz="1800"/>
                      </a:pPr>
                      <a:r>
                        <a:rPr sz="1400">
                          <a:sym typeface="Arial"/>
                        </a:rPr>
                        <a:t>(d)</a:t>
                      </a:r>
                    </a:p>
                  </a:txBody>
                  <a:tcPr marL="91425" marR="91425" marT="91425" marB="91425" anchor="t" anchorCtr="0" horzOverflow="overflow"/>
                </a:tc>
                <a:tc>
                  <a:txBody>
                    <a:bodyPr/>
                    <a:lstStyle/>
                    <a:p>
                      <a:pPr algn="l">
                        <a:defRPr sz="1800"/>
                      </a:pPr>
                      <a:r>
                        <a:rPr sz="1400">
                          <a:sym typeface="Arial"/>
                        </a:rPr>
                        <a:t>9752.5</a:t>
                      </a:r>
                    </a:p>
                  </a:txBody>
                  <a:tcPr marL="91425" marR="91425" marT="91425" marB="91425" anchor="t" anchorCtr="0" horzOverflow="overflow"/>
                </a:tc>
                <a:tc>
                  <a:txBody>
                    <a:bodyPr/>
                    <a:lstStyle/>
                    <a:p>
                      <a:pPr algn="l">
                        <a:defRPr sz="1800"/>
                      </a:pPr>
                      <a:r>
                        <a:rPr sz="1400">
                          <a:solidFill>
                            <a:srgbClr val="0000FF"/>
                          </a:solidFill>
                          <a:sym typeface="Arial"/>
                        </a:rPr>
                        <a:t>40</a:t>
                      </a:r>
                    </a:p>
                  </a:txBody>
                  <a:tcPr marL="91425" marR="91425" marT="91425" marB="91425" anchor="t" anchorCtr="0" horzOverflow="overflow"/>
                </a:tc>
              </a:tr>
              <a:tr h="42230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xxxxx</a:t>
                      </a:r>
                    </a:p>
                  </a:txBody>
                  <a:tcPr marL="91425" marR="91425" marT="91425" marB="91425" anchor="t" anchorCtr="0" horzOverflow="overflow"/>
                </a:tc>
                <a:tc>
                  <a:txBody>
                    <a:bodyPr/>
                    <a:lstStyle/>
                    <a:p>
                      <a:pPr algn="l">
                        <a:defRPr sz="1800"/>
                      </a:pPr>
                      <a:r>
                        <a:rPr sz="1400">
                          <a:sym typeface="Arial"/>
                        </a:rPr>
                        <a:t>(d-150)</a:t>
                      </a:r>
                    </a:p>
                  </a:txBody>
                  <a:tcPr marL="91425" marR="91425" marT="91425" marB="91425" anchor="t" anchorCtr="0" horzOverflow="overflow"/>
                </a:tc>
                <a:tc>
                  <a:txBody>
                    <a:bodyPr/>
                    <a:lstStyle/>
                    <a:p>
                      <a:pPr algn="l">
                        <a:defRPr sz="1800"/>
                      </a:pPr>
                      <a:r>
                        <a:rPr sz="1400">
                          <a:sym typeface="Arial"/>
                        </a:rPr>
                        <a:t>(d-90)</a:t>
                      </a:r>
                    </a:p>
                  </a:txBody>
                  <a:tcPr marL="91425" marR="91425" marT="91425" marB="91425" anchor="t" anchorCtr="0" horzOverflow="overflow"/>
                </a:tc>
                <a:tc>
                  <a:txBody>
                    <a:bodyPr/>
                    <a:lstStyle/>
                    <a:p>
                      <a:pPr algn="l">
                        <a:defRPr sz="1800"/>
                      </a:pPr>
                      <a:r>
                        <a:rPr sz="1400">
                          <a:sym typeface="Arial"/>
                        </a:rPr>
                        <a:t>7975</a:t>
                      </a:r>
                    </a:p>
                  </a:txBody>
                  <a:tcPr marL="91425" marR="91425" marT="91425" marB="91425" anchor="t" anchorCtr="0" horzOverflow="overflow"/>
                </a:tc>
                <a:tc>
                  <a:txBody>
                    <a:bodyPr/>
                    <a:lstStyle/>
                    <a:p>
                      <a:pPr algn="l">
                        <a:defRPr sz="1800"/>
                      </a:pPr>
                      <a:r>
                        <a:rPr sz="1400">
                          <a:solidFill>
                            <a:srgbClr val="0000FF"/>
                          </a:solidFill>
                          <a:sym typeface="Arial"/>
                        </a:rPr>
                        <a:t>40</a:t>
                      </a:r>
                    </a:p>
                  </a:txBody>
                  <a:tcPr marL="91425" marR="91425" marT="91425" marB="91425" anchor="t" anchorCtr="0" horzOverflow="overflow"/>
                </a:tc>
              </a:tr>
              <a:tr h="42230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xxxxx</a:t>
                      </a:r>
                    </a:p>
                  </a:txBody>
                  <a:tcPr marL="91425" marR="91425" marT="91425" marB="91425" anchor="t" anchorCtr="0" horzOverflow="overflow"/>
                </a:tc>
                <a:tc>
                  <a:txBody>
                    <a:bodyPr/>
                    <a:lstStyle/>
                    <a:p>
                      <a:pPr algn="l">
                        <a:defRPr sz="1800"/>
                      </a:pPr>
                      <a:r>
                        <a:rPr sz="1400">
                          <a:sym typeface="Arial"/>
                        </a:rPr>
                        <a:t>(d-190)</a:t>
                      </a:r>
                    </a:p>
                  </a:txBody>
                  <a:tcPr marL="91425" marR="91425" marT="91425" marB="91425" anchor="t" anchorCtr="0" horzOverflow="overflow"/>
                </a:tc>
                <a:tc>
                  <a:txBody>
                    <a:bodyPr/>
                    <a:lstStyle/>
                    <a:p>
                      <a:pPr algn="l">
                        <a:defRPr sz="1800"/>
                      </a:pPr>
                      <a:r>
                        <a:rPr sz="1400">
                          <a:sym typeface="Arial"/>
                        </a:rPr>
                        <a:t>(d-170)</a:t>
                      </a:r>
                    </a:p>
                  </a:txBody>
                  <a:tcPr marL="91425" marR="91425" marT="91425" marB="91425" anchor="t" anchorCtr="0" horzOverflow="overflow"/>
                </a:tc>
                <a:tc>
                  <a:txBody>
                    <a:bodyPr/>
                    <a:lstStyle/>
                    <a:p>
                      <a:pPr algn="l">
                        <a:defRPr sz="1800"/>
                      </a:pPr>
                      <a:r>
                        <a:rPr sz="1400">
                          <a:sym typeface="Arial"/>
                        </a:rPr>
                        <a:t>7000</a:t>
                      </a:r>
                    </a:p>
                  </a:txBody>
                  <a:tcPr marL="91425" marR="91425" marT="91425" marB="91425" anchor="t" anchorCtr="0" horzOverflow="overflow"/>
                </a:tc>
                <a:tc>
                  <a:txBody>
                    <a:bodyPr/>
                    <a:lstStyle/>
                    <a:p>
                      <a:pPr algn="l">
                        <a:defRPr sz="1800"/>
                      </a:pPr>
                      <a:r>
                        <a:rPr sz="1400">
                          <a:solidFill>
                            <a:srgbClr val="0000FF"/>
                          </a:solidFill>
                          <a:sym typeface="Arial"/>
                        </a:rPr>
                        <a:t>20</a:t>
                      </a:r>
                    </a:p>
                  </a:txBody>
                  <a:tcPr marL="91425" marR="91425" marT="91425" marB="91425" anchor="t" anchorCtr="0" horzOverflow="overflow"/>
                </a:tc>
              </a:tr>
            </a:tbl>
          </a:graphicData>
        </a:graphic>
      </p:graphicFrame>
      <p:sp>
        <p:nvSpPr>
          <p:cNvPr id="176" name="Google Shape;157;p25"/>
          <p:cNvSpPr txBox="1"/>
          <p:nvPr/>
        </p:nvSpPr>
        <p:spPr>
          <a:xfrm>
            <a:off x="140099" y="3278825"/>
            <a:ext cx="8863802" cy="398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defRPr>
                <a:solidFill>
                  <a:srgbClr val="000000"/>
                </a:solidFill>
                <a:latin typeface="Roboto"/>
                <a:ea typeface="Roboto"/>
                <a:cs typeface="Roboto"/>
                <a:sym typeface="Roboto"/>
              </a:defRPr>
            </a:pPr>
            <a:r>
              <a:t>6.   Total dom_180_is is a summation of above values which is </a:t>
            </a:r>
            <a:r>
              <a:rPr b="1"/>
              <a:t>100 </a:t>
            </a:r>
            <a:r>
              <a:t>days.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Google Shape;162;p26"/>
          <p:cNvSpPr txBox="1"/>
          <p:nvPr/>
        </p:nvSpPr>
        <p:spPr>
          <a:xfrm>
            <a:off x="224099" y="-1"/>
            <a:ext cx="8606102" cy="462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spcBef>
                <a:spcPts val="1200"/>
              </a:spcBef>
              <a:defRPr sz="1800">
                <a:solidFill>
                  <a:srgbClr val="000000"/>
                </a:solidFill>
                <a:latin typeface="Roboto"/>
                <a:ea typeface="Roboto"/>
                <a:cs typeface="Roboto"/>
                <a:sym typeface="Roboto"/>
              </a:defRPr>
            </a:pPr>
            <a:r>
              <a:t>3.    Computing </a:t>
            </a:r>
            <a:r>
              <a:rPr b="1" i="1"/>
              <a:t>dom_is</a:t>
            </a:r>
          </a:p>
        </p:txBody>
      </p:sp>
      <p:sp>
        <p:nvSpPr>
          <p:cNvPr id="179" name="Google Shape;163;p26"/>
          <p:cNvSpPr txBox="1"/>
          <p:nvPr/>
        </p:nvSpPr>
        <p:spPr>
          <a:xfrm>
            <a:off x="224099" y="537900"/>
            <a:ext cx="8863802" cy="7226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50000"/>
              </a:lnSpc>
              <a:defRPr>
                <a:solidFill>
                  <a:srgbClr val="000000"/>
                </a:solidFill>
                <a:latin typeface="Roboto"/>
                <a:ea typeface="Roboto"/>
                <a:cs typeface="Roboto"/>
                <a:sym typeface="Roboto"/>
              </a:defRPr>
            </a:pPr>
            <a:r>
              <a:t>1.   dom_is is similar to </a:t>
            </a:r>
            <a:r>
              <a:rPr b="1" i="1"/>
              <a:t>dom_180_is</a:t>
            </a:r>
            <a:r>
              <a:t> calculation. We need to consider the last listing and calculate interval duration in terms of number of days</a:t>
            </a:r>
          </a:p>
        </p:txBody>
      </p:sp>
      <p:graphicFrame>
        <p:nvGraphicFramePr>
          <p:cNvPr id="180" name="Google Shape;164;p26"/>
          <p:cNvGraphicFramePr/>
          <p:nvPr/>
        </p:nvGraphicFramePr>
        <p:xfrm>
          <a:off x="224100" y="1577404"/>
          <a:ext cx="8432501" cy="6796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990800"/>
                <a:gridCol w="956475"/>
                <a:gridCol w="1381100"/>
                <a:gridCol w="1149525"/>
                <a:gridCol w="1977300"/>
                <a:gridCol w="1977300"/>
              </a:tblGrid>
              <a:tr h="338150">
                <a:tc>
                  <a:txBody>
                    <a:bodyPr/>
                    <a:lstStyle/>
                    <a:p>
                      <a:pPr algn="l">
                        <a:defRPr sz="1800"/>
                      </a:pPr>
                      <a:r>
                        <a:rPr b="1" sz="1400">
                          <a:sym typeface="Arial"/>
                        </a:rPr>
                        <a:t>VIN</a:t>
                      </a:r>
                    </a:p>
                  </a:txBody>
                  <a:tcPr marL="91425" marR="91425" marT="91425" marB="91425" anchor="t" anchorCtr="0" horzOverflow="overflow"/>
                </a:tc>
                <a:tc>
                  <a:txBody>
                    <a:bodyPr/>
                    <a:lstStyle/>
                    <a:p>
                      <a:pPr algn="l">
                        <a:defRPr sz="1800"/>
                      </a:pPr>
                      <a:r>
                        <a:rPr b="1" sz="1400">
                          <a:sym typeface="Arial"/>
                        </a:rPr>
                        <a:t>Dealer</a:t>
                      </a:r>
                    </a:p>
                  </a:txBody>
                  <a:tcPr marL="91425" marR="91425" marT="91425" marB="91425" anchor="t" anchorCtr="0" horzOverflow="overflow"/>
                </a:tc>
                <a:tc>
                  <a:txBody>
                    <a:bodyPr/>
                    <a:lstStyle/>
                    <a:p>
                      <a:pPr algn="l">
                        <a:defRPr sz="1800"/>
                      </a:pPr>
                      <a:r>
                        <a:rPr b="1" sz="1400">
                          <a:sym typeface="Arial"/>
                        </a:rPr>
                        <a:t>scraped_at_date</a:t>
                      </a:r>
                    </a:p>
                  </a:txBody>
                  <a:tcPr marL="91425" marR="91425" marT="91425" marB="91425" anchor="t" anchorCtr="0" horzOverflow="overflow"/>
                </a:tc>
                <a:tc>
                  <a:txBody>
                    <a:bodyPr/>
                    <a:lstStyle/>
                    <a:p>
                      <a:pPr algn="l">
                        <a:defRPr sz="1800"/>
                      </a:pPr>
                      <a:r>
                        <a:rPr b="1" sz="1400">
                          <a:sym typeface="Arial"/>
                        </a:rPr>
                        <a:t>status_date</a:t>
                      </a:r>
                    </a:p>
                  </a:txBody>
                  <a:tcPr marL="91425" marR="91425" marT="91425" marB="91425" anchor="t" anchorCtr="0" horzOverflow="overflow"/>
                </a:tc>
                <a:tc>
                  <a:txBody>
                    <a:bodyPr/>
                    <a:lstStyle/>
                    <a:p>
                      <a:pPr algn="l">
                        <a:defRPr sz="1800"/>
                      </a:pPr>
                      <a:r>
                        <a:rPr b="1" sz="1400">
                          <a:sym typeface="Arial"/>
                        </a:rPr>
                        <a:t>miles</a:t>
                      </a:r>
                    </a:p>
                  </a:txBody>
                  <a:tcPr marL="91425" marR="91425" marT="91425" marB="91425" anchor="t" anchorCtr="0" horzOverflow="overflow"/>
                </a:tc>
                <a:tc>
                  <a:txBody>
                    <a:bodyPr/>
                    <a:lstStyle/>
                    <a:p>
                      <a:pPr algn="l">
                        <a:defRPr sz="1800"/>
                      </a:pPr>
                      <a:r>
                        <a:rPr b="1" sz="1400">
                          <a:solidFill>
                            <a:srgbClr val="0000FF"/>
                          </a:solidFill>
                          <a:sym typeface="Arial"/>
                        </a:rPr>
                        <a:t>Calculated number of days</a:t>
                      </a:r>
                    </a:p>
                  </a:txBody>
                  <a:tcPr marL="91425" marR="91425" marT="91425" marB="91425" anchor="t" anchorCtr="0" horzOverflow="overflow"/>
                </a:tc>
              </a:tr>
              <a:tr h="341450">
                <a:tc>
                  <a:txBody>
                    <a:bodyPr/>
                    <a:lstStyle/>
                    <a:p>
                      <a:pPr algn="l">
                        <a:defRPr sz="1800"/>
                      </a:pPr>
                      <a:r>
                        <a:rPr sz="1400">
                          <a:sym typeface="Arial"/>
                        </a:rPr>
                        <a:t>Vin1</a:t>
                      </a:r>
                    </a:p>
                  </a:txBody>
                  <a:tcPr marL="91425" marR="91425" marT="91425" marB="91425" anchor="t" anchorCtr="0" horzOverflow="overflow"/>
                </a:tc>
                <a:tc>
                  <a:txBody>
                    <a:bodyPr/>
                    <a:lstStyle/>
                    <a:p>
                      <a:pPr algn="l">
                        <a:defRPr sz="1800"/>
                      </a:pPr>
                      <a:r>
                        <a:rPr sz="1400">
                          <a:sym typeface="Arial"/>
                        </a:rPr>
                        <a:t>dealer1</a:t>
                      </a:r>
                    </a:p>
                  </a:txBody>
                  <a:tcPr marL="91425" marR="91425" marT="91425" marB="91425" anchor="t" anchorCtr="0" horzOverflow="overflow"/>
                </a:tc>
                <a:tc>
                  <a:txBody>
                    <a:bodyPr/>
                    <a:lstStyle/>
                    <a:p>
                      <a:pPr algn="l">
                        <a:defRPr sz="1800"/>
                      </a:pPr>
                      <a:r>
                        <a:rPr sz="1400">
                          <a:sym typeface="Arial"/>
                        </a:rPr>
                        <a:t>(d-500)</a:t>
                      </a:r>
                    </a:p>
                  </a:txBody>
                  <a:tcPr marL="91425" marR="91425" marT="91425" marB="91425" anchor="t" anchorCtr="0" horzOverflow="overflow"/>
                </a:tc>
                <a:tc>
                  <a:txBody>
                    <a:bodyPr/>
                    <a:lstStyle/>
                    <a:p>
                      <a:pPr algn="l">
                        <a:defRPr sz="1800"/>
                      </a:pPr>
                      <a:r>
                        <a:rPr sz="1400">
                          <a:sym typeface="Arial"/>
                        </a:rPr>
                        <a:t>(d-400)</a:t>
                      </a:r>
                    </a:p>
                  </a:txBody>
                  <a:tcPr marL="91425" marR="91425" marT="91425" marB="91425" anchor="t" anchorCtr="0" horzOverflow="overflow"/>
                </a:tc>
                <a:tc>
                  <a:txBody>
                    <a:bodyPr/>
                    <a:lstStyle/>
                    <a:p>
                      <a:pPr algn="l">
                        <a:defRPr sz="1800"/>
                      </a:pPr>
                      <a:r>
                        <a:rPr sz="1400">
                          <a:sym typeface="Arial"/>
                        </a:rPr>
                        <a:t>1000</a:t>
                      </a:r>
                    </a:p>
                  </a:txBody>
                  <a:tcPr marL="91425" marR="91425" marT="91425" marB="91425" anchor="t" anchorCtr="0" horzOverflow="overflow"/>
                </a:tc>
                <a:tc>
                  <a:txBody>
                    <a:bodyPr/>
                    <a:lstStyle/>
                    <a:p>
                      <a:pPr algn="l">
                        <a:defRPr sz="1800"/>
                      </a:pPr>
                      <a:r>
                        <a:rPr sz="1400">
                          <a:solidFill>
                            <a:srgbClr val="0000FF"/>
                          </a:solidFill>
                          <a:sym typeface="Arial"/>
                        </a:rPr>
                        <a:t>100</a:t>
                      </a:r>
                    </a:p>
                  </a:txBody>
                  <a:tcPr marL="91425" marR="91425" marT="91425" marB="91425" anchor="t" anchorCtr="0" horzOverflow="overflow"/>
                </a:tc>
              </a:tr>
            </a:tbl>
          </a:graphicData>
        </a:graphic>
      </p:graphicFrame>
      <p:sp>
        <p:nvSpPr>
          <p:cNvPr id="181" name="Google Shape;165;p26"/>
          <p:cNvSpPr txBox="1"/>
          <p:nvPr/>
        </p:nvSpPr>
        <p:spPr>
          <a:xfrm>
            <a:off x="224099" y="3129450"/>
            <a:ext cx="8863802" cy="70408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50000"/>
              </a:lnSpc>
              <a:defRPr>
                <a:solidFill>
                  <a:srgbClr val="000000"/>
                </a:solidFill>
                <a:latin typeface="Roboto"/>
                <a:ea typeface="Roboto"/>
                <a:cs typeface="Roboto"/>
                <a:sym typeface="Roboto"/>
              </a:defRPr>
            </a:pPr>
            <a:r>
              <a:t>So </a:t>
            </a:r>
            <a:r>
              <a:rPr b="1"/>
              <a:t>dom_is = </a:t>
            </a:r>
            <a:r>
              <a:rPr b="1"/>
              <a:t>200</a:t>
            </a:r>
            <a:r>
              <a:rPr b="1"/>
              <a:t> days</a:t>
            </a:r>
            <a:endParaRPr b="1"/>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aterial">
  <a:themeElements>
    <a:clrScheme name="Material">
      <a:dk1>
        <a:srgbClr val="4285F4"/>
      </a:dk1>
      <a:lt1>
        <a:srgbClr val="4285F4"/>
      </a:lt1>
      <a:dk2>
        <a:srgbClr val="A7A7A7"/>
      </a:dk2>
      <a:lt2>
        <a:srgbClr val="535353"/>
      </a:lt2>
      <a:accent1>
        <a:srgbClr val="0277BD"/>
      </a:accent1>
      <a:accent2>
        <a:srgbClr val="0F9D58"/>
      </a:accent2>
      <a:accent3>
        <a:srgbClr val="DB4437"/>
      </a:accent3>
      <a:accent4>
        <a:srgbClr val="FAFAFA"/>
      </a:accent4>
      <a:accent5>
        <a:srgbClr val="4FC3F7"/>
      </a:accent5>
      <a:accent6>
        <a:srgbClr val="F4B400"/>
      </a:accent6>
      <a:hlink>
        <a:srgbClr val="0000FF"/>
      </a:hlink>
      <a:folHlink>
        <a:srgbClr val="FF00FF"/>
      </a:folHlink>
    </a:clrScheme>
    <a:fontScheme name="Material">
      <a:majorFont>
        <a:latin typeface="Arial"/>
        <a:ea typeface="Arial"/>
        <a:cs typeface="Arial"/>
      </a:majorFont>
      <a:minorFont>
        <a:latin typeface="Helvetica"/>
        <a:ea typeface="Helvetica"/>
        <a:cs typeface="Helvetica"/>
      </a:minorFont>
    </a:fontScheme>
    <a:fmtScheme name="Mate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4285F4"/>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4285F4"/>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aterial">
  <a:themeElements>
    <a:clrScheme name="Material">
      <a:dk1>
        <a:srgbClr val="000000"/>
      </a:dk1>
      <a:lt1>
        <a:srgbClr val="FFFFFF"/>
      </a:lt1>
      <a:dk2>
        <a:srgbClr val="A7A7A7"/>
      </a:dk2>
      <a:lt2>
        <a:srgbClr val="535353"/>
      </a:lt2>
      <a:accent1>
        <a:srgbClr val="0277BD"/>
      </a:accent1>
      <a:accent2>
        <a:srgbClr val="0F9D58"/>
      </a:accent2>
      <a:accent3>
        <a:srgbClr val="DB4437"/>
      </a:accent3>
      <a:accent4>
        <a:srgbClr val="FAFAFA"/>
      </a:accent4>
      <a:accent5>
        <a:srgbClr val="4FC3F7"/>
      </a:accent5>
      <a:accent6>
        <a:srgbClr val="F4B400"/>
      </a:accent6>
      <a:hlink>
        <a:srgbClr val="0000FF"/>
      </a:hlink>
      <a:folHlink>
        <a:srgbClr val="FF00FF"/>
      </a:folHlink>
    </a:clrScheme>
    <a:fontScheme name="Material">
      <a:majorFont>
        <a:latin typeface="Arial"/>
        <a:ea typeface="Arial"/>
        <a:cs typeface="Arial"/>
      </a:majorFont>
      <a:minorFont>
        <a:latin typeface="Helvetica"/>
        <a:ea typeface="Helvetica"/>
        <a:cs typeface="Helvetica"/>
      </a:minorFont>
    </a:fontScheme>
    <a:fmtScheme name="Mate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4285F4"/>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4285F4"/>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