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 b="def" i="def"/>
      <a:tcStyle>
        <a:tcBdr/>
        <a:fill>
          <a:solidFill>
            <a:srgbClr val="FCE9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22088" y="289098"/>
            <a:ext cx="9753604" cy="650579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2263775" y="613832"/>
            <a:ext cx="12401550" cy="826770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21"/>
          </p:nvPr>
        </p:nvSpPr>
        <p:spPr>
          <a:xfrm>
            <a:off x="4086225" y="2586564"/>
            <a:ext cx="9429750" cy="628650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502400" y="889000"/>
            <a:ext cx="5867400" cy="39116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  <a:lvl2pPr marL="777875" indent="-333375" algn="ctr">
              <a:spcBef>
                <a:spcPts val="0"/>
              </a:spcBef>
              <a:defRPr i="1" sz="2400"/>
            </a:lvl2pPr>
            <a:lvl3pPr marL="1222375" indent="-333375" algn="ctr">
              <a:spcBef>
                <a:spcPts val="0"/>
              </a:spcBef>
              <a:defRPr i="1" sz="2400"/>
            </a:lvl3pPr>
            <a:lvl4pPr marL="1666875" indent="-333375" algn="ctr">
              <a:spcBef>
                <a:spcPts val="0"/>
              </a:spcBef>
              <a:defRPr i="1" sz="2400"/>
            </a:lvl4pPr>
            <a:lvl5pPr marL="2111375" indent="-333375" algn="ctr">
              <a:spcBef>
                <a:spcPts val="0"/>
              </a:spcBef>
              <a:defRPr i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 txBox="1"/>
          <p:nvPr>
            <p:ph type="body" sz="quarter" idx="21"/>
          </p:nvPr>
        </p:nvSpPr>
        <p:spPr>
          <a:xfrm>
            <a:off x="1270000" y="4267112"/>
            <a:ext cx="10464800" cy="60977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Date fields in Marketcheck history feed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502412">
              <a:defRPr sz="6800"/>
            </a:lvl1pPr>
          </a:lstStyle>
          <a:p>
            <a:pPr/>
            <a:r>
              <a:t>Date fields in Marketcheck history feed</a:t>
            </a:r>
          </a:p>
        </p:txBody>
      </p:sp>
      <p:sp>
        <p:nvSpPr>
          <p:cNvPr id="120" name="Body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ort Descrip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Short Description</a:t>
            </a:r>
          </a:p>
        </p:txBody>
      </p:sp>
      <p:sp>
        <p:nvSpPr>
          <p:cNvPr id="123" name="scraped_at - Date of introduction of a car in database with a specific price on a dealers inventory"/>
          <p:cNvSpPr txBox="1"/>
          <p:nvPr>
            <p:ph type="body" sz="quarter" idx="1"/>
          </p:nvPr>
        </p:nvSpPr>
        <p:spPr>
          <a:xfrm>
            <a:off x="952500" y="2590800"/>
            <a:ext cx="11099800" cy="1895376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scraped_at</a:t>
            </a:r>
            <a:r>
              <a:rPr b="0"/>
              <a:t> - The date of introduction of a car in database with a specific price on a dealers inventory</a:t>
            </a:r>
          </a:p>
        </p:txBody>
      </p:sp>
      <p:sp>
        <p:nvSpPr>
          <p:cNvPr id="124" name="status_date - Last update date of a listing with unchanged price on that dealers inventory"/>
          <p:cNvSpPr txBox="1"/>
          <p:nvPr/>
        </p:nvSpPr>
        <p:spPr>
          <a:xfrm>
            <a:off x="952500" y="3692343"/>
            <a:ext cx="11099801" cy="1895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marL="444500" indent="-444500" algn="l">
              <a:spcBef>
                <a:spcPts val="4200"/>
              </a:spcBef>
              <a:buSzPct val="145000"/>
              <a:buChar char="•"/>
              <a:defRPr b="1" sz="3200">
                <a:latin typeface="+mn-lt"/>
                <a:ea typeface="+mn-ea"/>
                <a:cs typeface="+mn-cs"/>
                <a:sym typeface="Helvetica Neue"/>
              </a:defRPr>
            </a:pPr>
            <a:r>
              <a:t>status_date - </a:t>
            </a:r>
            <a:r>
              <a:rPr b="0"/>
              <a:t>The last update date of a listing with unchanged price or miles on that dealers inventory</a:t>
            </a:r>
          </a:p>
        </p:txBody>
      </p:sp>
      <p:sp>
        <p:nvSpPr>
          <p:cNvPr id="125" name="first_scraped_at - Oldest scraped_at for a VIN in history database, irrespective of its dealer."/>
          <p:cNvSpPr txBox="1"/>
          <p:nvPr/>
        </p:nvSpPr>
        <p:spPr>
          <a:xfrm>
            <a:off x="872099" y="4763736"/>
            <a:ext cx="11099801" cy="1895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marL="444500" indent="-444500" algn="l">
              <a:spcBef>
                <a:spcPts val="4200"/>
              </a:spcBef>
              <a:buSzPct val="145000"/>
              <a:buChar char="•"/>
              <a:defRPr b="1" sz="3200">
                <a:latin typeface="+mn-lt"/>
                <a:ea typeface="+mn-ea"/>
                <a:cs typeface="+mn-cs"/>
                <a:sym typeface="Helvetica Neue"/>
              </a:defRPr>
            </a:pPr>
            <a:r>
              <a:t>first_scraped_at - </a:t>
            </a:r>
            <a:r>
              <a:rPr b="0"/>
              <a:t>The oldest scraped_at for a VIN in the history database, irrespective of its dealer.</a:t>
            </a:r>
          </a:p>
        </p:txBody>
      </p:sp>
      <p:sp>
        <p:nvSpPr>
          <p:cNvPr id="126" name="The next slides explain how the above dates are updated in database based on price changes in online listing. The same logic applies when miles change over the course of a listings online presence."/>
          <p:cNvSpPr txBox="1"/>
          <p:nvPr/>
        </p:nvSpPr>
        <p:spPr>
          <a:xfrm>
            <a:off x="1020111" y="6568373"/>
            <a:ext cx="10964579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/>
            <a:r>
              <a:t>The next slides explain how the above dates are updated in database based on price changes in online listing. The same logic applies when miles change over the course of a listings online presence.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5" grpId="3"/>
      <p:bldP build="whole" bldLvl="1" animBg="1" rev="0" advAuto="0" spid="123" grpId="1"/>
      <p:bldP build="whole" bldLvl="1" animBg="1" rev="0" advAuto="0" spid="124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Day 1: 03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1: 03-Feb-2019</a:t>
            </a:r>
          </a:p>
        </p:txBody>
      </p:sp>
      <p:sp>
        <p:nvSpPr>
          <p:cNvPr id="129" name="Scenario:…"/>
          <p:cNvSpPr txBox="1"/>
          <p:nvPr/>
        </p:nvSpPr>
        <p:spPr>
          <a:xfrm>
            <a:off x="850188" y="1066401"/>
            <a:ext cx="11304424" cy="889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Scenario:</a:t>
            </a: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Lets assume that on 03-Feb-2019 we saw a car for the very first time, i.e. we did not have VIN 1GHDT13W8V2711434 in the Marketcheck history database before.</a:t>
            </a:r>
          </a:p>
        </p:txBody>
      </p:sp>
      <p:pic>
        <p:nvPicPr>
          <p:cNvPr id="130" name="Screenshot-1.png" descr="Screenshot-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719" y="2055465"/>
            <a:ext cx="11549362" cy="68069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9" grpId="1"/>
      <p:bldP build="whole" bldLvl="1" animBg="1" rev="0" advAuto="0" spid="13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Day 1: 03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1: 03-Feb-2019</a:t>
            </a:r>
          </a:p>
        </p:txBody>
      </p:sp>
      <p:sp>
        <p:nvSpPr>
          <p:cNvPr id="133" name="Action on History database:…"/>
          <p:cNvSpPr txBox="1"/>
          <p:nvPr/>
        </p:nvSpPr>
        <p:spPr>
          <a:xfrm>
            <a:off x="850188" y="1190160"/>
            <a:ext cx="11304424" cy="1455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Action on History database:</a:t>
            </a:r>
          </a:p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As this is an unknown car w.r.t. the history database, we created a new record in the history database, using a new listing ("id": "07507373-67d3-4ac0-bab1-73540ae7798c"), which looks like this (for the sake of clarity we are considering only the relevant fields required in this example)</a:t>
            </a:r>
          </a:p>
        </p:txBody>
      </p:sp>
      <p:sp>
        <p:nvSpPr>
          <p:cNvPr id="134" name="New listing insert…"/>
          <p:cNvSpPr txBox="1"/>
          <p:nvPr/>
        </p:nvSpPr>
        <p:spPr>
          <a:xfrm>
            <a:off x="856091" y="2768749"/>
            <a:ext cx="10993820" cy="3708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New listing insert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"id": "07507373-67d3-4ac0-bab1-73540ae7798c",     ⇐ New listing id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                                            ⇐ Current date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"2019-02-03",                                                    ⇐ Current date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"2019-02-03",                                                   ⇐ Current date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"price": 2201,                                                                            ⇐ Note the price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4" grpId="2"/>
      <p:bldP build="whole" bldLvl="1" animBg="1" rev="0" advAuto="0" spid="13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Day 2: 04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2: 04-Feb-2019</a:t>
            </a:r>
          </a:p>
        </p:txBody>
      </p:sp>
      <p:sp>
        <p:nvSpPr>
          <p:cNvPr id="137" name="Scenario:…"/>
          <p:cNvSpPr txBox="1"/>
          <p:nvPr/>
        </p:nvSpPr>
        <p:spPr>
          <a:xfrm>
            <a:off x="850188" y="1052555"/>
            <a:ext cx="11304424" cy="9174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Scenario:</a:t>
            </a: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On 04-Feb-2019, we crawled all search result pages of the dealer and found that the car was still listed with</a:t>
            </a:r>
            <a:r>
              <a:rPr b="1"/>
              <a:t> the same price </a:t>
            </a:r>
            <a:r>
              <a:t>as compared with the last crawl price.</a:t>
            </a:r>
          </a:p>
        </p:txBody>
      </p:sp>
      <p:pic>
        <p:nvPicPr>
          <p:cNvPr id="138" name="Screenshot-1.png" descr="Screenshot-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719" y="2055465"/>
            <a:ext cx="11549362" cy="68069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7" grpId="1"/>
      <p:bldP build="whole" bldLvl="1" animBg="1" rev="0" advAuto="0" spid="13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Day 2: 04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2: 04-Feb-2019</a:t>
            </a:r>
          </a:p>
        </p:txBody>
      </p:sp>
      <p:sp>
        <p:nvSpPr>
          <p:cNvPr id="141" name="Action on History database:…"/>
          <p:cNvSpPr txBox="1"/>
          <p:nvPr/>
        </p:nvSpPr>
        <p:spPr>
          <a:xfrm>
            <a:off x="700788" y="1140404"/>
            <a:ext cx="11304427" cy="1455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Action on History database:</a:t>
            </a:r>
          </a:p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Now on 04-Feb, the car is a known car w.r.t. the history database, with an unchanged price, so now we update the status_date of the same record ("id": "07507373-67d3-4ac0-bab1-73540ae7798c") in the history database. After the database update the record looks like this:</a:t>
            </a:r>
          </a:p>
        </p:txBody>
      </p:sp>
      <p:sp>
        <p:nvSpPr>
          <p:cNvPr id="142" name="Updated listing…"/>
          <p:cNvSpPr txBox="1"/>
          <p:nvPr/>
        </p:nvSpPr>
        <p:spPr>
          <a:xfrm>
            <a:off x="856091" y="2883049"/>
            <a:ext cx="10993820" cy="3720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Updated listing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"id": "07507373-67d3-4ac0-bab1-73540ae7798c",     ⇐ last record id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                  ⇐ Unchanged date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"2019-02-03",                          ⇐ Unchanged date</a:t>
            </a:r>
          </a:p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"2019-02-04",                         ⇐ Updated date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"price": 2201,                                                  ⇐ Unchanged price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1" grpId="1"/>
      <p:bldP build="whole" bldLvl="1" animBg="1" rev="0" advAuto="0" spid="142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Day 3: 05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3: 05-Feb-2019</a:t>
            </a:r>
          </a:p>
        </p:txBody>
      </p:sp>
      <p:sp>
        <p:nvSpPr>
          <p:cNvPr id="145" name="Scenario:…"/>
          <p:cNvSpPr txBox="1"/>
          <p:nvPr/>
        </p:nvSpPr>
        <p:spPr>
          <a:xfrm>
            <a:off x="700788" y="1052555"/>
            <a:ext cx="11304427" cy="9174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Scenario:</a:t>
            </a: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On 05-Feb-2019, we crawled all search result pages of the dealer and found that the car was still listed </a:t>
            </a:r>
            <a:r>
              <a:rPr b="1"/>
              <a:t>with the same price</a:t>
            </a:r>
            <a:r>
              <a:t> as compared with the last crawl price.</a:t>
            </a:r>
          </a:p>
        </p:txBody>
      </p:sp>
      <p:pic>
        <p:nvPicPr>
          <p:cNvPr id="146" name="Screenshot-1.png" descr="Screenshot-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719" y="2055465"/>
            <a:ext cx="11549362" cy="68069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6" grpId="2"/>
      <p:bldP build="whole" bldLvl="1" animBg="1" rev="0" advAuto="0" spid="14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Day 3: 05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3: 05-Feb-2019</a:t>
            </a:r>
          </a:p>
        </p:txBody>
      </p:sp>
      <p:sp>
        <p:nvSpPr>
          <p:cNvPr id="149" name="Action on History database:…"/>
          <p:cNvSpPr txBox="1"/>
          <p:nvPr/>
        </p:nvSpPr>
        <p:spPr>
          <a:xfrm>
            <a:off x="700788" y="1140405"/>
            <a:ext cx="11304427" cy="1455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Action on History database:</a:t>
            </a:r>
          </a:p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The car is a known car w.r.t. the history database, with unchanged price, so now we updated the status_date of the last record ("id": "07507373-67d3-4ac0-bab1-73540ae7798c") in history database. After the database update the record looks like this:</a:t>
            </a:r>
          </a:p>
        </p:txBody>
      </p:sp>
      <p:sp>
        <p:nvSpPr>
          <p:cNvPr id="150" name="Updated listing…"/>
          <p:cNvSpPr txBox="1"/>
          <p:nvPr/>
        </p:nvSpPr>
        <p:spPr>
          <a:xfrm>
            <a:off x="856091" y="2883049"/>
            <a:ext cx="10993820" cy="3831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Updated listing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lnSpc>
                <a:spcPct val="120000"/>
              </a:lnSpc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"id": "07507373-67d3-4ac0-bab1-73540ae7798c",    </a:t>
            </a:r>
          </a:p>
          <a:p>
            <a:pPr algn="l">
              <a:lnSpc>
                <a:spcPct val="120000"/>
              </a:lnSpc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                  ⇐ Unchanged date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"2019-02-03",                          ⇐ Unchanged date</a:t>
            </a:r>
          </a:p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"2019-02-05",                         ⇐ Updated date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"price": 2201,                                                  ⇐ Unchanged price</a:t>
            </a:r>
          </a:p>
          <a:p>
            <a:pPr algn="l">
              <a:lnSpc>
                <a:spcPct val="120000"/>
              </a:lnSpc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lnSpc>
                <a:spcPct val="120000"/>
              </a:lnSpc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800"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0" grpId="2"/>
      <p:bldP build="whole" bldLvl="1" animBg="1" rev="0" advAuto="0" spid="14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ay 4: 06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4: 06-Feb-2019</a:t>
            </a:r>
          </a:p>
        </p:txBody>
      </p:sp>
      <p:sp>
        <p:nvSpPr>
          <p:cNvPr id="153" name="Scenario:…"/>
          <p:cNvSpPr txBox="1"/>
          <p:nvPr/>
        </p:nvSpPr>
        <p:spPr>
          <a:xfrm>
            <a:off x="700788" y="1058802"/>
            <a:ext cx="11304427" cy="904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Scenario:</a:t>
            </a: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On 06-Feb-2019, we crawled all search result pages of the dealer and found that the </a:t>
            </a:r>
            <a:r>
              <a:rPr b="1"/>
              <a:t>car price has been reduced</a:t>
            </a:r>
            <a:r>
              <a:t> by the dealer as compared with the last crawl price.</a:t>
            </a:r>
          </a:p>
        </p:txBody>
      </p:sp>
      <p:pic>
        <p:nvPicPr>
          <p:cNvPr id="154" name="Screenshot-2.png" descr="Screenshot-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7966" y="2319409"/>
            <a:ext cx="11608869" cy="68419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4" grpId="2"/>
      <p:bldP build="whole" bldLvl="1" animBg="1" rev="0" advAuto="0" spid="15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Day 4: 06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4: 06-Feb-2019</a:t>
            </a:r>
          </a:p>
        </p:txBody>
      </p:sp>
      <p:sp>
        <p:nvSpPr>
          <p:cNvPr id="157" name="Action on History database:…"/>
          <p:cNvSpPr txBox="1"/>
          <p:nvPr/>
        </p:nvSpPr>
        <p:spPr>
          <a:xfrm>
            <a:off x="700788" y="1003813"/>
            <a:ext cx="11304427" cy="1728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Action on History database:</a:t>
            </a:r>
          </a:p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The car is a known car w.r.t. history database, however now with a changed price and the change is more than 10% of the earlier price, so we created a new record in history database, using a new ("id": "1faf9bc2-bb91-44fd-a32a-a2dd5854ff9b"). After an insert we have two listings in the database, previous listing as it is and a new one with a changed price. Notice that the first_scraped_at in both New and Previous listing is just the same.</a:t>
            </a:r>
          </a:p>
        </p:txBody>
      </p:sp>
      <p:sp>
        <p:nvSpPr>
          <p:cNvPr id="158" name="New listing…"/>
          <p:cNvSpPr txBox="1"/>
          <p:nvPr/>
        </p:nvSpPr>
        <p:spPr>
          <a:xfrm>
            <a:off x="856092" y="2883049"/>
            <a:ext cx="10373305" cy="6548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New listing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"id": "1faf9bc2-bb91-44fd-a32a-a2dd5854ff9b",     ⇐ New listing id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</a:t>
            </a:r>
            <a:r>
              <a:rPr>
                <a:solidFill>
                  <a:srgbClr val="0433FF"/>
                </a:solidFill>
              </a:rPr>
              <a:t>"first_scraped_at": "2019-02-03"</a:t>
            </a:r>
            <a:r>
              <a:t>,                       </a:t>
            </a:r>
            <a:r>
              <a:rPr>
                <a:solidFill>
                  <a:srgbClr val="0433FF"/>
                </a:solidFill>
              </a:rPr>
              <a:t>⇐ Same for all listings for this VIN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"2019-02-06",                               ⇐ Current date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"2019-02-06",                              ⇐ Current date</a:t>
            </a:r>
          </a:p>
          <a:p>
            <a:pPr algn="l">
              <a:defRPr sz="1700">
                <a:solidFill>
                  <a:srgbClr val="FF260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2000,                                                       ⇐ Note the price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Previous listing in history database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"07507373-67d3-4ac0-bab1-73540ae7798c",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</a:t>
            </a:r>
            <a:r>
              <a:rPr>
                <a:solidFill>
                  <a:srgbClr val="0433FF"/>
                </a:solidFill>
              </a:rPr>
              <a:t>"first_scraped_at": "2019-02-03"</a:t>
            </a:r>
            <a:r>
              <a:t>,                    </a:t>
            </a:r>
            <a:r>
              <a:rPr>
                <a:solidFill>
                  <a:srgbClr val="0433FF"/>
                </a:solidFill>
              </a:rPr>
              <a:t>⇐ Same for all listings for this VIN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"2019-02-03",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"2019-02-05",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2201,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7" grpId="1"/>
      <p:bldP build="whole" bldLvl="1" animBg="1" rev="0" advAuto="0" spid="158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Day 5: 07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5: 07-Feb-2019</a:t>
            </a:r>
          </a:p>
        </p:txBody>
      </p:sp>
      <p:sp>
        <p:nvSpPr>
          <p:cNvPr id="161" name="Scenario:…"/>
          <p:cNvSpPr txBox="1"/>
          <p:nvPr/>
        </p:nvSpPr>
        <p:spPr>
          <a:xfrm>
            <a:off x="700788" y="1001755"/>
            <a:ext cx="11304427" cy="9174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Scenario:</a:t>
            </a: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On 07-Feb-2019, we crawled all search result pages of the dealer and found that the car </a:t>
            </a:r>
            <a:r>
              <a:rPr b="1"/>
              <a:t>price is same as compared with the last crawl price</a:t>
            </a:r>
            <a:r>
              <a:t>.</a:t>
            </a:r>
          </a:p>
        </p:txBody>
      </p:sp>
      <p:pic>
        <p:nvPicPr>
          <p:cNvPr id="162" name="Screenshot-5.png" descr="Screenshot-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5892" y="2300508"/>
            <a:ext cx="11673015" cy="68797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1" grpId="1"/>
      <p:bldP build="whole" bldLvl="1" animBg="1" rev="0" advAuto="0" spid="162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Day 5: 07-Feb-2019"/>
          <p:cNvSpPr txBox="1"/>
          <p:nvPr>
            <p:ph type="title"/>
          </p:nvPr>
        </p:nvSpPr>
        <p:spPr>
          <a:xfrm>
            <a:off x="642241" y="1397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5: 07-Feb-2019</a:t>
            </a:r>
          </a:p>
        </p:txBody>
      </p:sp>
      <p:sp>
        <p:nvSpPr>
          <p:cNvPr id="165" name="Action on History database:…"/>
          <p:cNvSpPr txBox="1"/>
          <p:nvPr/>
        </p:nvSpPr>
        <p:spPr>
          <a:xfrm>
            <a:off x="700788" y="1140406"/>
            <a:ext cx="11304427" cy="1455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Action on History database:</a:t>
            </a:r>
          </a:p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The car is a known car w.r.t. the history database, with unchanged price, so now we updated the status_date of the last record ("id": "1faf9bc2-bb91-44fd-a32a-a2dd5854ff9b") in the history database. After the database update the records look like this:</a:t>
            </a:r>
          </a:p>
        </p:txBody>
      </p:sp>
      <p:sp>
        <p:nvSpPr>
          <p:cNvPr id="166" name="New listing…"/>
          <p:cNvSpPr txBox="1"/>
          <p:nvPr/>
        </p:nvSpPr>
        <p:spPr>
          <a:xfrm>
            <a:off x="856092" y="2883050"/>
            <a:ext cx="10373305" cy="6459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Updated listing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"id": "1faf9bc2-bb91-44fd-a32a-a2dd5854ff9b",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</a:t>
            </a:r>
            <a:r>
              <a:rPr>
                <a:solidFill>
                  <a:srgbClr val="0433FF"/>
                </a:solidFill>
              </a:rPr>
              <a:t>"first_scraped_at": "2019-02-03"</a:t>
            </a:r>
            <a:r>
              <a:t>,                       </a:t>
            </a:r>
            <a:r>
              <a:rPr>
                <a:solidFill>
                  <a:srgbClr val="0433FF"/>
                </a:solidFill>
              </a:rPr>
              <a:t>⇐ Same for all listings for this VIN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"2019-02-06",                               ⇐ Current date</a:t>
            </a:r>
          </a:p>
          <a:p>
            <a:pPr algn="l">
              <a:defRPr b="1" sz="1700"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"2019-02-07",                              ⇐ Updated date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"price": 2000,                                                       ⇐ Note the price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Previous listing in history database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"07507373-67d3-4ac0-bab1-73540ae7798c",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</a:t>
            </a:r>
            <a:r>
              <a:rPr>
                <a:solidFill>
                  <a:srgbClr val="0433FF"/>
                </a:solidFill>
              </a:rPr>
              <a:t>"first_scraped_at": "2019-02-03"</a:t>
            </a:r>
            <a:r>
              <a:t>,                    </a:t>
            </a:r>
            <a:r>
              <a:rPr>
                <a:solidFill>
                  <a:srgbClr val="0433FF"/>
                </a:solidFill>
              </a:rPr>
              <a:t>⇐ Same for all listings for this VIN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"2019-02-03",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"2019-02-05",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2201,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solidFill>
                  <a:srgbClr val="75757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5" grpId="1"/>
      <p:bldP build="whole" bldLvl="1" animBg="1" rev="0" advAuto="0" spid="166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Day 6: 08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6: 08-Feb-2019</a:t>
            </a:r>
          </a:p>
        </p:txBody>
      </p:sp>
      <p:sp>
        <p:nvSpPr>
          <p:cNvPr id="169" name="Scenario:…"/>
          <p:cNvSpPr txBox="1"/>
          <p:nvPr/>
        </p:nvSpPr>
        <p:spPr>
          <a:xfrm>
            <a:off x="700788" y="1152193"/>
            <a:ext cx="11304427" cy="616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Scenario:</a:t>
            </a: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On 08-Feb-2019, we crawled all search result pages of the dealer and could not find the car in dealers inventory.</a:t>
            </a:r>
          </a:p>
        </p:txBody>
      </p:sp>
      <p:pic>
        <p:nvPicPr>
          <p:cNvPr id="170" name="Screenshot-3.png" descr="Screenshot-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1380" y="1953865"/>
            <a:ext cx="11402040" cy="67200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0" grpId="2"/>
      <p:bldP build="whole" bldLvl="1" animBg="1" rev="0" advAuto="0" spid="16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Day 6: 08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6: 08-Feb-2019</a:t>
            </a:r>
          </a:p>
        </p:txBody>
      </p:sp>
      <p:sp>
        <p:nvSpPr>
          <p:cNvPr id="173" name="Action on History database:…"/>
          <p:cNvSpPr txBox="1"/>
          <p:nvPr/>
        </p:nvSpPr>
        <p:spPr>
          <a:xfrm>
            <a:off x="700788" y="1276996"/>
            <a:ext cx="11304427" cy="1181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Action on History database:</a:t>
            </a:r>
          </a:p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As the car is not seen, there is no action on database. The history database continues to retain the last two listings for the car.</a:t>
            </a:r>
          </a:p>
        </p:txBody>
      </p:sp>
      <p:sp>
        <p:nvSpPr>
          <p:cNvPr id="174" name="{…"/>
          <p:cNvSpPr txBox="1"/>
          <p:nvPr/>
        </p:nvSpPr>
        <p:spPr>
          <a:xfrm>
            <a:off x="856092" y="2883049"/>
            <a:ext cx="10373305" cy="5175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"1faf9bc2-bb91-44fd-a32a-a2dd5854ff9b",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"2019-02-06",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"2019-02-07",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2000,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"07507373-67d3-4ac0-bab1-73540ae7798c",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"2019-02-03",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"2019-02-05",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2201,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3" grpId="1"/>
      <p:bldP build="whole" bldLvl="1" animBg="1" rev="0" advAuto="0" spid="174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Day 7: 09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7: 09-Feb-2019</a:t>
            </a:r>
          </a:p>
        </p:txBody>
      </p:sp>
      <p:sp>
        <p:nvSpPr>
          <p:cNvPr id="177" name="Scenario:…"/>
          <p:cNvSpPr txBox="1"/>
          <p:nvPr/>
        </p:nvSpPr>
        <p:spPr>
          <a:xfrm>
            <a:off x="700788" y="1152193"/>
            <a:ext cx="11304427" cy="616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Scenario:</a:t>
            </a: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On 09-Feb-2019 we crawled all search result pages of the dealer and could not find the car in dealers inventory.</a:t>
            </a:r>
          </a:p>
        </p:txBody>
      </p:sp>
      <p:pic>
        <p:nvPicPr>
          <p:cNvPr id="178" name="Screenshot-7.png" descr="Screenshot-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1241" y="2089717"/>
            <a:ext cx="10801003" cy="63658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Day 7: 09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7: 09-Feb-2019</a:t>
            </a:r>
          </a:p>
        </p:txBody>
      </p:sp>
      <p:sp>
        <p:nvSpPr>
          <p:cNvPr id="181" name="Action on History database:…"/>
          <p:cNvSpPr txBox="1"/>
          <p:nvPr/>
        </p:nvSpPr>
        <p:spPr>
          <a:xfrm>
            <a:off x="700788" y="1276996"/>
            <a:ext cx="11304427" cy="1181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Action on History database:</a:t>
            </a:r>
          </a:p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As the car is not seen, there is no action on database. The history database continues to retain the last two listings for the car.</a:t>
            </a:r>
          </a:p>
        </p:txBody>
      </p:sp>
      <p:sp>
        <p:nvSpPr>
          <p:cNvPr id="182" name="{…"/>
          <p:cNvSpPr txBox="1"/>
          <p:nvPr/>
        </p:nvSpPr>
        <p:spPr>
          <a:xfrm>
            <a:off x="856092" y="2883049"/>
            <a:ext cx="10373305" cy="5175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"1faf9bc2-bb91-44fd-a32a-a2dd5854ff9b",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"2019-02-06",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"2019-02-07",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2000,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"07507373-67d3-4ac0-bab1-73540ae7798c",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"2019-02-03",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"2019-02-05",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2201,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1" grpId="1"/>
      <p:bldP build="whole" bldLvl="1" animBg="1" rev="0" advAuto="0" spid="182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Day 8: 10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8: 10-Feb-2019</a:t>
            </a:r>
          </a:p>
        </p:txBody>
      </p:sp>
      <p:sp>
        <p:nvSpPr>
          <p:cNvPr id="185" name="Scenario:…"/>
          <p:cNvSpPr txBox="1"/>
          <p:nvPr/>
        </p:nvSpPr>
        <p:spPr>
          <a:xfrm>
            <a:off x="700788" y="1008002"/>
            <a:ext cx="11304427" cy="904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Scenario:</a:t>
            </a: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On 10-Feb-2019 we crawled all search result pages of the dealer and </a:t>
            </a:r>
            <a:r>
              <a:rPr b="1"/>
              <a:t>found the car in dealers inventory</a:t>
            </a:r>
            <a:r>
              <a:t>, after a gap of 2 days.</a:t>
            </a:r>
          </a:p>
        </p:txBody>
      </p:sp>
      <p:pic>
        <p:nvPicPr>
          <p:cNvPr id="186" name="Screenshot-4.png" descr="Screenshot-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1385" y="1953865"/>
            <a:ext cx="11243234" cy="66264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6" grpId="2"/>
      <p:bldP build="whole" bldLvl="1" animBg="1" rev="0" advAuto="0" spid="185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Day 8: 10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8: 10-Feb-2019</a:t>
            </a:r>
          </a:p>
        </p:txBody>
      </p:sp>
      <p:sp>
        <p:nvSpPr>
          <p:cNvPr id="189" name="Action on History database:…"/>
          <p:cNvSpPr txBox="1"/>
          <p:nvPr/>
        </p:nvSpPr>
        <p:spPr>
          <a:xfrm>
            <a:off x="700788" y="1269397"/>
            <a:ext cx="11304427" cy="1197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Action on History database:</a:t>
            </a:r>
          </a:p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As the car </a:t>
            </a:r>
            <a:r>
              <a:rPr b="1"/>
              <a:t>reappeared in less than or equal to 3 days with no change in price</a:t>
            </a:r>
            <a:r>
              <a:t>, we update the last listing's status_date, and use the fresh scraped values of price, miles and other scraped attributes.</a:t>
            </a:r>
          </a:p>
        </p:txBody>
      </p:sp>
      <p:sp>
        <p:nvSpPr>
          <p:cNvPr id="190" name="{…"/>
          <p:cNvSpPr txBox="1"/>
          <p:nvPr/>
        </p:nvSpPr>
        <p:spPr>
          <a:xfrm>
            <a:off x="1166348" y="2781450"/>
            <a:ext cx="10373305" cy="5493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"id": "1faf9bc2-bb91-44fd-a32a-a2dd5854ff9b",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                          ⇐ Unchanged date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"2019-02-06",                                ⇐ Unchanged date</a:t>
            </a:r>
          </a:p>
          <a:p>
            <a:pPr algn="l">
              <a:defRPr b="1" sz="1700"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"2019-02-10",                               ⇐ Updated date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"price": 2000,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"07507373-67d3-4ac0-bab1-73540ae7798c",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"2019-02-03",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"2019-02-05",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2201,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9" grpId="1"/>
      <p:bldP build="whole" bldLvl="1" animBg="1" rev="0" advAuto="0" spid="190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Day 9: 11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9: 11-Feb-2019</a:t>
            </a:r>
          </a:p>
        </p:txBody>
      </p:sp>
      <p:sp>
        <p:nvSpPr>
          <p:cNvPr id="193" name="Scenario:…"/>
          <p:cNvSpPr txBox="1"/>
          <p:nvPr/>
        </p:nvSpPr>
        <p:spPr>
          <a:xfrm>
            <a:off x="700788" y="1001755"/>
            <a:ext cx="11304427" cy="9174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Scenario:</a:t>
            </a: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On 11-Feb-2019, we crawled all search result pages of the dealer and found that the car was still listed </a:t>
            </a:r>
            <a:r>
              <a:rPr b="1"/>
              <a:t>with the same price as compared with the last crawl price</a:t>
            </a:r>
            <a:r>
              <a:t>.</a:t>
            </a:r>
          </a:p>
        </p:txBody>
      </p:sp>
      <p:pic>
        <p:nvPicPr>
          <p:cNvPr id="194" name="Screenshot-6.png" descr="Screenshot-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6009" y="2125619"/>
            <a:ext cx="12266494" cy="72295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4" grpId="2"/>
      <p:bldP build="whole" bldLvl="1" animBg="1" rev="0" advAuto="0" spid="19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Day 9: 11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9: 11-Feb-2019</a:t>
            </a:r>
          </a:p>
        </p:txBody>
      </p:sp>
      <p:sp>
        <p:nvSpPr>
          <p:cNvPr id="197" name="Action on History database:…"/>
          <p:cNvSpPr txBox="1"/>
          <p:nvPr/>
        </p:nvSpPr>
        <p:spPr>
          <a:xfrm>
            <a:off x="700788" y="1203905"/>
            <a:ext cx="11304427" cy="1455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Action on History database:</a:t>
            </a:r>
          </a:p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Again, the car is a known car w.r.t. history database, with unchanged price, so now we updated the status_date of the last record ("id": "1faf9bc2-bb91-44fd-a32a-a2dd5854ff9b") in history database. After the record update listings in database looks like this:</a:t>
            </a:r>
          </a:p>
        </p:txBody>
      </p:sp>
      <p:sp>
        <p:nvSpPr>
          <p:cNvPr id="198" name="{…"/>
          <p:cNvSpPr txBox="1"/>
          <p:nvPr/>
        </p:nvSpPr>
        <p:spPr>
          <a:xfrm>
            <a:off x="1166348" y="2895750"/>
            <a:ext cx="10373305" cy="5493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"id": "1faf9bc2-bb91-44fd-a32a-a2dd5854ff9b",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                          ⇐ Unchanged date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"2019-02-06",                                ⇐ Unchanged date</a:t>
            </a:r>
          </a:p>
          <a:p>
            <a:pPr algn="l">
              <a:defRPr b="1" sz="1700"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"2019-02-11",                               ⇐ Updated date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"price": 2000,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"07507373-67d3-4ac0-bab1-73540ae7798c",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"2019-02-03",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"2019-02-05",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2201,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7" grpId="1"/>
      <p:bldP build="whole" bldLvl="1" animBg="1" rev="0" advAuto="0" spid="198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Day 10: 12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10: 12-Feb-2019</a:t>
            </a:r>
          </a:p>
        </p:txBody>
      </p:sp>
      <p:sp>
        <p:nvSpPr>
          <p:cNvPr id="201" name="Scenario:…"/>
          <p:cNvSpPr txBox="1"/>
          <p:nvPr/>
        </p:nvSpPr>
        <p:spPr>
          <a:xfrm>
            <a:off x="700788" y="1145947"/>
            <a:ext cx="11304427" cy="629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Scenario:</a:t>
            </a: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On 12-Feb-2019, Car </a:t>
            </a:r>
            <a:r>
              <a:rPr b="1"/>
              <a:t>disappears</a:t>
            </a:r>
            <a:r>
              <a:t> again from inventory</a:t>
            </a:r>
          </a:p>
        </p:txBody>
      </p:sp>
      <p:pic>
        <p:nvPicPr>
          <p:cNvPr id="202" name="Screenshot-3.png" descr="Screenshot-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0789" y="1953865"/>
            <a:ext cx="11304425" cy="66625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2" grpId="2"/>
      <p:bldP build="whole" bldLvl="1" animBg="1" rev="0" advAuto="0" spid="201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Day 10: 12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10: 12-Feb-2019</a:t>
            </a:r>
          </a:p>
        </p:txBody>
      </p:sp>
      <p:sp>
        <p:nvSpPr>
          <p:cNvPr id="205" name="Action on History database:…"/>
          <p:cNvSpPr txBox="1"/>
          <p:nvPr/>
        </p:nvSpPr>
        <p:spPr>
          <a:xfrm>
            <a:off x="700788" y="1340496"/>
            <a:ext cx="11304427" cy="1181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Action on History database:</a:t>
            </a:r>
          </a:p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As the car is not seen, there is no action on database. The history database continues to retain the last two listings for the car.</a:t>
            </a:r>
          </a:p>
        </p:txBody>
      </p:sp>
      <p:sp>
        <p:nvSpPr>
          <p:cNvPr id="206" name="{…"/>
          <p:cNvSpPr txBox="1"/>
          <p:nvPr/>
        </p:nvSpPr>
        <p:spPr>
          <a:xfrm>
            <a:off x="1166348" y="2895749"/>
            <a:ext cx="10373305" cy="5175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"1faf9bc2-bb91-44fd-a32a-a2dd5854ff9b",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"2019-02-06",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"2019-02-11",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2000,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"07507373-67d3-4ac0-bab1-73540ae7798c",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"2019-02-03",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"2019-02-05",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2201,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6" grpId="2"/>
      <p:bldP build="whole" bldLvl="1" animBg="1" rev="0" advAuto="0" spid="205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Day 11 to 20: 13-Feb-2019 to 22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11 to 20: 13-Feb-2019 to 22-Feb-2019</a:t>
            </a:r>
          </a:p>
        </p:txBody>
      </p:sp>
      <p:sp>
        <p:nvSpPr>
          <p:cNvPr id="209" name="Scenario:…"/>
          <p:cNvSpPr txBox="1"/>
          <p:nvPr/>
        </p:nvSpPr>
        <p:spPr>
          <a:xfrm>
            <a:off x="700788" y="1152193"/>
            <a:ext cx="11304427" cy="616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Scenario:</a:t>
            </a: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The car still not available in inventory between 13-Feb-2019 and 22-Feb-2019</a:t>
            </a:r>
          </a:p>
        </p:txBody>
      </p:sp>
      <p:pic>
        <p:nvPicPr>
          <p:cNvPr id="210" name="Screenshot-7.png" descr="Screenshot-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355" y="1953865"/>
            <a:ext cx="10801006" cy="63658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9" grpId="1"/>
      <p:bldP build="whole" bldLvl="1" animBg="1" rev="0" advAuto="0" spid="210" grpId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Day 11 to 20: 13-Feb-2019 to 22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11 to 20: 13-Feb-2019 to 22-Feb-2019</a:t>
            </a:r>
          </a:p>
        </p:txBody>
      </p:sp>
      <p:sp>
        <p:nvSpPr>
          <p:cNvPr id="213" name="Action on History database:…"/>
          <p:cNvSpPr txBox="1"/>
          <p:nvPr/>
        </p:nvSpPr>
        <p:spPr>
          <a:xfrm>
            <a:off x="850188" y="1340496"/>
            <a:ext cx="11304424" cy="1181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Action on History database:</a:t>
            </a:r>
          </a:p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As the car is not seen, there is no action on database. The history database continues to retain the last two listings for the car.</a:t>
            </a:r>
          </a:p>
        </p:txBody>
      </p:sp>
      <p:sp>
        <p:nvSpPr>
          <p:cNvPr id="214" name="{…"/>
          <p:cNvSpPr txBox="1"/>
          <p:nvPr/>
        </p:nvSpPr>
        <p:spPr>
          <a:xfrm>
            <a:off x="1166348" y="2895749"/>
            <a:ext cx="10373305" cy="5289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"1faf9bc2-bb91-44fd-a32a-a2dd5854ff9b",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"2019-02-06",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"2019-02-11",                          </a:t>
            </a:r>
            <a:r>
              <a:rPr b="1">
                <a:solidFill>
                  <a:srgbClr val="28CD41"/>
                </a:solidFill>
              </a:rPr>
              <a:t>⇐ Status date remained unchanged, like all other fields</a:t>
            </a:r>
            <a:endParaRPr b="1">
              <a:solidFill>
                <a:srgbClr val="28CD41"/>
              </a:solidFill>
            </a:endParaRP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2000,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"07507373-67d3-4ac0-bab1-73540ae7798c",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"2019-02-03",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"2019-02-05",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2201,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7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4" grpId="2"/>
      <p:bldP build="whole" bldLvl="1" animBg="1" rev="0" advAuto="0" spid="213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Day 21: 23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21: 23-Feb-2019</a:t>
            </a:r>
          </a:p>
        </p:txBody>
      </p:sp>
      <p:sp>
        <p:nvSpPr>
          <p:cNvPr id="217" name="Scenario:…"/>
          <p:cNvSpPr txBox="1"/>
          <p:nvPr/>
        </p:nvSpPr>
        <p:spPr>
          <a:xfrm>
            <a:off x="700788" y="1015601"/>
            <a:ext cx="11304427" cy="889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Scenario:</a:t>
            </a: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On 23-Feb-2019 we crawled all search result pages of the dealer and found the car in dealers inventory, after a gap of 10 days.</a:t>
            </a:r>
          </a:p>
        </p:txBody>
      </p:sp>
      <p:pic>
        <p:nvPicPr>
          <p:cNvPr id="218" name="Screenshot-9.png" descr="Screenshot-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801" y="2152737"/>
            <a:ext cx="10647199" cy="62751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7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Day 21: 23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21: 23-Feb-2019</a:t>
            </a:r>
          </a:p>
        </p:txBody>
      </p:sp>
      <p:sp>
        <p:nvSpPr>
          <p:cNvPr id="221" name="Action on History database:…"/>
          <p:cNvSpPr txBox="1"/>
          <p:nvPr/>
        </p:nvSpPr>
        <p:spPr>
          <a:xfrm>
            <a:off x="850188" y="1340496"/>
            <a:ext cx="11304424" cy="1181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Action on History database:</a:t>
            </a:r>
          </a:p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As the car reappeared after more than 3 days, we created a new record in history database, using a new ("id": "d3670db5-e108-41fd-b59d-70af266a9eda"), which looked like this.</a:t>
            </a:r>
          </a:p>
        </p:txBody>
      </p:sp>
      <p:sp>
        <p:nvSpPr>
          <p:cNvPr id="222" name="{…"/>
          <p:cNvSpPr txBox="1"/>
          <p:nvPr/>
        </p:nvSpPr>
        <p:spPr>
          <a:xfrm>
            <a:off x="1166348" y="2895750"/>
            <a:ext cx="10373305" cy="6855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1500"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500">
                <a:latin typeface="+mn-lt"/>
                <a:ea typeface="+mn-ea"/>
                <a:cs typeface="+mn-cs"/>
                <a:sym typeface="Helvetica Neue"/>
              </a:defRPr>
            </a:pPr>
            <a:r>
              <a:t>  "id": "d3670db5-e108-41fd-b59d-70af266a9eda",</a:t>
            </a:r>
          </a:p>
          <a:p>
            <a:pPr algn="l">
              <a:defRPr sz="1500"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500"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                        ⇐ Unchanged date</a:t>
            </a:r>
          </a:p>
          <a:p>
            <a:pPr algn="l">
              <a:defRPr sz="1500"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"2019-02-23",                              ⇐ Current date</a:t>
            </a:r>
          </a:p>
          <a:p>
            <a:pPr algn="l">
              <a:defRPr sz="1500"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"2019-02-23",                             ⇐ Current date</a:t>
            </a:r>
          </a:p>
          <a:p>
            <a:pPr algn="l">
              <a:defRPr sz="1500">
                <a:latin typeface="+mn-lt"/>
                <a:ea typeface="+mn-ea"/>
                <a:cs typeface="+mn-cs"/>
                <a:sym typeface="Helvetica Neue"/>
              </a:defRPr>
            </a:pPr>
            <a:r>
              <a:t>  "price": 1900,</a:t>
            </a:r>
          </a:p>
          <a:p>
            <a:pPr algn="l">
              <a:defRPr sz="1500">
                <a:latin typeface="+mn-lt"/>
                <a:ea typeface="+mn-ea"/>
                <a:cs typeface="+mn-cs"/>
                <a:sym typeface="Helvetica Neue"/>
              </a:defRPr>
            </a:pPr>
            <a:r>
              <a:t>  "miles": 31000,</a:t>
            </a:r>
          </a:p>
          <a:p>
            <a:pPr algn="l">
              <a:defRPr sz="1500"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500"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"1faf9bc2-bb91-44fd-a32a-a2dd5854ff9b",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"2019-02-06",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"2019-02-11",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2000,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"07507373-67d3-4ac0-bab1-73540ae7798c",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"2019-02-03",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"2019-02-05",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2201,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500">
                <a:solidFill>
                  <a:srgbClr val="55555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1" grpId="1"/>
      <p:bldP build="whole" bldLvl="1" animBg="1" rev="0" advAuto="0" spid="222" grpId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Day 22: 24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22: 24-Feb-2019</a:t>
            </a:r>
          </a:p>
        </p:txBody>
      </p:sp>
      <p:sp>
        <p:nvSpPr>
          <p:cNvPr id="225" name="Scenario:…"/>
          <p:cNvSpPr txBox="1"/>
          <p:nvPr/>
        </p:nvSpPr>
        <p:spPr>
          <a:xfrm>
            <a:off x="700788" y="1152193"/>
            <a:ext cx="11304427" cy="616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Scenario:</a:t>
            </a: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The car removed from inventory and never reappeared.</a:t>
            </a:r>
          </a:p>
        </p:txBody>
      </p:sp>
      <p:pic>
        <p:nvPicPr>
          <p:cNvPr id="226" name="Screenshot-3.png" descr="Screenshot-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0789" y="1953865"/>
            <a:ext cx="11304425" cy="66625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5" grpId="1"/>
      <p:bldP build="whole" bldLvl="1" animBg="1" rev="0" advAuto="0" spid="226" grpId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Day 22: 24-Feb-2019"/>
          <p:cNvSpPr txBox="1"/>
          <p:nvPr>
            <p:ph type="title"/>
          </p:nvPr>
        </p:nvSpPr>
        <p:spPr>
          <a:xfrm>
            <a:off x="952499" y="254000"/>
            <a:ext cx="10801006" cy="713136"/>
          </a:xfrm>
          <a:prstGeom prst="rect">
            <a:avLst/>
          </a:prstGeom>
        </p:spPr>
        <p:txBody>
          <a:bodyPr/>
          <a:lstStyle>
            <a:lvl1pPr defTabSz="292100">
              <a:defRPr sz="4000"/>
            </a:lvl1pPr>
          </a:lstStyle>
          <a:p>
            <a:pPr/>
            <a:r>
              <a:t>Day 22: 24-Feb-2019</a:t>
            </a:r>
          </a:p>
        </p:txBody>
      </p:sp>
      <p:sp>
        <p:nvSpPr>
          <p:cNvPr id="229" name="Action on History database:…"/>
          <p:cNvSpPr txBox="1"/>
          <p:nvPr/>
        </p:nvSpPr>
        <p:spPr>
          <a:xfrm>
            <a:off x="850188" y="1477088"/>
            <a:ext cx="11304424" cy="908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  <a:r>
              <a:t>Action on History database:</a:t>
            </a:r>
          </a:p>
          <a:p>
            <a:pPr algn="l">
              <a:defRPr b="1" sz="18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lnSpc>
                <a:spcPct val="120000"/>
              </a:lnSpc>
              <a:defRPr sz="1600">
                <a:latin typeface="+mn-lt"/>
                <a:ea typeface="+mn-ea"/>
                <a:cs typeface="+mn-cs"/>
                <a:sym typeface="Helvetica Neue"/>
              </a:defRPr>
            </a:pPr>
            <a:r>
              <a:t>Following 3 listings continue to remain in history database with no changes after 23-Feb-2019.</a:t>
            </a:r>
          </a:p>
        </p:txBody>
      </p:sp>
      <p:sp>
        <p:nvSpPr>
          <p:cNvPr id="230" name="{…"/>
          <p:cNvSpPr txBox="1"/>
          <p:nvPr/>
        </p:nvSpPr>
        <p:spPr>
          <a:xfrm>
            <a:off x="1166348" y="2895749"/>
            <a:ext cx="10373305" cy="6573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"d3670db5-e108-41fd-b59d-70af266a9eda",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"2019-02-23",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"2019-02-23",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1900,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31000,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"1faf9bc2-bb91-44fd-a32a-a2dd5854ff9b",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"2019-02-06",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"2019-02-11",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2000,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{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"id": "07507373-67d3-4ac0-bab1-73540ae7798c",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"vin": "1GHDT13W8V2711434",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"first_scraped_at": "2019-02-03",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"scraped_at": "2019-02-03",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"status_date": "2019-02-05",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"price": 2201,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"miles": 30000,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"seller_name": "Langdale Ford Valdosta"</a:t>
            </a:r>
          </a:p>
          <a:p>
            <a:pPr algn="l">
              <a:defRPr sz="1500">
                <a:solidFill>
                  <a:srgbClr val="5F5F5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9" grpId="1"/>
      <p:bldP build="whole" bldLvl="1" animBg="1" rev="0" advAuto="0" spid="230" grpId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ossible interpretations or usages of date field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00"/>
            </a:lvl1pPr>
          </a:lstStyle>
          <a:p>
            <a:pPr/>
            <a:r>
              <a:t>Possible interpretations or usages of date fields</a:t>
            </a:r>
          </a:p>
        </p:txBody>
      </p:sp>
      <p:sp>
        <p:nvSpPr>
          <p:cNvPr id="233" name="The car was sold on 24-Feb-2019 at $1900 by &quot;Langdale Ford Valdosta&quot;"/>
          <p:cNvSpPr txBox="1"/>
          <p:nvPr>
            <p:ph type="body" sz="quarter" idx="1"/>
          </p:nvPr>
        </p:nvSpPr>
        <p:spPr>
          <a:xfrm>
            <a:off x="952500" y="3759200"/>
            <a:ext cx="11099800" cy="1895376"/>
          </a:xfrm>
          <a:prstGeom prst="rect">
            <a:avLst/>
          </a:prstGeom>
        </p:spPr>
        <p:txBody>
          <a:bodyPr/>
          <a:lstStyle/>
          <a:p>
            <a:pPr/>
            <a:r>
              <a:t>The car was sold on 24-Feb-2019 at $1900 by "Langdale Ford Valdosta"</a:t>
            </a:r>
          </a:p>
        </p:txBody>
      </p:sp>
      <p:sp>
        <p:nvSpPr>
          <p:cNvPr id="234" name="Days on market for the car (DOM) is 12 days, computed as below from 03-Feb-2019 to 07-Feb-2019 (5 days) +  from 06-Feb-2019 to 11-Feb-2019 (6 days) + from 23-Feb-2019 to 23-Feb-2019 (1 days)"/>
          <p:cNvSpPr txBox="1"/>
          <p:nvPr/>
        </p:nvSpPr>
        <p:spPr>
          <a:xfrm>
            <a:off x="874977" y="4574041"/>
            <a:ext cx="11099801" cy="3871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marL="395604" indent="-395604" algn="l" defTabSz="519937">
              <a:spcBef>
                <a:spcPts val="3700"/>
              </a:spcBef>
              <a:buSzPct val="145000"/>
              <a:buChar char="•"/>
              <a:defRPr sz="2800">
                <a:latin typeface="+mn-lt"/>
                <a:ea typeface="+mn-ea"/>
                <a:cs typeface="+mn-cs"/>
                <a:sym typeface="Helvetica Neue"/>
              </a:defRPr>
            </a:pPr>
            <a:r>
              <a:t>The Car listing will feature in the daily exports of all durations listed below when the car was seen on the dealer’s inventory:</a:t>
            </a:r>
            <a:br/>
            <a:r>
              <a:t>1. from 03-Feb-2019 to 07-Feb-2019 (for 5 days) </a:t>
            </a:r>
            <a:br/>
            <a:r>
              <a:t>2. from 06-Feb-2019 to 11-Feb-2019 (for 6 days)</a:t>
            </a:r>
            <a:br/>
            <a:r>
              <a:t>3. from 23-Feb-2019 to 23-Feb-2019 (for 1 day)</a:t>
            </a:r>
          </a:p>
        </p:txBody>
      </p:sp>
      <p:sp>
        <p:nvSpPr>
          <p:cNvPr id="235" name="Assuming that the car (1GHDT13W8V2711434) never came back online after 23-Feb-2019 (the last status_date):"/>
          <p:cNvSpPr txBox="1"/>
          <p:nvPr/>
        </p:nvSpPr>
        <p:spPr>
          <a:xfrm>
            <a:off x="1135936" y="2760320"/>
            <a:ext cx="10376880" cy="829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Assuming that the car (1GHDT13W8V2711434) never came back online after 23-Feb-2019 (the last status_date):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5" grpId="1"/>
      <p:bldP build="whole" bldLvl="1" animBg="1" rev="0" advAuto="0" spid="233" grpId="2"/>
      <p:bldP build="whole" bldLvl="1" animBg="1" rev="0" advAuto="0" spid="234" grpId="3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End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End</a:t>
            </a:r>
          </a:p>
        </p:txBody>
      </p:sp>
      <p:sp>
        <p:nvSpPr>
          <p:cNvPr id="238" name="Body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