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69" r:id="rId2"/>
    <p:sldId id="458" r:id="rId3"/>
    <p:sldId id="464" r:id="rId4"/>
    <p:sldId id="470" r:id="rId5"/>
    <p:sldId id="459" r:id="rId6"/>
    <p:sldId id="372" r:id="rId7"/>
    <p:sldId id="427" r:id="rId8"/>
    <p:sldId id="468" r:id="rId9"/>
    <p:sldId id="456" r:id="rId10"/>
    <p:sldId id="432" r:id="rId11"/>
    <p:sldId id="457" r:id="rId12"/>
    <p:sldId id="388" r:id="rId13"/>
    <p:sldId id="433" r:id="rId14"/>
  </p:sldIdLst>
  <p:sldSz cx="12188825" cy="6858000"/>
  <p:notesSz cx="9144000" cy="6858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Domenz" initials="B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ECECEC"/>
    <a:srgbClr val="00DF44"/>
    <a:srgbClr val="F4E0D7"/>
    <a:srgbClr val="BEDAD8"/>
    <a:srgbClr val="E2ECEC"/>
    <a:srgbClr val="FCE9F3"/>
    <a:srgbClr val="DE0D78"/>
    <a:srgbClr val="145FB4"/>
    <a:srgbClr val="5D28B6"/>
    <a:srgbClr val="FF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6"/>
    <p:restoredTop sz="91701" autoAdjust="0"/>
  </p:normalViewPr>
  <p:slideViewPr>
    <p:cSldViewPr snapToGrid="0" snapToObjects="1">
      <p:cViewPr varScale="1">
        <p:scale>
          <a:sx n="84" d="100"/>
          <a:sy n="84" d="100"/>
        </p:scale>
        <p:origin x="48" y="21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nic Slab Pro" panose="0200000000000000000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E6C33-D287-7249-A78F-2F88DAA8C67C}" type="datetimeFigureOut">
              <a:rPr lang="en-US" smtClean="0">
                <a:latin typeface="Metronic Slab Pro" panose="02000000000000000000"/>
              </a:rPr>
              <a:t>8/6/2020</a:t>
            </a:fld>
            <a:endParaRPr lang="en-US" dirty="0">
              <a:latin typeface="Metronic Slab Pro" panose="0200000000000000000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nic Slab Pro" panose="0200000000000000000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4E74-61B9-5E49-8B5C-2013D25A5A66}" type="slidenum">
              <a:rPr lang="en-US" smtClean="0">
                <a:latin typeface="Metronic Slab Pro" panose="02000000000000000000"/>
              </a:rPr>
              <a:t>‹#›</a:t>
            </a:fld>
            <a:endParaRPr lang="en-US" dirty="0">
              <a:latin typeface="Metronic Slab Pr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44349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tronic Slab Pro" panose="02000000000000000000"/>
              </a:defRPr>
            </a:lvl1pPr>
          </a:lstStyle>
          <a:p>
            <a:fld id="{76F03739-97A8-334B-9FAF-1B0AB4B8DAF1}" type="datetimeFigureOut">
              <a:rPr lang="en-US" smtClean="0"/>
              <a:pPr/>
              <a:t>8/6/2020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tronic Slab Pro" panose="02000000000000000000"/>
              </a:defRPr>
            </a:lvl1pPr>
          </a:lstStyle>
          <a:p>
            <a:fld id="{537CEA44-A1D1-1A48-AC5C-9591CDF5CF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87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Metronic Slab Pro" panose="0200000000000000000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Metronic Slab Pro" panose="0200000000000000000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Metronic Slab Pro" panose="0200000000000000000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Metronic Slab Pro" panose="0200000000000000000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Metronic Slab Pro" panose="0200000000000000000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EA44-A1D1-1A48-AC5C-9591CDF5CF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0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EA44-A1D1-1A48-AC5C-9591CDF5CF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3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CEA44-A1D1-1A48-AC5C-9591CDF5CF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7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etronic Slab Pro" panose="0200000000000000000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294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8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Metronic Slab Pro" panose="02000000000000000000"/>
              </a:defRPr>
            </a:lvl1pPr>
            <a:lvl2pPr>
              <a:defRPr b="0" i="0">
                <a:latin typeface="Metronic Slab Pro" panose="02000000000000000000"/>
              </a:defRPr>
            </a:lvl2pPr>
            <a:lvl3pPr>
              <a:defRPr b="0" i="0">
                <a:latin typeface="Metronic Slab Pro" panose="02000000000000000000"/>
              </a:defRPr>
            </a:lvl3pPr>
            <a:lvl4pPr>
              <a:defRPr b="0" i="0">
                <a:latin typeface="Metronic Slab Pro" panose="02000000000000000000"/>
              </a:defRPr>
            </a:lvl4pPr>
            <a:lvl5pPr>
              <a:defRPr b="0" i="0">
                <a:latin typeface="Metronic Slab Pro" panose="0200000000000000000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4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2210" y="403226"/>
            <a:ext cx="2329844" cy="85820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452" y="403226"/>
            <a:ext cx="6790614" cy="85820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Metronic Slab Pro" panose="02000000000000000000"/>
              </a:defRPr>
            </a:lvl1pPr>
            <a:lvl2pPr>
              <a:defRPr b="0" i="0">
                <a:latin typeface="Metronic Slab Pro" panose="02000000000000000000"/>
              </a:defRPr>
            </a:lvl2pPr>
            <a:lvl3pPr>
              <a:defRPr b="0" i="0">
                <a:latin typeface="Metronic Slab Pro" panose="02000000000000000000"/>
              </a:defRPr>
            </a:lvl3pPr>
            <a:lvl4pPr>
              <a:defRPr b="0" i="0">
                <a:latin typeface="Metronic Slab Pro" panose="02000000000000000000"/>
              </a:defRPr>
            </a:lvl4pPr>
            <a:lvl5pPr>
              <a:defRPr b="0" i="0">
                <a:latin typeface="Metronic Slab Pro" panose="0200000000000000000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7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  <a:lvl2pPr>
              <a:defRPr b="0" i="0">
                <a:latin typeface="Metronic Slab Pro" panose="02000000000000000000"/>
              </a:defRPr>
            </a:lvl2pPr>
            <a:lvl3pPr>
              <a:defRPr b="0" i="0">
                <a:latin typeface="Metronic Slab Pro" panose="02000000000000000000"/>
              </a:defRPr>
            </a:lvl3pPr>
            <a:lvl4pPr>
              <a:defRPr b="0" i="0">
                <a:latin typeface="Metronic Slab Pro" panose="02000000000000000000"/>
              </a:defRPr>
            </a:lvl4pPr>
            <a:lvl5pPr>
              <a:defRPr b="0" i="0">
                <a:latin typeface="Metronic Slab Pro" panose="0200000000000000000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0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0" i="0" cap="all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5"/>
            <a:ext cx="103605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0" i="0">
                <a:solidFill>
                  <a:schemeClr val="tx1">
                    <a:tint val="75000"/>
                  </a:schemeClr>
                </a:solidFill>
                <a:latin typeface="Metronic Slab Pro" panose="02000000000000000000"/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9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449" y="2346326"/>
            <a:ext cx="4560228" cy="6638925"/>
          </a:xfrm>
          <a:prstGeom prst="rect">
            <a:avLst/>
          </a:prstGeom>
        </p:spPr>
        <p:txBody>
          <a:bodyPr/>
          <a:lstStyle>
            <a:lvl1pPr>
              <a:defRPr sz="3700" b="0" i="0">
                <a:latin typeface="Metronic Slab Pro" panose="02000000000000000000"/>
              </a:defRPr>
            </a:lvl1pPr>
            <a:lvl2pPr>
              <a:defRPr sz="3200" b="0" i="0">
                <a:latin typeface="Metronic Slab Pro" panose="02000000000000000000"/>
              </a:defRPr>
            </a:lvl2pPr>
            <a:lvl3pPr>
              <a:defRPr sz="2700" b="0" i="0">
                <a:latin typeface="Metronic Slab Pro" panose="02000000000000000000"/>
              </a:defRPr>
            </a:lvl3pPr>
            <a:lvl4pPr>
              <a:defRPr sz="2400" b="0" i="0">
                <a:latin typeface="Metronic Slab Pro" panose="02000000000000000000"/>
              </a:defRPr>
            </a:lvl4pPr>
            <a:lvl5pPr>
              <a:defRPr sz="2400" b="0" i="0">
                <a:latin typeface="Metronic Slab Pro" panose="0200000000000000000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824" y="2346326"/>
            <a:ext cx="4560231" cy="6638925"/>
          </a:xfrm>
          <a:prstGeom prst="rect">
            <a:avLst/>
          </a:prstGeom>
        </p:spPr>
        <p:txBody>
          <a:bodyPr/>
          <a:lstStyle>
            <a:lvl1pPr>
              <a:defRPr sz="3700" b="0" i="0">
                <a:latin typeface="Metronic Slab Pro" panose="02000000000000000000"/>
              </a:defRPr>
            </a:lvl1pPr>
            <a:lvl2pPr>
              <a:defRPr sz="3200" b="0" i="0">
                <a:latin typeface="Metronic Slab Pro" panose="02000000000000000000"/>
              </a:defRPr>
            </a:lvl2pPr>
            <a:lvl3pPr>
              <a:defRPr sz="2700" b="0" i="0">
                <a:latin typeface="Metronic Slab Pro" panose="02000000000000000000"/>
              </a:defRPr>
            </a:lvl3pPr>
            <a:lvl4pPr>
              <a:defRPr sz="2400" b="0" i="0">
                <a:latin typeface="Metronic Slab Pro" panose="02000000000000000000"/>
              </a:defRPr>
            </a:lvl4pPr>
            <a:lvl5pPr>
              <a:defRPr sz="2400" b="0" i="0">
                <a:latin typeface="Metronic Slab Pro" panose="0200000000000000000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0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Metronic Slab Pro" panose="0200000000000000000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Metronic Slab Pro" panose="02000000000000000000"/>
              </a:defRPr>
            </a:lvl1pPr>
            <a:lvl2pPr>
              <a:defRPr sz="2700" b="0" i="0">
                <a:latin typeface="Metronic Slab Pro" panose="02000000000000000000"/>
              </a:defRPr>
            </a:lvl2pPr>
            <a:lvl3pPr>
              <a:defRPr sz="2400" b="0" i="0">
                <a:latin typeface="Metronic Slab Pro" panose="02000000000000000000"/>
              </a:defRPr>
            </a:lvl3pPr>
            <a:lvl4pPr>
              <a:defRPr sz="2100" b="0" i="0">
                <a:latin typeface="Metronic Slab Pro" panose="02000000000000000000"/>
              </a:defRPr>
            </a:lvl4pPr>
            <a:lvl5pPr>
              <a:defRPr sz="2100" b="0" i="0">
                <a:latin typeface="Metronic Slab Pro" panose="0200000000000000000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8" y="1535113"/>
            <a:ext cx="538763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Metronic Slab Pro" panose="0200000000000000000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8" y="2174875"/>
            <a:ext cx="5387630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Metronic Slab Pro" panose="02000000000000000000"/>
              </a:defRPr>
            </a:lvl1pPr>
            <a:lvl2pPr>
              <a:defRPr sz="2700" b="0" i="0">
                <a:latin typeface="Metronic Slab Pro" panose="02000000000000000000"/>
              </a:defRPr>
            </a:lvl2pPr>
            <a:lvl3pPr>
              <a:defRPr sz="2400" b="0" i="0">
                <a:latin typeface="Metronic Slab Pro" panose="02000000000000000000"/>
              </a:defRPr>
            </a:lvl3pPr>
            <a:lvl4pPr>
              <a:defRPr sz="2100" b="0" i="0">
                <a:latin typeface="Metronic Slab Pro" panose="02000000000000000000"/>
              </a:defRPr>
            </a:lvl4pPr>
            <a:lvl5pPr>
              <a:defRPr sz="2100" b="0" i="0">
                <a:latin typeface="Metronic Slab Pro" panose="0200000000000000000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6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0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3" y="273053"/>
            <a:ext cx="6813893" cy="5853113"/>
          </a:xfrm>
          <a:prstGeom prst="rect">
            <a:avLst/>
          </a:prstGeom>
        </p:spPr>
        <p:txBody>
          <a:bodyPr/>
          <a:lstStyle>
            <a:lvl1pPr>
              <a:defRPr sz="4300" b="0" i="0">
                <a:latin typeface="Metronic Slab Pro" panose="02000000000000000000"/>
              </a:defRPr>
            </a:lvl1pPr>
            <a:lvl2pPr>
              <a:defRPr sz="3700" b="0" i="0">
                <a:latin typeface="Metronic Slab Pro" panose="02000000000000000000"/>
              </a:defRPr>
            </a:lvl2pPr>
            <a:lvl3pPr>
              <a:defRPr sz="3200" b="0" i="0">
                <a:latin typeface="Metronic Slab Pro" panose="02000000000000000000"/>
              </a:defRPr>
            </a:lvl3pPr>
            <a:lvl4pPr>
              <a:defRPr sz="2700" b="0" i="0">
                <a:latin typeface="Metronic Slab Pro" panose="02000000000000000000"/>
              </a:defRPr>
            </a:lvl4pPr>
            <a:lvl5pPr>
              <a:defRPr sz="2700" b="0" i="0">
                <a:latin typeface="Metronic Slab Pro" panose="0200000000000000000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 b="0" i="0">
                <a:latin typeface="Metronic Slab Pro" panose="0200000000000000000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6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0" i="0">
                <a:latin typeface="Metronic Slab Pro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 b="0" i="0">
                <a:latin typeface="Metronic Slab Pro" panose="02000000000000000000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 b="0" i="0">
                <a:latin typeface="Metronic Slab Pro" panose="0200000000000000000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tronic Slab Pro" panose="02000000000000000000"/>
              </a:defRPr>
            </a:lvl1pPr>
          </a:lstStyle>
          <a:p>
            <a:fld id="{E90EB116-7506-CE46-A08A-0A19431282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0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5E4F98-FF1F-E44A-A108-B39042B3DCC0}"/>
              </a:ext>
            </a:extLst>
          </p:cNvPr>
          <p:cNvSpPr txBox="1"/>
          <p:nvPr userDrawn="1"/>
        </p:nvSpPr>
        <p:spPr>
          <a:xfrm>
            <a:off x="794347" y="6435610"/>
            <a:ext cx="743052" cy="18782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fld id="{C12A8C10-D3AB-B74A-9985-479E83FA3E98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Metronic Slab Pro Light" panose="02000000000000000000" pitchFamily="2" charset="77"/>
              </a:rPr>
              <a:pPr algn="l"/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F4C8B-AF61-624B-A0D4-13D7598799F2}"/>
              </a:ext>
            </a:extLst>
          </p:cNvPr>
          <p:cNvSpPr txBox="1"/>
          <p:nvPr userDrawn="1"/>
        </p:nvSpPr>
        <p:spPr>
          <a:xfrm>
            <a:off x="8817998" y="6435610"/>
            <a:ext cx="2545560" cy="18782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Metronic Slab Pro Light" panose="02000000000000000000" pitchFamily="2" charset="77"/>
              </a:rPr>
              <a:t>More customers. </a:t>
            </a:r>
            <a:r>
              <a:rPr lang="en-US" sz="1050" b="1" dirty="0">
                <a:solidFill>
                  <a:schemeClr val="bg1">
                    <a:lumMod val="65000"/>
                  </a:schemeClr>
                </a:solidFill>
                <a:latin typeface="Metronic Slab Pro Light" panose="02000000000000000000" pitchFamily="2" charset="77"/>
              </a:rPr>
              <a:t>Period.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920DF-6DC6-8A45-B3B9-F9050662620F}"/>
              </a:ext>
            </a:extLst>
          </p:cNvPr>
          <p:cNvSpPr txBox="1"/>
          <p:nvPr userDrawn="1"/>
        </p:nvSpPr>
        <p:spPr>
          <a:xfrm>
            <a:off x="999096" y="5902872"/>
            <a:ext cx="1140948" cy="18782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endParaRPr lang="en-US" sz="1050" dirty="0">
              <a:solidFill>
                <a:schemeClr val="bg1">
                  <a:lumMod val="65000"/>
                </a:schemeClr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44548-BEDC-7644-8A69-7B0D87BE8872}"/>
              </a:ext>
            </a:extLst>
          </p:cNvPr>
          <p:cNvSpPr txBox="1"/>
          <p:nvPr userDrawn="1"/>
        </p:nvSpPr>
        <p:spPr>
          <a:xfrm>
            <a:off x="1171203" y="6435610"/>
            <a:ext cx="3883118" cy="18782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Metronic Slab Pro Light" panose="02000000000000000000" pitchFamily="2" charset="77"/>
              </a:rPr>
              <a:t>Hyper-local marketing</a:t>
            </a:r>
            <a:endParaRPr lang="en-US" sz="900" b="1" dirty="0">
              <a:solidFill>
                <a:schemeClr val="bg1">
                  <a:lumMod val="65000"/>
                </a:schemeClr>
              </a:solidFill>
              <a:latin typeface="Metronic Slab Pro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064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094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60949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60949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60949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60949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table, young&#10;&#10;Description automatically generated">
            <a:extLst>
              <a:ext uri="{FF2B5EF4-FFF2-40B4-BE49-F238E27FC236}">
                <a16:creationId xmlns:a16="http://schemas.microsoft.com/office/drawing/2014/main" id="{6D89CA4C-ED09-234F-8610-A80480C00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51"/>
          <a:stretch/>
        </p:blipFill>
        <p:spPr>
          <a:xfrm>
            <a:off x="0" y="-10360"/>
            <a:ext cx="4153024" cy="6871292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E87CB55-27ED-6145-89B5-E229A5ECF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6985" y="0"/>
            <a:ext cx="4011840" cy="6858000"/>
          </a:xfrm>
          <a:prstGeom prst="rect">
            <a:avLst/>
          </a:prstGeom>
        </p:spPr>
      </p:pic>
      <p:pic>
        <p:nvPicPr>
          <p:cNvPr id="4" name="Picture 3" descr="A side view mirror of a car&#10;&#10;Description automatically generated">
            <a:extLst>
              <a:ext uri="{FF2B5EF4-FFF2-40B4-BE49-F238E27FC236}">
                <a16:creationId xmlns:a16="http://schemas.microsoft.com/office/drawing/2014/main" id="{9AE88A67-CE6F-994B-A250-EC682846BB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024" y="0"/>
            <a:ext cx="402396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A1821E-E1DE-3C49-A658-BE9FBAE87B0C}"/>
              </a:ext>
            </a:extLst>
          </p:cNvPr>
          <p:cNvSpPr/>
          <p:nvPr/>
        </p:nvSpPr>
        <p:spPr>
          <a:xfrm>
            <a:off x="-1" y="0"/>
            <a:ext cx="12188826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Metronic Slab Pro" panose="0200000000000000000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9AEB18E-D5DE-5A42-84EC-7376F8349D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352" y="1586352"/>
            <a:ext cx="3047981" cy="2412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610273-5C39-7945-97E2-554D17A6C821}"/>
              </a:ext>
            </a:extLst>
          </p:cNvPr>
          <p:cNvSpPr txBox="1"/>
          <p:nvPr/>
        </p:nvSpPr>
        <p:spPr>
          <a:xfrm>
            <a:off x="397870" y="4233600"/>
            <a:ext cx="11444946" cy="5727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Hyper-local Marketing Experts</a:t>
            </a:r>
          </a:p>
        </p:txBody>
      </p:sp>
    </p:spTree>
    <p:extLst>
      <p:ext uri="{BB962C8B-B14F-4D97-AF65-F5344CB8AC3E}">
        <p14:creationId xmlns:p14="http://schemas.microsoft.com/office/powerpoint/2010/main" val="313302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7" y="655011"/>
            <a:ext cx="9319712" cy="640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Analytics and reporting</a:t>
            </a:r>
            <a:endParaRPr lang="en-US" sz="36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C2FCF3-138E-BE45-8FC8-C187E465CD3F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DATA AND ANALYTICS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04451-3E05-4447-B016-054D2BE862F6}"/>
              </a:ext>
            </a:extLst>
          </p:cNvPr>
          <p:cNvSpPr txBox="1"/>
          <p:nvPr/>
        </p:nvSpPr>
        <p:spPr>
          <a:xfrm>
            <a:off x="794345" y="1401572"/>
            <a:ext cx="8962603" cy="604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i="1" dirty="0">
                <a:solidFill>
                  <a:schemeClr val="accent2"/>
                </a:solidFill>
                <a:latin typeface="Metronic Slab Pro Bold italic" panose="02000000000000000000" pitchFamily="2" charset="77"/>
              </a:rPr>
              <a:t>FREE </a:t>
            </a:r>
            <a:r>
              <a:rPr lang="en-US" i="1" dirty="0">
                <a:solidFill>
                  <a:schemeClr val="bg2"/>
                </a:solidFill>
                <a:latin typeface="Metronic Slab Pro Light italic" panose="02000000000000000000" pitchFamily="2" charset="77"/>
              </a:rPr>
              <a:t>monthly campaign analytics and reporting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FF1057-3F18-D240-BDF4-FE63B0F50EF2}"/>
              </a:ext>
            </a:extLst>
          </p:cNvPr>
          <p:cNvSpPr txBox="1"/>
          <p:nvPr/>
        </p:nvSpPr>
        <p:spPr>
          <a:xfrm>
            <a:off x="794346" y="2192594"/>
            <a:ext cx="4702628" cy="40103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A dedicated marketing consultant assigned to you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Analytics begin immediately,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no lengthy set up or waiting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Conducted throughout the life of your marketing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Includes: Penetration rates, spend allocations, key marketing metrics, competitive activity and much more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Understand your ROI</a:t>
            </a:r>
            <a:r>
              <a:rPr lang="en-US" sz="2000" i="1" dirty="0">
                <a:solidFill>
                  <a:schemeClr val="accent2"/>
                </a:solidFill>
                <a:latin typeface="Metronic Slab Pro Light italic" panose="02000000000000000000" pitchFamily="2" charset="77"/>
              </a:rPr>
              <a:t> - </a:t>
            </a: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customers and revenue acquired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38AEE5-8748-D443-8735-F73C501CF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90" y="2243396"/>
            <a:ext cx="4565121" cy="17499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950ED0-7886-DC4F-9C1B-E884567C29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290" y="4187274"/>
            <a:ext cx="4565121" cy="20035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24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7" y="655011"/>
            <a:ext cx="9319712" cy="640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My UpSwell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C2FCF3-138E-BE45-8FC8-C187E465CD3F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DATA AND ANALYTICS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04451-3E05-4447-B016-054D2BE862F6}"/>
              </a:ext>
            </a:extLst>
          </p:cNvPr>
          <p:cNvSpPr txBox="1"/>
          <p:nvPr/>
        </p:nvSpPr>
        <p:spPr>
          <a:xfrm>
            <a:off x="794345" y="1638147"/>
            <a:ext cx="2461845" cy="153535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No charge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We don’t charge for set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up or access to your dashboard, unlike many agencies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DAD2B-B066-FB46-B92B-9E7BC017B853}"/>
              </a:ext>
            </a:extLst>
          </p:cNvPr>
          <p:cNvSpPr txBox="1"/>
          <p:nvPr/>
        </p:nvSpPr>
        <p:spPr>
          <a:xfrm>
            <a:off x="3632567" y="1638147"/>
            <a:ext cx="2461845" cy="22289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Real-time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Daily and weekly reviews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We don’t wait 4-6 weeks, until the end of your campaign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Improvements can be made faster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5ACDD-8524-1845-9FE2-FE1BD64375EF}"/>
              </a:ext>
            </a:extLst>
          </p:cNvPr>
          <p:cNvSpPr txBox="1"/>
          <p:nvPr/>
        </p:nvSpPr>
        <p:spPr>
          <a:xfrm>
            <a:off x="794344" y="3280522"/>
            <a:ext cx="2461845" cy="215034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Integrated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See across every marketing channel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Make better decisions and optimization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Ability to dive deep with custom-reporting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00BFD-2396-B142-A465-B3C6299EC75C}"/>
              </a:ext>
            </a:extLst>
          </p:cNvPr>
          <p:cNvSpPr txBox="1"/>
          <p:nvPr/>
        </p:nvSpPr>
        <p:spPr>
          <a:xfrm>
            <a:off x="3632567" y="4052643"/>
            <a:ext cx="2461845" cy="215034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Secure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etronic Slab Pro Light" panose="02000000000000000000" pitchFamily="2" charset="77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HTTP connected server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We never share or sell your data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97D46B-74E1-5C41-B4FB-148D4BB17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611" y="1729432"/>
            <a:ext cx="3892669" cy="21948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90D3CB-40FD-F648-9F12-7C35B01FE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611" y="4127457"/>
            <a:ext cx="3900914" cy="21940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130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2F16588-4F6C-1C49-8E7B-9739AA22B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133" y="2459702"/>
            <a:ext cx="5190823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6" y="655010"/>
            <a:ext cx="8729429" cy="11043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We’re the partner you need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to start getting you more customers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6AADA9-B941-0C43-9280-36327E38A1DB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RECOMMENDATIONS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ABE7AD-F721-9348-AFE4-81423E2643F8}"/>
              </a:ext>
            </a:extLst>
          </p:cNvPr>
          <p:cNvSpPr txBox="1"/>
          <p:nvPr/>
        </p:nvSpPr>
        <p:spPr>
          <a:xfrm>
            <a:off x="794347" y="2379638"/>
            <a:ext cx="5710625" cy="323408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6075" indent="-334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One less thing to worry about</a:t>
            </a:r>
          </a:p>
          <a:p>
            <a:pPr marL="346075" indent="-334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Proven team, proven performance</a:t>
            </a:r>
          </a:p>
          <a:p>
            <a:pPr marL="346075" indent="-334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Deep industry expertise</a:t>
            </a:r>
          </a:p>
          <a:p>
            <a:pPr marL="346075" indent="-334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Easy to work with – no hassle</a:t>
            </a:r>
          </a:p>
          <a:p>
            <a:pPr marL="346075" indent="-334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We’ll get you to market – fast!</a:t>
            </a:r>
          </a:p>
        </p:txBody>
      </p:sp>
    </p:spTree>
    <p:extLst>
      <p:ext uri="{BB962C8B-B14F-4D97-AF65-F5344CB8AC3E}">
        <p14:creationId xmlns:p14="http://schemas.microsoft.com/office/powerpoint/2010/main" val="260726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A9AE65-6FE9-5D42-B57C-9DA064526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851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2E1F27-C261-5A4E-A1A5-81748D60E7AC}"/>
              </a:ext>
            </a:extLst>
          </p:cNvPr>
          <p:cNvSpPr/>
          <p:nvPr/>
        </p:nvSpPr>
        <p:spPr>
          <a:xfrm>
            <a:off x="0" y="0"/>
            <a:ext cx="12185153" cy="686694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Metronic Slab Pro" panose="0200000000000000000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179D1-82BF-8F48-810D-7F5FA4CC2417}"/>
              </a:ext>
            </a:extLst>
          </p:cNvPr>
          <p:cNvSpPr txBox="1"/>
          <p:nvPr/>
        </p:nvSpPr>
        <p:spPr>
          <a:xfrm>
            <a:off x="953631" y="2499478"/>
            <a:ext cx="10436611" cy="10606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0000"/>
              </a:lnSpc>
            </a:pPr>
            <a:endParaRPr lang="en-US" sz="2800" i="1" kern="200" dirty="0">
              <a:solidFill>
                <a:schemeClr val="accent6"/>
              </a:solidFill>
              <a:latin typeface="Metronic Slab Pro Light italic" panose="02000000000000000000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A7E05-E52A-9947-8354-8361F6CFC083}"/>
              </a:ext>
            </a:extLst>
          </p:cNvPr>
          <p:cNvSpPr txBox="1"/>
          <p:nvPr/>
        </p:nvSpPr>
        <p:spPr>
          <a:xfrm>
            <a:off x="918949" y="2826735"/>
            <a:ext cx="8611738" cy="27613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chemeClr val="accent6"/>
                </a:solidFill>
                <a:latin typeface="Metronic Slab Pro Light" panose="02000000000000000000" pitchFamily="2" charset="77"/>
              </a:rPr>
              <a:t>Let us start helping you grow your business today !!</a:t>
            </a:r>
          </a:p>
          <a:p>
            <a:pPr>
              <a:lnSpc>
                <a:spcPct val="80000"/>
              </a:lnSpc>
            </a:pPr>
            <a:endParaRPr lang="en-US" sz="3600" dirty="0">
              <a:solidFill>
                <a:schemeClr val="accent6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C090B4-FFC5-5E42-8F03-180D7B869E48}"/>
              </a:ext>
            </a:extLst>
          </p:cNvPr>
          <p:cNvSpPr txBox="1"/>
          <p:nvPr/>
        </p:nvSpPr>
        <p:spPr>
          <a:xfrm>
            <a:off x="1578770" y="5486747"/>
            <a:ext cx="5354916" cy="1149592"/>
          </a:xfrm>
          <a:prstGeom prst="rect">
            <a:avLst/>
          </a:prstGeom>
        </p:spPr>
        <p:txBody>
          <a:bodyPr lIns="121899" tIns="60949" rIns="121899" bIns="60949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0"/>
              </a:spcBef>
              <a:buSzPct val="86000"/>
              <a:buFont typeface="Arial"/>
              <a:buNone/>
              <a:defRPr kern="600" spc="0">
                <a:solidFill>
                  <a:schemeClr val="bg1">
                    <a:lumMod val="95000"/>
                  </a:schemeClr>
                </a:solidFill>
                <a:cs typeface="Arial Narrow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lnSpc>
                <a:spcPct val="150000"/>
              </a:lnSpc>
            </a:pPr>
            <a:endParaRPr lang="en-US" sz="1800" dirty="0">
              <a:solidFill>
                <a:schemeClr val="accent6"/>
              </a:solidFill>
              <a:latin typeface="Metronic Slab Pro Light" panose="02000000000000000000" pitchFamily="2" charset="77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CB47138-15B7-714F-8632-99C1F7C082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739" y="461088"/>
            <a:ext cx="2432776" cy="19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A62D86A-781F-EB48-9573-30C40B0A42D8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Metronic Slab Pro" panose="02000000000000000000"/>
            </a:endParaRPr>
          </a:p>
        </p:txBody>
      </p:sp>
      <p:pic>
        <p:nvPicPr>
          <p:cNvPr id="4" name="Picture 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E0BB795-D1B5-FE4A-83C7-3D019E25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944" y="1666370"/>
            <a:ext cx="3917617" cy="3917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CE65-7649-2543-A2FC-6AB104FF5D80}"/>
              </a:ext>
            </a:extLst>
          </p:cNvPr>
          <p:cNvSpPr txBox="1"/>
          <p:nvPr/>
        </p:nvSpPr>
        <p:spPr>
          <a:xfrm>
            <a:off x="929591" y="1970840"/>
            <a:ext cx="5739408" cy="41206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6"/>
                </a:solidFill>
                <a:latin typeface="Metronic Slab Pro Light" panose="02000000000000000000" pitchFamily="2" charset="77"/>
              </a:rPr>
              <a:t>They’re the life-blood of your business. 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6"/>
                </a:solidFill>
                <a:latin typeface="Metronic Slab Pro Light" panose="02000000000000000000" pitchFamily="2" charset="77"/>
              </a:rPr>
              <a:t>But finding them is hard. Especially when you’re</a:t>
            </a:r>
            <a:br>
              <a:rPr lang="en-US" sz="3600" dirty="0">
                <a:solidFill>
                  <a:schemeClr val="accent6"/>
                </a:solidFill>
                <a:latin typeface="Metronic Slab Pro Light" panose="02000000000000000000" pitchFamily="2" charset="77"/>
              </a:rPr>
            </a:br>
            <a:r>
              <a:rPr lang="en-US" sz="3600" dirty="0">
                <a:solidFill>
                  <a:schemeClr val="accent6"/>
                </a:solidFill>
                <a:latin typeface="Metronic Slab Pro Light" panose="02000000000000000000" pitchFamily="2" charset="77"/>
              </a:rPr>
              <a:t>busy running a business. </a:t>
            </a:r>
          </a:p>
          <a:p>
            <a:pPr>
              <a:spcAft>
                <a:spcPts val="1200"/>
              </a:spcAft>
            </a:pPr>
            <a:endParaRPr lang="en-US" b="1" dirty="0">
              <a:solidFill>
                <a:schemeClr val="accent6"/>
              </a:solidFill>
              <a:latin typeface="Metronic Slab Pro" panose="02000000000000000000" pitchFamily="2" charset="77"/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That’s where we come in.</a:t>
            </a:r>
          </a:p>
        </p:txBody>
      </p:sp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C0832283-DE23-3F47-824D-5C80806FD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59"/>
            <a:ext cx="1140948" cy="9029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8BC9221-D165-4D47-854B-7D65005DB750}"/>
              </a:ext>
            </a:extLst>
          </p:cNvPr>
          <p:cNvSpPr txBox="1"/>
          <p:nvPr/>
        </p:nvSpPr>
        <p:spPr>
          <a:xfrm>
            <a:off x="929591" y="871200"/>
            <a:ext cx="5632074" cy="95624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New customers </a:t>
            </a:r>
          </a:p>
        </p:txBody>
      </p:sp>
      <p:pic>
        <p:nvPicPr>
          <p:cNvPr id="31" name="Picture 30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1290A397-4A25-6D4C-96E7-A7AA968716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348" y="5622012"/>
            <a:ext cx="884071" cy="884071"/>
          </a:xfrm>
          <a:prstGeom prst="rect">
            <a:avLst/>
          </a:prstGeom>
        </p:spPr>
      </p:pic>
      <p:pic>
        <p:nvPicPr>
          <p:cNvPr id="32" name="Picture 3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8E60128E-AA2B-0D46-875B-8CA88DE3C5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76" y="4357765"/>
            <a:ext cx="402452" cy="402452"/>
          </a:xfrm>
          <a:prstGeom prst="rect">
            <a:avLst/>
          </a:prstGeom>
        </p:spPr>
      </p:pic>
      <p:pic>
        <p:nvPicPr>
          <p:cNvPr id="33" name="Picture 32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926BE4DD-94D1-EE4D-B90B-4F21EEC381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743" y="5468158"/>
            <a:ext cx="402452" cy="402452"/>
          </a:xfrm>
          <a:prstGeom prst="rect">
            <a:avLst/>
          </a:prstGeom>
        </p:spPr>
      </p:pic>
      <p:pic>
        <p:nvPicPr>
          <p:cNvPr id="34" name="Picture 3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5D9CD698-48EE-664C-8889-1229A62A61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174" y="6133343"/>
            <a:ext cx="402452" cy="402452"/>
          </a:xfrm>
          <a:prstGeom prst="rect">
            <a:avLst/>
          </a:prstGeom>
        </p:spPr>
      </p:pic>
      <p:pic>
        <p:nvPicPr>
          <p:cNvPr id="35" name="Picture 34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05A4C31A-B387-AC48-8D2A-BA75554884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162" y="4628433"/>
            <a:ext cx="402452" cy="402452"/>
          </a:xfrm>
          <a:prstGeom prst="rect">
            <a:avLst/>
          </a:prstGeom>
        </p:spPr>
      </p:pic>
      <p:pic>
        <p:nvPicPr>
          <p:cNvPr id="36" name="Picture 35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ABD8771-C435-6645-AC7C-1566F18046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142" y="5870610"/>
            <a:ext cx="1140296" cy="1140296"/>
          </a:xfrm>
          <a:prstGeom prst="rect">
            <a:avLst/>
          </a:prstGeom>
        </p:spPr>
      </p:pic>
      <p:pic>
        <p:nvPicPr>
          <p:cNvPr id="37" name="Picture 36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7AF52AB7-2458-7349-B07D-BF6798D192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096" y="5583279"/>
            <a:ext cx="686066" cy="686066"/>
          </a:xfrm>
          <a:prstGeom prst="rect">
            <a:avLst/>
          </a:prstGeom>
        </p:spPr>
      </p:pic>
      <p:pic>
        <p:nvPicPr>
          <p:cNvPr id="38" name="Picture 37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FB5EE9B-7A43-C34C-8B0D-A0C2DBF4A1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825" y="2531331"/>
            <a:ext cx="596879" cy="596879"/>
          </a:xfrm>
          <a:prstGeom prst="rect">
            <a:avLst/>
          </a:prstGeom>
        </p:spPr>
      </p:pic>
      <p:pic>
        <p:nvPicPr>
          <p:cNvPr id="39" name="Picture 38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C17093D-70AC-2D41-B1A0-341D45009E1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911" y="3474513"/>
            <a:ext cx="371038" cy="371038"/>
          </a:xfrm>
          <a:prstGeom prst="rect">
            <a:avLst/>
          </a:prstGeom>
        </p:spPr>
      </p:pic>
      <p:pic>
        <p:nvPicPr>
          <p:cNvPr id="40" name="Picture 39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90E6FBB-39E4-2843-AA6A-6A4C280EB9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625" y="3354421"/>
            <a:ext cx="781324" cy="781324"/>
          </a:xfrm>
          <a:prstGeom prst="rect">
            <a:avLst/>
          </a:prstGeom>
        </p:spPr>
      </p:pic>
      <p:pic>
        <p:nvPicPr>
          <p:cNvPr id="41" name="Picture 40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2E73E268-3F85-ED4D-B213-9B1A046B55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341" y="3349012"/>
            <a:ext cx="564536" cy="564536"/>
          </a:xfrm>
          <a:prstGeom prst="rect">
            <a:avLst/>
          </a:prstGeom>
        </p:spPr>
      </p:pic>
      <p:pic>
        <p:nvPicPr>
          <p:cNvPr id="42" name="Picture 4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308F5CE2-D609-DC43-98C4-8A41A3B189E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80" y="3075951"/>
            <a:ext cx="329334" cy="329334"/>
          </a:xfrm>
          <a:prstGeom prst="rect">
            <a:avLst/>
          </a:prstGeom>
        </p:spPr>
      </p:pic>
      <p:pic>
        <p:nvPicPr>
          <p:cNvPr id="43" name="Picture 42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30918A10-B557-5742-AB26-334739DFBB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76" y="1891246"/>
            <a:ext cx="676128" cy="676128"/>
          </a:xfrm>
          <a:prstGeom prst="rect">
            <a:avLst/>
          </a:prstGeom>
        </p:spPr>
      </p:pic>
      <p:pic>
        <p:nvPicPr>
          <p:cNvPr id="44" name="Picture 43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E0179F65-42F0-B14B-8029-5E8803903B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142" y="308010"/>
            <a:ext cx="1140296" cy="1140296"/>
          </a:xfrm>
          <a:prstGeom prst="rect">
            <a:avLst/>
          </a:prstGeom>
        </p:spPr>
      </p:pic>
      <p:pic>
        <p:nvPicPr>
          <p:cNvPr id="47" name="Picture 46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DCC65268-9D6E-E24E-97CD-2BAF2935B63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702" y="981012"/>
            <a:ext cx="644019" cy="644019"/>
          </a:xfrm>
          <a:prstGeom prst="rect">
            <a:avLst/>
          </a:prstGeom>
        </p:spPr>
      </p:pic>
      <p:pic>
        <p:nvPicPr>
          <p:cNvPr id="50" name="Picture 49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4820F157-1982-6241-A6DB-6B269222F3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644" y="1704979"/>
            <a:ext cx="371038" cy="371038"/>
          </a:xfrm>
          <a:prstGeom prst="rect">
            <a:avLst/>
          </a:prstGeom>
        </p:spPr>
      </p:pic>
      <p:pic>
        <p:nvPicPr>
          <p:cNvPr id="51" name="Picture 50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EE4C9859-7C6E-A74F-98F5-211976925C5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76" y="1094381"/>
            <a:ext cx="490569" cy="490569"/>
          </a:xfrm>
          <a:prstGeom prst="rect">
            <a:avLst/>
          </a:prstGeom>
        </p:spPr>
      </p:pic>
      <p:pic>
        <p:nvPicPr>
          <p:cNvPr id="52" name="Picture 51" descr="A picture containing building, drawing, window&#10;&#10;Description automatically generated">
            <a:extLst>
              <a:ext uri="{FF2B5EF4-FFF2-40B4-BE49-F238E27FC236}">
                <a16:creationId xmlns:a16="http://schemas.microsoft.com/office/drawing/2014/main" id="{1085AE94-FBF0-1E4F-BB9B-F00A053B0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409" y="278091"/>
            <a:ext cx="402452" cy="4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0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203F6BE-1B64-8948-8FB5-4FFAD726D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418224"/>
            <a:ext cx="12185153" cy="5439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7" y="655011"/>
            <a:ext cx="7807178" cy="640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The vital stats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422117-3CF1-BA41-B57B-C0F74683D878}"/>
              </a:ext>
            </a:extLst>
          </p:cNvPr>
          <p:cNvSpPr/>
          <p:nvPr/>
        </p:nvSpPr>
        <p:spPr>
          <a:xfrm>
            <a:off x="-3" y="1407492"/>
            <a:ext cx="12185153" cy="5448716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Metronic Slab Pro" panose="0200000000000000000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A57816-D8E7-1E42-BC3D-7B770988B3B9}"/>
              </a:ext>
            </a:extLst>
          </p:cNvPr>
          <p:cNvSpPr txBox="1"/>
          <p:nvPr/>
        </p:nvSpPr>
        <p:spPr>
          <a:xfrm>
            <a:off x="794347" y="1927274"/>
            <a:ext cx="10675164" cy="42192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12 years</a:t>
            </a:r>
            <a:r>
              <a:rPr lang="en-US" sz="4000" dirty="0">
                <a:solidFill>
                  <a:schemeClr val="accent6"/>
                </a:solidFill>
                <a:latin typeface="Metronic Slab Pro Air" panose="02000000000000000000" pitchFamily="2" charset="77"/>
              </a:rPr>
              <a:t> of experience</a:t>
            </a:r>
          </a:p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30,000+</a:t>
            </a:r>
            <a:r>
              <a:rPr lang="en-US" sz="4000" dirty="0">
                <a:solidFill>
                  <a:schemeClr val="accent6"/>
                </a:solidFill>
                <a:latin typeface="Metronic Slab Pro Air" panose="02000000000000000000" pitchFamily="2" charset="77"/>
              </a:rPr>
              <a:t> clients</a:t>
            </a:r>
          </a:p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45,000+</a:t>
            </a:r>
            <a:r>
              <a:rPr lang="en-US" sz="4000" dirty="0">
                <a:solidFill>
                  <a:schemeClr val="accent6"/>
                </a:solidFill>
                <a:latin typeface="Metronic Slab Pro Air" panose="02000000000000000000" pitchFamily="2" charset="77"/>
              </a:rPr>
              <a:t> campaigns</a:t>
            </a:r>
          </a:p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accent6"/>
                </a:solidFill>
                <a:latin typeface="Metronic Slab Pro" panose="02000000000000000000" pitchFamily="2" charset="77"/>
              </a:rPr>
              <a:t>1,200,000+</a:t>
            </a:r>
            <a:r>
              <a:rPr lang="en-US" sz="4000" dirty="0">
                <a:solidFill>
                  <a:schemeClr val="accent6"/>
                </a:solidFill>
                <a:latin typeface="Metronic Slab Pro Air" panose="02000000000000000000" pitchFamily="2" charset="77"/>
              </a:rPr>
              <a:t> customers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C2FCF3-138E-BE45-8FC8-C187E465CD3F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ABOUT US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860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488F8-0F32-F146-A62B-A5ACBFFF67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373" y="2474205"/>
            <a:ext cx="5949942" cy="3564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6" y="655010"/>
            <a:ext cx="9516054" cy="17520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Our specialty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is bringing in new business </a:t>
            </a:r>
            <a:b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</a:b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from your local community, regionally or nationally</a:t>
            </a:r>
          </a:p>
          <a:p>
            <a:endParaRPr lang="en-US" sz="36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  <a:p>
            <a:endParaRPr lang="en-US" sz="36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6AADA9-B941-0C43-9280-36327E38A1DB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FOCUSED EXPERTISE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1F0C3-1595-A742-8DD9-2AB9F76062B8}"/>
              </a:ext>
            </a:extLst>
          </p:cNvPr>
          <p:cNvSpPr txBox="1"/>
          <p:nvPr/>
        </p:nvSpPr>
        <p:spPr>
          <a:xfrm>
            <a:off x="794346" y="2786399"/>
            <a:ext cx="5300065" cy="330333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How do you define your “market area”?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tronic Slab Pro Light" panose="02000000000000000000" pitchFamily="2" charset="77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Neighborhoods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Towns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Zip codes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Counties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States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tronic Slab Pro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569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7" y="655010"/>
            <a:ext cx="7528854" cy="11305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We know how to find them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where they live, work and play</a:t>
            </a:r>
          </a:p>
          <a:p>
            <a:endParaRPr lang="en-US" sz="3600" dirty="0">
              <a:solidFill>
                <a:schemeClr val="accent2"/>
              </a:solidFill>
              <a:latin typeface="Metronic Slab Pro Light" panose="02000000000000000000" pitchFamily="2" charset="77"/>
            </a:endParaRP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6AADA9-B941-0C43-9280-36327E38A1DB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NEW CUSTOMERS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1FA2-E79D-F140-A0EE-FA753519AF62}"/>
              </a:ext>
            </a:extLst>
          </p:cNvPr>
          <p:cNvSpPr txBox="1"/>
          <p:nvPr/>
        </p:nvSpPr>
        <p:spPr>
          <a:xfrm>
            <a:off x="794346" y="2334234"/>
            <a:ext cx="9598162" cy="38145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Dominate your market: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1F0C3-1595-A742-8DD9-2AB9F76062B8}"/>
              </a:ext>
            </a:extLst>
          </p:cNvPr>
          <p:cNvSpPr txBox="1"/>
          <p:nvPr/>
        </p:nvSpPr>
        <p:spPr>
          <a:xfrm>
            <a:off x="794347" y="2785145"/>
            <a:ext cx="4836054" cy="32370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Live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 – focus on the households around your business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Work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 – focus on the offices within proximity to your business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Play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 – focus on high-traffic areas around your business (shopping, sports, dining)</a:t>
            </a:r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BF5B0154-756F-1648-AD29-A5BB636F9A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232" y="2043607"/>
            <a:ext cx="5852545" cy="37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9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C2FCF3-138E-BE45-8FC8-C187E465CD3F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DEEP INDUSTRY EXPERTISE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C5526-BBAB-1D44-B9F4-C40FFDD00F1C}"/>
              </a:ext>
            </a:extLst>
          </p:cNvPr>
          <p:cNvSpPr txBox="1"/>
          <p:nvPr/>
        </p:nvSpPr>
        <p:spPr>
          <a:xfrm>
            <a:off x="794346" y="655010"/>
            <a:ext cx="9768319" cy="6500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Our experience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runs deep in many industries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5E2F44-E3A5-D84C-9905-59F15ECB42D8}"/>
              </a:ext>
            </a:extLst>
          </p:cNvPr>
          <p:cNvSpPr txBox="1"/>
          <p:nvPr/>
        </p:nvSpPr>
        <p:spPr>
          <a:xfrm>
            <a:off x="794347" y="2276249"/>
            <a:ext cx="2726454" cy="34423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Auto repair shops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Fitness &amp; health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Dental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Medical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Home services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Landscaping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Real estate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Financial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Metronic Slab Pro Light" panose="02000000000000000000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06F50E-2A4D-3146-8831-5997AEC73BAB}"/>
              </a:ext>
            </a:extLst>
          </p:cNvPr>
          <p:cNvSpPr txBox="1"/>
          <p:nvPr/>
        </p:nvSpPr>
        <p:spPr>
          <a:xfrm>
            <a:off x="3499204" y="2276249"/>
            <a:ext cx="2726454" cy="34423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Chiropractic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HVAC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Landscaping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Retail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Beauty &amp; Wellness 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Restaurants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Insurance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etronic Slab Pro Light" panose="02000000000000000000" pitchFamily="2" charset="77"/>
              </a:rPr>
              <a:t>Nonprofit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D99AA0-1B17-4846-B6EC-32E17B0C7356}"/>
              </a:ext>
            </a:extLst>
          </p:cNvPr>
          <p:cNvSpPr txBox="1"/>
          <p:nvPr/>
        </p:nvSpPr>
        <p:spPr>
          <a:xfrm>
            <a:off x="668379" y="1777061"/>
            <a:ext cx="5574021" cy="260690"/>
          </a:xfrm>
          <a:prstGeom prst="rect">
            <a:avLst/>
          </a:prstGeom>
          <a:noFill/>
        </p:spPr>
        <p:txBody>
          <a:bodyPr wrap="square" lIns="0" tIns="60949" rIns="121899" bIns="60949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4000" b="1" kern="1000" spc="-100">
                <a:solidFill>
                  <a:srgbClr val="63B8B9"/>
                </a:solidFill>
                <a:ea typeface="Roboto Light" charset="0"/>
                <a:cs typeface="Helvetica Neue Bold Condensed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en-US" sz="1200" b="0" spc="0" dirty="0">
                <a:solidFill>
                  <a:schemeClr val="accent2"/>
                </a:solidFill>
                <a:latin typeface="Metronic Slab Pro Light" panose="02000000000000000000" pitchFamily="2" charset="77"/>
                <a:cs typeface="Calibri"/>
              </a:rPr>
              <a:t>– Partial list – </a:t>
            </a:r>
          </a:p>
        </p:txBody>
      </p:sp>
      <p:pic>
        <p:nvPicPr>
          <p:cNvPr id="8" name="Picture 7" descr="A picture containing implement, indoor, sitting, blue&#10;&#10;Description automatically generated">
            <a:extLst>
              <a:ext uri="{FF2B5EF4-FFF2-40B4-BE49-F238E27FC236}">
                <a16:creationId xmlns:a16="http://schemas.microsoft.com/office/drawing/2014/main" id="{57649B98-EB2E-C24F-AE6F-90C7BBF4A0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210" y="4159176"/>
            <a:ext cx="3780735" cy="1111324"/>
          </a:xfrm>
          <a:prstGeom prst="rect">
            <a:avLst/>
          </a:prstGeom>
        </p:spPr>
      </p:pic>
      <p:pic>
        <p:nvPicPr>
          <p:cNvPr id="12" name="Picture 11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E71A0E94-4671-5F48-91C9-6140E2597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600" y="2781696"/>
            <a:ext cx="2816700" cy="1116628"/>
          </a:xfrm>
          <a:prstGeom prst="rect">
            <a:avLst/>
          </a:prstGeom>
        </p:spPr>
      </p:pic>
      <p:pic>
        <p:nvPicPr>
          <p:cNvPr id="17" name="Picture 16" descr="A picture containing black, indoor, sitting, table&#10;&#10;Description automatically generated">
            <a:extLst>
              <a:ext uri="{FF2B5EF4-FFF2-40B4-BE49-F238E27FC236}">
                <a16:creationId xmlns:a16="http://schemas.microsoft.com/office/drawing/2014/main" id="{72F3786F-99D3-7A4F-A6E2-4A068ABD0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02" y="2032173"/>
            <a:ext cx="1576417" cy="18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590E1AF-C62E-FE46-92F2-A9672C1A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9" y="2070366"/>
            <a:ext cx="3509813" cy="3509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7" y="655011"/>
            <a:ext cx="8410166" cy="640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Our experience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spans every life-stage of your business</a:t>
            </a:r>
          </a:p>
          <a:p>
            <a:endParaRPr lang="en-US" sz="3600" dirty="0">
              <a:solidFill>
                <a:schemeClr val="accent2"/>
              </a:solidFill>
              <a:latin typeface="Metronic Slab Pro Light" panose="02000000000000000000" pitchFamily="2" charset="77"/>
            </a:endParaRP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6AADA9-B941-0C43-9280-36327E38A1DB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LIFE-STAGE EXPERIENCE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CE1B0B-102E-3B4E-8105-241C81D37D58}"/>
              </a:ext>
            </a:extLst>
          </p:cNvPr>
          <p:cNvGrpSpPr/>
          <p:nvPr/>
        </p:nvGrpSpPr>
        <p:grpSpPr>
          <a:xfrm>
            <a:off x="5041262" y="2466257"/>
            <a:ext cx="1783888" cy="3464760"/>
            <a:chOff x="5041262" y="2030029"/>
            <a:chExt cx="1783888" cy="34647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7E7664-A681-4B46-A3FE-20D355CA917D}"/>
                </a:ext>
              </a:extLst>
            </p:cNvPr>
            <p:cNvSpPr txBox="1"/>
            <p:nvPr/>
          </p:nvSpPr>
          <p:spPr>
            <a:xfrm>
              <a:off x="5041262" y="2030029"/>
              <a:ext cx="1783888" cy="128990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1" dirty="0">
                  <a:solidFill>
                    <a:schemeClr val="accent2"/>
                  </a:solidFill>
                  <a:latin typeface="Metronic Slab Pro" panose="02000000000000000000" pitchFamily="2" charset="77"/>
                </a:rPr>
                <a:t>Stage 1: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accent2"/>
                  </a:solidFill>
                  <a:latin typeface="Metronic Slab Pro Light" panose="02000000000000000000" pitchFamily="2" charset="77"/>
                </a:rPr>
                <a:t>Launch and Early Stage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6BECD8-AAD9-D041-86D9-363028B9C8F4}"/>
                </a:ext>
              </a:extLst>
            </p:cNvPr>
            <p:cNvSpPr txBox="1"/>
            <p:nvPr/>
          </p:nvSpPr>
          <p:spPr>
            <a:xfrm>
              <a:off x="5041262" y="3389045"/>
              <a:ext cx="1783888" cy="21057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Little brand awareness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Intensive operational time demands on business owner 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Limited time </a:t>
              </a:r>
              <a:b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</a:b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and budget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endParaRPr>
            </a:p>
            <a:p>
              <a:pPr>
                <a:spcAft>
                  <a:spcPts val="600"/>
                </a:spcAft>
              </a:pPr>
              <a:endParaRPr lang="en-US" sz="1400" dirty="0">
                <a:solidFill>
                  <a:schemeClr val="accent2"/>
                </a:solidFill>
                <a:latin typeface="Metronic Slab Pro Light" panose="02000000000000000000" pitchFamily="2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085D0-E5E3-0C48-B95F-A1ABE86FA117}"/>
              </a:ext>
            </a:extLst>
          </p:cNvPr>
          <p:cNvGrpSpPr/>
          <p:nvPr/>
        </p:nvGrpSpPr>
        <p:grpSpPr>
          <a:xfrm>
            <a:off x="7295450" y="2466257"/>
            <a:ext cx="1783888" cy="3024857"/>
            <a:chOff x="7276222" y="2030029"/>
            <a:chExt cx="1783888" cy="302485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B85FDC-EB1F-6F4E-BFFD-A3576FB135F9}"/>
                </a:ext>
              </a:extLst>
            </p:cNvPr>
            <p:cNvSpPr txBox="1"/>
            <p:nvPr/>
          </p:nvSpPr>
          <p:spPr>
            <a:xfrm>
              <a:off x="7276222" y="2030029"/>
              <a:ext cx="1783888" cy="128990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1" dirty="0">
                  <a:solidFill>
                    <a:schemeClr val="accent2"/>
                  </a:solidFill>
                  <a:latin typeface="Metronic Slab Pro" panose="02000000000000000000" pitchFamily="2" charset="77"/>
                </a:rPr>
                <a:t>Stage 2: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accent2"/>
                  </a:solidFill>
                  <a:latin typeface="Metronic Slab Pro Light" panose="02000000000000000000" pitchFamily="2" charset="77"/>
                </a:rPr>
                <a:t>Growth or Expansion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7CC731-961A-8546-A9CD-83439502A300}"/>
                </a:ext>
              </a:extLst>
            </p:cNvPr>
            <p:cNvSpPr txBox="1"/>
            <p:nvPr/>
          </p:nvSpPr>
          <p:spPr>
            <a:xfrm>
              <a:off x="7276222" y="3389045"/>
              <a:ext cx="1783888" cy="16658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Growing marketplace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Lower competition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Increasing brand awareness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Gaining market share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endParaRPr>
            </a:p>
            <a:p>
              <a:pPr>
                <a:spcAft>
                  <a:spcPts val="600"/>
                </a:spcAft>
              </a:pPr>
              <a:endParaRPr lang="en-US" sz="1400" dirty="0">
                <a:solidFill>
                  <a:schemeClr val="accent2"/>
                </a:solidFill>
                <a:latin typeface="Metronic Slab Pro Light" panose="02000000000000000000" pitchFamily="2" charset="77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D981CE-473E-0B41-95DF-A6F05B0386C9}"/>
              </a:ext>
            </a:extLst>
          </p:cNvPr>
          <p:cNvGrpSpPr/>
          <p:nvPr/>
        </p:nvGrpSpPr>
        <p:grpSpPr>
          <a:xfrm>
            <a:off x="9549638" y="2466257"/>
            <a:ext cx="1783888" cy="3464760"/>
            <a:chOff x="9549638" y="2030029"/>
            <a:chExt cx="1783888" cy="34647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CA0F43-9C46-3E42-8DD3-872133D43049}"/>
                </a:ext>
              </a:extLst>
            </p:cNvPr>
            <p:cNvSpPr txBox="1"/>
            <p:nvPr/>
          </p:nvSpPr>
          <p:spPr>
            <a:xfrm>
              <a:off x="9549638" y="2030029"/>
              <a:ext cx="1783888" cy="128990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1" dirty="0">
                  <a:solidFill>
                    <a:schemeClr val="accent2"/>
                  </a:solidFill>
                  <a:latin typeface="Metronic Slab Pro" panose="02000000000000000000" pitchFamily="2" charset="77"/>
                </a:rPr>
                <a:t>Stage 3: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accent2"/>
                  </a:solidFill>
                  <a:latin typeface="Metronic Slab Pro Light" panose="02000000000000000000" pitchFamily="2" charset="77"/>
                </a:rPr>
                <a:t>Stagnant </a:t>
              </a:r>
              <a:br>
                <a:rPr lang="en-US" dirty="0">
                  <a:solidFill>
                    <a:schemeClr val="accent2"/>
                  </a:solidFill>
                  <a:latin typeface="Metronic Slab Pro Light" panose="02000000000000000000" pitchFamily="2" charset="77"/>
                </a:rPr>
              </a:br>
              <a:r>
                <a:rPr lang="en-US" dirty="0">
                  <a:solidFill>
                    <a:schemeClr val="accent2"/>
                  </a:solidFill>
                  <a:latin typeface="Metronic Slab Pro Light" panose="02000000000000000000" pitchFamily="2" charset="77"/>
                </a:rPr>
                <a:t>or Decline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669E5BC-2445-0B49-B73A-CD54C39C09D0}"/>
                </a:ext>
              </a:extLst>
            </p:cNvPr>
            <p:cNvSpPr txBox="1"/>
            <p:nvPr/>
          </p:nvSpPr>
          <p:spPr>
            <a:xfrm>
              <a:off x="9549638" y="3389045"/>
              <a:ext cx="1783888" cy="21057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Mature business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New/aggressive competition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Flat/shrinking marketplace</a:t>
              </a:r>
            </a:p>
            <a:p>
              <a:pPr marL="174625" indent="-174625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tronic Slab Pro Light" panose="02000000000000000000" pitchFamily="2" charset="77"/>
                </a:rPr>
                <a:t>Losing or flat market share</a:t>
              </a:r>
            </a:p>
            <a:p>
              <a:pPr>
                <a:spcAft>
                  <a:spcPts val="600"/>
                </a:spcAft>
              </a:pPr>
              <a:endParaRPr lang="en-US" sz="1400" dirty="0">
                <a:solidFill>
                  <a:schemeClr val="accent2"/>
                </a:solidFill>
                <a:latin typeface="Metronic Slab Pro Light" panose="02000000000000000000" pitchFamily="2" charset="7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741192-E6C2-D44B-A37F-3E278EEF4D86}"/>
              </a:ext>
            </a:extLst>
          </p:cNvPr>
          <p:cNvSpPr txBox="1"/>
          <p:nvPr/>
        </p:nvSpPr>
        <p:spPr>
          <a:xfrm>
            <a:off x="1182757" y="5478130"/>
            <a:ext cx="2899476" cy="2567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75000"/>
              </a:lnSpc>
            </a:pPr>
            <a:r>
              <a:rPr lang="en-US" sz="14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Which life-stage are you?</a:t>
            </a:r>
          </a:p>
        </p:txBody>
      </p:sp>
    </p:spTree>
    <p:extLst>
      <p:ext uri="{BB962C8B-B14F-4D97-AF65-F5344CB8AC3E}">
        <p14:creationId xmlns:p14="http://schemas.microsoft.com/office/powerpoint/2010/main" val="76333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C3DB22-592C-7949-8BAB-1AA448EF1854}"/>
              </a:ext>
            </a:extLst>
          </p:cNvPr>
          <p:cNvSpPr txBox="1"/>
          <p:nvPr/>
        </p:nvSpPr>
        <p:spPr>
          <a:xfrm>
            <a:off x="794345" y="655011"/>
            <a:ext cx="9566449" cy="1242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Our approach </a:t>
            </a:r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gets you in market and generating results – </a:t>
            </a:r>
            <a:r>
              <a:rPr lang="en-US" sz="3600" i="1" dirty="0">
                <a:solidFill>
                  <a:schemeClr val="bg2"/>
                </a:solidFill>
                <a:latin typeface="Metronic Slab Pro Light italic" panose="02000000000000000000" pitchFamily="2" charset="77"/>
              </a:rPr>
              <a:t>fast!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E1A399E6-239E-DE47-BC32-26DC97680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9170824-467C-F145-9C18-53DC9FB5932A}"/>
              </a:ext>
            </a:extLst>
          </p:cNvPr>
          <p:cNvSpPr txBox="1"/>
          <p:nvPr/>
        </p:nvSpPr>
        <p:spPr>
          <a:xfrm>
            <a:off x="992567" y="3508616"/>
            <a:ext cx="2053898" cy="23694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300"/>
              </a:spcAft>
              <a:tabLst>
                <a:tab pos="2573338" algn="l"/>
              </a:tabLst>
            </a:pPr>
            <a:r>
              <a:rPr lang="en-US" sz="20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Step 1</a:t>
            </a:r>
          </a:p>
          <a:p>
            <a:pPr>
              <a:spcAft>
                <a:spcPts val="900"/>
              </a:spcAft>
              <a:tabLst>
                <a:tab pos="2573338" algn="l"/>
              </a:tabLst>
            </a:pPr>
            <a:r>
              <a:rPr lang="en-US" sz="28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Assess</a:t>
            </a:r>
            <a:endParaRPr lang="en-US" sz="1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20-point assessment 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Goals, customers, existing marketing and sales efforts, competition 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Uncover your growth opportunity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8EFA00-E29A-9F4A-B201-1FB9062C5D59}"/>
              </a:ext>
            </a:extLst>
          </p:cNvPr>
          <p:cNvSpPr txBox="1"/>
          <p:nvPr/>
        </p:nvSpPr>
        <p:spPr>
          <a:xfrm>
            <a:off x="3719864" y="3508616"/>
            <a:ext cx="2053898" cy="23694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300"/>
              </a:spcAft>
              <a:tabLst>
                <a:tab pos="2573338" algn="l"/>
              </a:tabLst>
            </a:pPr>
            <a:r>
              <a:rPr lang="en-US" sz="20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Step 2</a:t>
            </a:r>
          </a:p>
          <a:p>
            <a:pPr>
              <a:spcAft>
                <a:spcPts val="900"/>
              </a:spcAft>
              <a:tabLst>
                <a:tab pos="2573338" algn="l"/>
              </a:tabLst>
            </a:pPr>
            <a:r>
              <a:rPr lang="en-US" sz="28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Create</a:t>
            </a:r>
            <a:endParaRPr lang="en-US" sz="1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Create your plan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Industry-leading creative talent and experts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Create materials that stand-out and generate action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D31BF5-38C5-D24A-8F16-16FA51A0A97C}"/>
              </a:ext>
            </a:extLst>
          </p:cNvPr>
          <p:cNvSpPr txBox="1"/>
          <p:nvPr/>
        </p:nvSpPr>
        <p:spPr>
          <a:xfrm>
            <a:off x="6431259" y="3508616"/>
            <a:ext cx="2053898" cy="23694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300"/>
              </a:spcAft>
              <a:tabLst>
                <a:tab pos="2573338" algn="l"/>
              </a:tabLst>
            </a:pPr>
            <a:r>
              <a:rPr lang="en-US" sz="20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Step 3</a:t>
            </a:r>
          </a:p>
          <a:p>
            <a:pPr>
              <a:spcAft>
                <a:spcPts val="900"/>
              </a:spcAft>
              <a:tabLst>
                <a:tab pos="2573338" algn="l"/>
              </a:tabLst>
            </a:pPr>
            <a:r>
              <a:rPr lang="en-US" sz="28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Implement</a:t>
            </a:r>
            <a:endParaRPr lang="en-US" sz="1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Driven by best-practices and proven methods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Set-up and launch marketing activities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Start getting you more members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E82E8F-75AE-1342-B706-4A8ADA4EBB2F}"/>
              </a:ext>
            </a:extLst>
          </p:cNvPr>
          <p:cNvSpPr txBox="1"/>
          <p:nvPr/>
        </p:nvSpPr>
        <p:spPr>
          <a:xfrm>
            <a:off x="9150605" y="3508616"/>
            <a:ext cx="2053898" cy="23694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300"/>
              </a:spcAft>
              <a:tabLst>
                <a:tab pos="2573338" algn="l"/>
              </a:tabLst>
            </a:pPr>
            <a:r>
              <a:rPr lang="en-US" sz="20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Step 4</a:t>
            </a:r>
          </a:p>
          <a:p>
            <a:pPr>
              <a:spcAft>
                <a:spcPts val="900"/>
              </a:spcAft>
              <a:tabLst>
                <a:tab pos="2573338" algn="l"/>
              </a:tabLst>
            </a:pPr>
            <a:r>
              <a:rPr lang="en-US" sz="28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Optimize</a:t>
            </a:r>
            <a:endParaRPr lang="en-US" sz="1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Robust data analytics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Call tracking and KPI tracking 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Advanced dashboard and reporting tools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Optimize results</a:t>
            </a:r>
          </a:p>
          <a:p>
            <a:pPr marL="117475" indent="-117475">
              <a:lnSpc>
                <a:spcPts val="1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6AADA9-B941-0C43-9280-36327E38A1DB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PROVEN PROCESS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AE51E1-881A-C443-A63F-257304FD8858}"/>
              </a:ext>
            </a:extLst>
          </p:cNvPr>
          <p:cNvGrpSpPr/>
          <p:nvPr/>
        </p:nvGrpSpPr>
        <p:grpSpPr>
          <a:xfrm>
            <a:off x="3155182" y="2374381"/>
            <a:ext cx="5546690" cy="3375405"/>
            <a:chOff x="3155182" y="1858470"/>
            <a:chExt cx="5546690" cy="400975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E2EB365-1814-4F49-B5B3-A8519BB4A43F}"/>
                </a:ext>
              </a:extLst>
            </p:cNvPr>
            <p:cNvCxnSpPr/>
            <p:nvPr/>
          </p:nvCxnSpPr>
          <p:spPr>
            <a:xfrm>
              <a:off x="3155182" y="1858470"/>
              <a:ext cx="0" cy="4009757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7FED1-0086-6842-8718-78C2EB8AE772}"/>
                </a:ext>
              </a:extLst>
            </p:cNvPr>
            <p:cNvCxnSpPr/>
            <p:nvPr/>
          </p:nvCxnSpPr>
          <p:spPr>
            <a:xfrm>
              <a:off x="5998866" y="1858470"/>
              <a:ext cx="0" cy="4009757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6FADC26-569B-8C41-967E-F7A6C7E0C130}"/>
                </a:ext>
              </a:extLst>
            </p:cNvPr>
            <p:cNvCxnSpPr/>
            <p:nvPr/>
          </p:nvCxnSpPr>
          <p:spPr>
            <a:xfrm>
              <a:off x="8701872" y="1858470"/>
              <a:ext cx="0" cy="4009757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DB3615E-B1C7-1447-8013-E93D13F45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42" y="1983184"/>
            <a:ext cx="1270000" cy="1270000"/>
          </a:xfrm>
          <a:prstGeom prst="rect">
            <a:avLst/>
          </a:prstGeom>
        </p:spPr>
      </p:pic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10C697D5-73ED-C043-B4C1-E9005961EE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904" y="1986600"/>
            <a:ext cx="1270000" cy="12700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E69DF791-96D4-D644-A0C7-21D2C1DC4B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582" y="2075785"/>
            <a:ext cx="1270000" cy="12700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C9E98F95-F7AA-3846-A5E4-3BEB8D8010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800" y="2159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0224063-80C0-C240-B7B1-4E2452E88132}"/>
              </a:ext>
            </a:extLst>
          </p:cNvPr>
          <p:cNvSpPr txBox="1"/>
          <p:nvPr/>
        </p:nvSpPr>
        <p:spPr>
          <a:xfrm>
            <a:off x="794347" y="655011"/>
            <a:ext cx="9319712" cy="640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Metronic Slab Pro Light" panose="02000000000000000000" pitchFamily="2" charset="77"/>
              </a:rPr>
              <a:t>Postcards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F84570B3-B324-434B-9608-8EBEEFD5C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230" y="289960"/>
            <a:ext cx="1140948" cy="9029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A3A03C-DE52-054A-963B-C09801EBD0BF}"/>
              </a:ext>
            </a:extLst>
          </p:cNvPr>
          <p:cNvSpPr txBox="1"/>
          <p:nvPr/>
        </p:nvSpPr>
        <p:spPr>
          <a:xfrm>
            <a:off x="794346" y="352861"/>
            <a:ext cx="4349001" cy="1900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50" kern="200" spc="1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PRINT CAPABILITIES</a:t>
            </a:r>
            <a:endParaRPr lang="en-US" sz="1050" kern="200" spc="100" dirty="0">
              <a:solidFill>
                <a:schemeClr val="bg2"/>
              </a:solidFill>
              <a:latin typeface="Metronic Slab Pro Light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5215BC-DAB3-DB4B-8B3D-1A614D9D6223}"/>
              </a:ext>
            </a:extLst>
          </p:cNvPr>
          <p:cNvSpPr/>
          <p:nvPr/>
        </p:nvSpPr>
        <p:spPr>
          <a:xfrm>
            <a:off x="6912913" y="5430643"/>
            <a:ext cx="5275912" cy="77234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Metronic Slab Pro" panose="0200000000000000000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97317-F8BA-2146-9147-6325BB78CE7E}"/>
              </a:ext>
            </a:extLst>
          </p:cNvPr>
          <p:cNvSpPr txBox="1"/>
          <p:nvPr/>
        </p:nvSpPr>
        <p:spPr>
          <a:xfrm>
            <a:off x="794344" y="1476909"/>
            <a:ext cx="5300068" cy="17950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5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What it is and why it matters: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A time-tested tool to connect with potential customers </a:t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to earn their business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Our industry-leading creative builds your brand within your local community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Hyper targeted – yields you the highest ROI possible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78BA2-D12F-D441-B691-5CAE0FC57EB8}"/>
              </a:ext>
            </a:extLst>
          </p:cNvPr>
          <p:cNvSpPr txBox="1"/>
          <p:nvPr/>
        </p:nvSpPr>
        <p:spPr>
          <a:xfrm>
            <a:off x="6912913" y="5298026"/>
            <a:ext cx="5275912" cy="10542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accent6"/>
                </a:solidFill>
                <a:latin typeface="Metronic Slab Pro Light" panose="02000000000000000000" pitchFamily="2" charset="77"/>
              </a:rPr>
              <a:t>We’ve mailed over one billion postcards!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DE4402-FE75-7148-B60F-86A967B84018}"/>
              </a:ext>
            </a:extLst>
          </p:cNvPr>
          <p:cNvSpPr txBox="1"/>
          <p:nvPr/>
        </p:nvSpPr>
        <p:spPr>
          <a:xfrm>
            <a:off x="794344" y="3508195"/>
            <a:ext cx="5438290" cy="26042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500" dirty="0">
                <a:solidFill>
                  <a:schemeClr val="accent2"/>
                </a:solidFill>
                <a:latin typeface="Metronic Slab Pro Light" panose="02000000000000000000" pitchFamily="2" charset="77"/>
              </a:rPr>
              <a:t>What we can do: 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Countless sizes and formats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The most thorough demographic analysis in the nation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Identifies the very best specific neighborhoods for you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The highest quality lists that are continually updated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The fastest turnaround times in the industry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etronic Slab Pro Light" panose="02000000000000000000" pitchFamily="2" charset="77"/>
              </a:rPr>
              <a:t>Complementary access to our data warehouse for insights and analytics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09808-3E5A-D545-9BF0-4C8CC69E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133" y="138021"/>
            <a:ext cx="8424441" cy="5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5D9C46"/>
      </a:dk2>
      <a:lt2>
        <a:srgbClr val="0097D6"/>
      </a:lt2>
      <a:accent1>
        <a:srgbClr val="F7941E"/>
      </a:accent1>
      <a:accent2>
        <a:srgbClr val="B41E8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 sz="2400" dirty="0" smtClean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5531</TotalTime>
  <Words>631</Words>
  <Application>Microsoft Office PowerPoint</Application>
  <PresentationFormat>Custom</PresentationFormat>
  <Paragraphs>137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Metronic Slab Pro</vt:lpstr>
      <vt:lpstr>Metronic Slab Pro Air</vt:lpstr>
      <vt:lpstr>Metronic Slab Pro Bold italic</vt:lpstr>
      <vt:lpstr>Metronic Slab Pro Light</vt:lpstr>
      <vt:lpstr>Metronic Slab Pro Light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Avenue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Bob  Domenz</dc:creator>
  <cp:keywords/>
  <dc:description/>
  <cp:lastModifiedBy>Owner</cp:lastModifiedBy>
  <cp:revision>601</cp:revision>
  <cp:lastPrinted>2020-02-04T20:23:33Z</cp:lastPrinted>
  <dcterms:created xsi:type="dcterms:W3CDTF">2019-12-13T17:53:12Z</dcterms:created>
  <dcterms:modified xsi:type="dcterms:W3CDTF">2020-08-06T21:22:33Z</dcterms:modified>
  <cp:category/>
</cp:coreProperties>
</file>