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78366c595054ff4" /><Relationship Type="http://schemas.openxmlformats.org/officeDocument/2006/relationships/extended-properties" Target="/docProps/app.xml" Id="R1c24907428de41df" /><Relationship Type="http://schemas.openxmlformats.org/officeDocument/2006/relationships/officeDocument" Target="/ppt/presentation.xml" Id="R71182dd9d7294f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820e34c3b471e"/>
  </p:sldMasterIdLst>
  <p:notesMasterIdLst>
    <p:notesMasterId xmlns:r="http://schemas.openxmlformats.org/officeDocument/2006/relationships" r:id="R4b972b82a78344ec"/>
  </p:notesMasterIdLst>
  <p:sldIdLst>
    <p:sldId xmlns:r="http://schemas.openxmlformats.org/officeDocument/2006/relationships" id="256" r:id="R917618ad16184cd6"/>
    <p:sldId xmlns:r="http://schemas.openxmlformats.org/officeDocument/2006/relationships" id="257" r:id="R7e7cd9fdbbfd4d39"/>
    <p:sldId xmlns:r="http://schemas.openxmlformats.org/officeDocument/2006/relationships" id="258" r:id="R7015ca8261144c79"/>
    <p:sldId xmlns:r="http://schemas.openxmlformats.org/officeDocument/2006/relationships" id="259" r:id="R728bbcfb6bc745e4"/>
    <p:sldId xmlns:r="http://schemas.openxmlformats.org/officeDocument/2006/relationships" id="260" r:id="Ref2872f7fca44186"/>
    <p:sldId xmlns:r="http://schemas.openxmlformats.org/officeDocument/2006/relationships" id="261" r:id="R0049d0ef17264aa9"/>
    <p:sldId xmlns:r="http://schemas.openxmlformats.org/officeDocument/2006/relationships" id="262" r:id="R09ca81fd52ef4fcd"/>
    <p:sldId xmlns:r="http://schemas.openxmlformats.org/officeDocument/2006/relationships" id="263" r:id="R692e3be9403746d3"/>
    <p:sldId xmlns:r="http://schemas.openxmlformats.org/officeDocument/2006/relationships" id="264" r:id="Rb7bb40b3781f426d"/>
    <p:sldId xmlns:r="http://schemas.openxmlformats.org/officeDocument/2006/relationships" id="265" r:id="R47919ac3c1cf4f30"/>
    <p:sldId xmlns:r="http://schemas.openxmlformats.org/officeDocument/2006/relationships" id="266" r:id="R6559abb53e1740d6"/>
    <p:sldId xmlns:r="http://schemas.openxmlformats.org/officeDocument/2006/relationships" id="267" r:id="Rd39917c63b544407"/>
    <p:sldId xmlns:r="http://schemas.openxmlformats.org/officeDocument/2006/relationships" id="268" r:id="R7536bdb8ca08426e"/>
    <p:sldId xmlns:r="http://schemas.openxmlformats.org/officeDocument/2006/relationships" id="269" r:id="R8b7299c13ea747eb"/>
    <p:sldId xmlns:r="http://schemas.openxmlformats.org/officeDocument/2006/relationships" id="270" r:id="R976ba0d53caf49b5"/>
    <p:sldId xmlns:r="http://schemas.openxmlformats.org/officeDocument/2006/relationships" id="271" r:id="R107503df731f418c"/>
    <p:sldId xmlns:r="http://schemas.openxmlformats.org/officeDocument/2006/relationships" id="272" r:id="Rad53048d440b49ae"/>
    <p:sldId xmlns:r="http://schemas.openxmlformats.org/officeDocument/2006/relationships" id="273" r:id="Ra9a98534377b439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19c4c84c24b403d" /><Relationship Type="http://schemas.openxmlformats.org/officeDocument/2006/relationships/slideMaster" Target="/ppt/slideMasters/slideMaster1.xml" Id="R648820e34c3b471e" /><Relationship Type="http://schemas.openxmlformats.org/officeDocument/2006/relationships/notesMaster" Target="/ppt/notesMasters/notesMaster1.xml" Id="R4b972b82a78344ec" /><Relationship Type="http://schemas.openxmlformats.org/officeDocument/2006/relationships/presProps" Target="/ppt/presProps.xml" Id="R7d3cc42f3b4a4f14" /><Relationship Type="http://schemas.openxmlformats.org/officeDocument/2006/relationships/tableStyles" Target="/ppt/tableStyles.xml" Id="Rfb7e9bbbec9a4b4e" /><Relationship Type="http://schemas.openxmlformats.org/officeDocument/2006/relationships/slide" Target="/ppt/slides/slide1.xml" Id="R917618ad16184cd6" /><Relationship Type="http://schemas.openxmlformats.org/officeDocument/2006/relationships/slide" Target="/ppt/slides/slide2.xml" Id="R7e7cd9fdbbfd4d39" /><Relationship Type="http://schemas.openxmlformats.org/officeDocument/2006/relationships/slide" Target="/ppt/slides/slide3.xml" Id="R7015ca8261144c79" /><Relationship Type="http://schemas.openxmlformats.org/officeDocument/2006/relationships/slide" Target="/ppt/slides/slide4.xml" Id="R728bbcfb6bc745e4" /><Relationship Type="http://schemas.openxmlformats.org/officeDocument/2006/relationships/slide" Target="/ppt/slides/slide5.xml" Id="Ref2872f7fca44186" /><Relationship Type="http://schemas.openxmlformats.org/officeDocument/2006/relationships/slide" Target="/ppt/slides/slide6.xml" Id="R0049d0ef17264aa9" /><Relationship Type="http://schemas.openxmlformats.org/officeDocument/2006/relationships/slide" Target="/ppt/slides/slide7.xml" Id="R09ca81fd52ef4fcd" /><Relationship Type="http://schemas.openxmlformats.org/officeDocument/2006/relationships/slide" Target="/ppt/slides/slide8.xml" Id="R692e3be9403746d3" /><Relationship Type="http://schemas.openxmlformats.org/officeDocument/2006/relationships/slide" Target="/ppt/slides/slide9.xml" Id="Rb7bb40b3781f426d" /><Relationship Type="http://schemas.openxmlformats.org/officeDocument/2006/relationships/slide" Target="/ppt/slides/slide10.xml" Id="R47919ac3c1cf4f30" /><Relationship Type="http://schemas.openxmlformats.org/officeDocument/2006/relationships/slide" Target="/ppt/slides/slide11.xml" Id="R6559abb53e1740d6" /><Relationship Type="http://schemas.openxmlformats.org/officeDocument/2006/relationships/slide" Target="/ppt/slides/slide12.xml" Id="Rd39917c63b544407" /><Relationship Type="http://schemas.openxmlformats.org/officeDocument/2006/relationships/slide" Target="/ppt/slides/slide13.xml" Id="R7536bdb8ca08426e" /><Relationship Type="http://schemas.openxmlformats.org/officeDocument/2006/relationships/slide" Target="/ppt/slides/slide14.xml" Id="R8b7299c13ea747eb" /><Relationship Type="http://schemas.openxmlformats.org/officeDocument/2006/relationships/slide" Target="/ppt/slides/slide15.xml" Id="R976ba0d53caf49b5" /><Relationship Type="http://schemas.openxmlformats.org/officeDocument/2006/relationships/slide" Target="/ppt/slides/slide16.xml" Id="R107503df731f418c" /><Relationship Type="http://schemas.openxmlformats.org/officeDocument/2006/relationships/slide" Target="/ppt/slides/slide17.xml" Id="Rad53048d440b49ae" /><Relationship Type="http://schemas.openxmlformats.org/officeDocument/2006/relationships/slide" Target="/ppt/slides/slide18.xml" Id="Ra9a98534377b439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d1c63d780534d8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a981edc8d0e4eea" /><Relationship Type="http://schemas.openxmlformats.org/officeDocument/2006/relationships/notesMaster" Target="/ppt/notesMasters/notesMaster1.xml" Id="R980f406742cc4af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111026135654070" /><Relationship Type="http://schemas.openxmlformats.org/officeDocument/2006/relationships/notesMaster" Target="/ppt/notesMasters/notesMaster1.xml" Id="R243a491d56f24e1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06996406dbe4d98" /><Relationship Type="http://schemas.openxmlformats.org/officeDocument/2006/relationships/notesMaster" Target="/ppt/notesMasters/notesMaster1.xml" Id="Rc3df8d92a0214e6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4e6a693338b419f" /><Relationship Type="http://schemas.openxmlformats.org/officeDocument/2006/relationships/notesMaster" Target="/ppt/notesMasters/notesMaster1.xml" Id="R14935a705607445e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c15bf8d6cc54582" /><Relationship Type="http://schemas.openxmlformats.org/officeDocument/2006/relationships/notesMaster" Target="/ppt/notesMasters/notesMaster1.xml" Id="R97301aba08204a0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7588fb804524c45" /><Relationship Type="http://schemas.openxmlformats.org/officeDocument/2006/relationships/notesMaster" Target="/ppt/notesMasters/notesMaster1.xml" Id="Rfa7051c89f0742c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ba7680c97cb4b52" /><Relationship Type="http://schemas.openxmlformats.org/officeDocument/2006/relationships/notesMaster" Target="/ppt/notesMasters/notesMaster1.xml" Id="R06679c51dca943a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046d6e6f90442ce" /><Relationship Type="http://schemas.openxmlformats.org/officeDocument/2006/relationships/notesMaster" Target="/ppt/notesMasters/notesMaster1.xml" Id="R50130447f75646e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856ba8b51dc426d" /><Relationship Type="http://schemas.openxmlformats.org/officeDocument/2006/relationships/notesMaster" Target="/ppt/notesMasters/notesMaster1.xml" Id="R97c2356f56774a8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9262e2f1a174b1e" /><Relationship Type="http://schemas.openxmlformats.org/officeDocument/2006/relationships/notesMaster" Target="/ppt/notesMasters/notesMaster1.xml" Id="Rb9116a9975bd4b6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3268d4b3952454f" /><Relationship Type="http://schemas.openxmlformats.org/officeDocument/2006/relationships/notesMaster" Target="/ppt/notesMasters/notesMaster1.xml" Id="R6cdbec727ad4484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1a065d6963141c4" /><Relationship Type="http://schemas.openxmlformats.org/officeDocument/2006/relationships/notesMaster" Target="/ppt/notesMasters/notesMaster1.xml" Id="Rf52f839e9737400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5ecbff4330f48ec" /><Relationship Type="http://schemas.openxmlformats.org/officeDocument/2006/relationships/notesMaster" Target="/ppt/notesMasters/notesMaster1.xml" Id="R7ca3d569fba1433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b159e2269d1418e" /><Relationship Type="http://schemas.openxmlformats.org/officeDocument/2006/relationships/notesMaster" Target="/ppt/notesMasters/notesMaster1.xml" Id="R3db8d6d84a6a453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bde04ecf15a44b2" /><Relationship Type="http://schemas.openxmlformats.org/officeDocument/2006/relationships/notesMaster" Target="/ppt/notesMasters/notesMaster1.xml" Id="Ra5e13a7eec2646b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59a8a070a8342d6" /><Relationship Type="http://schemas.openxmlformats.org/officeDocument/2006/relationships/notesMaster" Target="/ppt/notesMasters/notesMaster1.xml" Id="Rf3811d9d628c42a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f1c26d82a5a4731" /><Relationship Type="http://schemas.openxmlformats.org/officeDocument/2006/relationships/notesMaster" Target="/ppt/notesMasters/notesMaster1.xml" Id="R332689318e2d48b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47212b5ffe14dca" /><Relationship Type="http://schemas.openxmlformats.org/officeDocument/2006/relationships/notesMaster" Target="/ppt/notesMasters/notesMaster1.xml" Id="Rbf21b405ad754bd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Найдите максимум и решите: какой индекс должна вернуть программа?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Ошибочный алгоритм вернёт 0, хотя настоящий максимум равен -3.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Меняется знак сравнения, но инвариант алгоритма сохраняется.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Для каждого элемента выполняются две независимые проверки.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До запуска запишите ожидаемые min, max и их первые индексы.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Максимум стоит первым, минимум — последним.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При строгих сравнениях оба первых индекса равны 1.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Максимум -2 встречается дважды: заранее выберите правило индекса.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Программа должна пройти все три теста и объяснить каждый результат.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Найдите min, max и первые индексы; объясните, почему max нельзя начинать с нуля.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Результат: алгоритм находит максимум и минимум даже в сложных наборах данных.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Первый элемент уже принадлежит массиву — он корректный начальный кандидат.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Каждый следующий элемент либо сохраняет кандидата, либо заменяет его.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Запишите кандидата после каждого шага для массива [7, 12, 4, 12, 9].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Первый элемент уже записан в max, повторно сравнивать его не требуется.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Если изменить только max, индекс перестанет соответствовать найденному элементу.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Оператор сравнения задаёт поведение при равных экстремумах.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Вопрос классу: Сработает ли такой алгоритм для [-8, -3, -11, -5]? Сначала спрогнозируйте.</a:t>
            </a:r>
          </a:p>
          <a:p xmlns:a="http://schemas.openxmlformats.org/drawingml/2006/main">
            <a:r>
              <a:t>Сначала принять прогноз, затем открыть объяснение. Код проверить в PascalABC.NET; для Python использовать параллельную версию на странице урока.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https://adu.by/images/2025/08/12/Inform-10-11.pdf</a:t>
            </a:r>
          </a:p>
          <a:p xmlns:a="http://schemas.openxmlformats.org/drawingml/2006/main">
            <a:r>
              <a:t>- Visual: MediaSchool, generated educational illustration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f71e14eb44d8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6294fc4286b4349" /><Relationship Type="http://schemas.openxmlformats.org/officeDocument/2006/relationships/slideLayout" Target="/ppt/slideLayouts/slideLayout1.xml" Id="Rd1808d81dd14478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808d81dd14478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0b55bee724fd8" /><Relationship Type="http://schemas.openxmlformats.org/officeDocument/2006/relationships/image" Target="/ppt/media/image.png" Id="R24cbc775c27942fc" /><Relationship Type="http://schemas.openxmlformats.org/officeDocument/2006/relationships/notesSlide" Target="/ppt/notesSlides/notesSlide1.xml" Id="Ra0ca97b0c28843d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93bc4b062401e" /><Relationship Type="http://schemas.openxmlformats.org/officeDocument/2006/relationships/notesSlide" Target="/ppt/notesSlides/notesSlide10.xml" Id="R31187331b9d74a4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b4e98fa04421b" /><Relationship Type="http://schemas.openxmlformats.org/officeDocument/2006/relationships/notesSlide" Target="/ppt/notesSlides/notesSlide11.xml" Id="Rfee2897cb77d4053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c0ae247d484e" /><Relationship Type="http://schemas.openxmlformats.org/officeDocument/2006/relationships/notesSlide" Target="/ppt/notesSlides/notesSlide12.xml" Id="R1447ab02a1c2481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63b9941724de0" /><Relationship Type="http://schemas.openxmlformats.org/officeDocument/2006/relationships/image" Target="/ppt/media/image5.png" Id="Rf052469acdbd4a68" /><Relationship Type="http://schemas.openxmlformats.org/officeDocument/2006/relationships/notesSlide" Target="/ppt/notesSlides/notesSlide13.xml" Id="Rc3b817e6d9bc4a1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830e3edf499a" /><Relationship Type="http://schemas.openxmlformats.org/officeDocument/2006/relationships/notesSlide" Target="/ppt/notesSlides/notesSlide14.xml" Id="R5fbf8f179fc0457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419f431804399" /><Relationship Type="http://schemas.openxmlformats.org/officeDocument/2006/relationships/notesSlide" Target="/ppt/notesSlides/notesSlide15.xml" Id="Ra5aab0092c6d4ea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36c67dfef4ad1" /><Relationship Type="http://schemas.openxmlformats.org/officeDocument/2006/relationships/notesSlide" Target="/ppt/notesSlides/notesSlide16.xml" Id="R3320af04974c43f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c96c0653e4be0" /><Relationship Type="http://schemas.openxmlformats.org/officeDocument/2006/relationships/notesSlide" Target="/ppt/notesSlides/notesSlide17.xml" Id="R9152525ad4e84e56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12e708b204616" /><Relationship Type="http://schemas.openxmlformats.org/officeDocument/2006/relationships/notesSlide" Target="/ppt/notesSlides/notesSlide18.xml" Id="R081baf7608aa42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4a31035ec4d55" /><Relationship Type="http://schemas.openxmlformats.org/officeDocument/2006/relationships/notesSlide" Target="/ppt/notesSlides/notesSlide2.xml" Id="Rb44d4131936d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471c307b94d32" /><Relationship Type="http://schemas.openxmlformats.org/officeDocument/2006/relationships/image" Target="/ppt/media/image2.png" Id="R911bb85230df4e67" /><Relationship Type="http://schemas.openxmlformats.org/officeDocument/2006/relationships/notesSlide" Target="/ppt/notesSlides/notesSlide3.xml" Id="Rc5bc1bd27a1f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d68aac68482e" /><Relationship Type="http://schemas.openxmlformats.org/officeDocument/2006/relationships/notesSlide" Target="/ppt/notesSlides/notesSlide4.xml" Id="R466f38e0d090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c3b956bd443e1" /><Relationship Type="http://schemas.openxmlformats.org/officeDocument/2006/relationships/notesSlide" Target="/ppt/notesSlides/notesSlide5.xml" Id="R6cc2d535b61e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c62d6f473441b" /><Relationship Type="http://schemas.openxmlformats.org/officeDocument/2006/relationships/notesSlide" Target="/ppt/notesSlides/notesSlide6.xml" Id="Re5f7a8d314c9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69316304e407a" /><Relationship Type="http://schemas.openxmlformats.org/officeDocument/2006/relationships/notesSlide" Target="/ppt/notesSlides/notesSlide7.xml" Id="R7c77d5cd6291422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5f0adbdb34c2c" /><Relationship Type="http://schemas.openxmlformats.org/officeDocument/2006/relationships/image" Target="/ppt/media/image3.png" Id="Rcfb29b9ebe864785" /><Relationship Type="http://schemas.openxmlformats.org/officeDocument/2006/relationships/notesSlide" Target="/ppt/notesSlides/notesSlide8.xml" Id="Rd15fe4acd8844e2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354e5aa9745f1" /><Relationship Type="http://schemas.openxmlformats.org/officeDocument/2006/relationships/image" Target="/ppt/media/image4.png" Id="Reb317d1282f940df" /><Relationship Type="http://schemas.openxmlformats.org/officeDocument/2006/relationships/notesSlide" Target="/ppt/notesSlides/notesSlide9.xml" Id="R4baff910b7d9486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4260CB-0018-4755-9E0A-404025204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1D9FF"/>
          </a:solidFill>
          <a:ln xmlns:a="http://schemas.openxmlformats.org/drawingml/2006/main" w="0">
            <a:solidFill>
              <a:srgbClr val="41D9FF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cbc775c27942f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7160A9-272A-4C18-89EB-497E026D5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E16019-E5B1-4AAC-9F10-91722C6BA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"/>
            <a:ext cx="5238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F6F8FC"/>
                </a:solidFill>
              </a:defRPr>
            </a:pPr>
            <a:r>
              <a:rPr sz="3900" b="1">
                <a:solidFill>
                  <a:srgbClr val="F6F8FC"/>
                </a:solidFill>
              </a:rPr>
              <a:t>Кто самый высокий?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5895DB-E9D4-4864-B978-628758F69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381250"/>
            <a:ext cx="5048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41D9FF"/>
                </a:solidFill>
              </a:defRPr>
            </a:pPr>
            <a:r>
              <a:rPr sz="2250" b="1">
                <a:solidFill>
                  <a:srgbClr val="41D9FF"/>
                </a:solidFill>
              </a:rPr>
              <a:t>a = [7, 12, 4, 12, 9]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42DB35-DD56-4ED4-90A0-11F2B8625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905250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6F8FC"/>
                </a:solidFill>
              </a:defRPr>
            </a:pPr>
            <a:r>
              <a:rPr sz="1875" b="0">
                <a:solidFill>
                  <a:srgbClr val="F6F8FC"/>
                </a:solidFill>
              </a:rPr>
              <a:t>Найдите максимум и решите: какой индекс должна вернуть программа?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DE6F51-B4B3-4371-83E3-1BABA38AF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7B074F-35DC-4E00-97FD-A0265F284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1D9FF"/>
                </a:solidFill>
              </a:defRPr>
            </a:pPr>
            <a:r>
              <a:rPr sz="1050" b="1">
                <a:solidFill>
                  <a:srgbClr val="41D9FF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0033633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276BD6-0B4C-43F6-AD45-F06031CCE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7CFF"/>
          </a:solidFill>
          <a:ln xmlns:a="http://schemas.openxmlformats.org/drawingml/2006/main" w="0">
            <a:solidFill>
              <a:srgbClr val="8B7C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24ADA9-E2F1-4A4F-8884-4D8766423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Контрпример раскрывает ошибку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E54041-3C63-4EFE-9C42-5861C8B8F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8B7C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2520AF-1648-461B-84E1-F43AB9C95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0 не является элементом массива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506891-4715-4345-9028-CAF0E7167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Ошибочный алгоритм вернёт 0, хотя настоящий максимум равен -3.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892E59-45C8-43C8-805B-C767D27D0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56CDF0-DFB0-4DAA-8669-B3D4706DA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B7CFF"/>
                </a:solidFill>
              </a:defRPr>
            </a:pPr>
            <a:r>
              <a:rPr sz="1050" b="1">
                <a:solidFill>
                  <a:srgbClr val="8B7CFF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0742392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2CC6F7C-1A28-4689-96AD-AF3C4666B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D69A"/>
          </a:solidFill>
          <a:ln xmlns:a="http://schemas.openxmlformats.org/drawingml/2006/main" w="0">
            <a:solidFill>
              <a:srgbClr val="56D69A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75A08E-7BBA-48FD-A0CD-8B8CD7CEE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Минимум ищется симметрично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B8FE7B-3F2E-4A59-A3C9-EFDA9F870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56D69A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18600F-137E-4069-97DE-D889FA6D8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min := a[1];  if a[i] &lt; min then ...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64988C-09E9-45A6-9912-05ED6F875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Меняется знак сравнения, но инвариант алгоритма сохраняется.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C00201-F023-47C5-A80A-EA3BD20C4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4EAB30-FD66-4193-A17E-5337E13D1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56D69A"/>
                </a:solidFill>
              </a:defRPr>
            </a:pPr>
            <a:r>
              <a:rPr sz="1050" b="1">
                <a:solidFill>
                  <a:srgbClr val="56D69A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7625105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244217-F32E-4C9D-B3A7-AA2878ACD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 w="0">
            <a:solidFill>
              <a:srgbClr val="FFD166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2AEC1C4-81EF-455A-BA22-107912540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Один проход — два результата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8089B9-37AE-41AC-9051-B63DAFA2F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FFD166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EC6FFF-B6D0-46D1-B1BF-23A3D51DF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min и max обновляются в одном цикле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806955-2E7B-488F-A56E-BCF268DFB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Для каждого элемента выполняются две независимые проверки.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2336EB-3770-42BC-8B2E-9E9F054E8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A70AFA-B6BF-4AFF-B420-AB25A3AE4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D166"/>
                </a:solidFill>
              </a:defRPr>
            </a:pPr>
            <a:r>
              <a:rPr sz="1050" b="1">
                <a:solidFill>
                  <a:srgbClr val="FFD166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75301052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F25CE0-BFD2-48DB-BC25-1464FB11F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1D9FF"/>
          </a:solidFill>
          <a:ln xmlns:a="http://schemas.openxmlformats.org/drawingml/2006/main" w="0">
            <a:solidFill>
              <a:srgbClr val="41D9FF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52469acdbd4a6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C705CF-4153-4E98-9562-C28C18315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21BA0A-9250-4B5D-A5B9-930742422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"/>
            <a:ext cx="5238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6F8FC"/>
                </a:solidFill>
              </a:defRPr>
            </a:pPr>
            <a:r>
              <a:rPr sz="3150" b="1">
                <a:solidFill>
                  <a:srgbClr val="F6F8FC"/>
                </a:solidFill>
              </a:rPr>
              <a:t>Лаборатория: три набора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1E92F4-2EBC-4BB3-8098-923C58C71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381250"/>
            <a:ext cx="5048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41D9FF"/>
                </a:solidFill>
              </a:defRPr>
            </a:pPr>
            <a:r>
              <a:rPr sz="2250" b="1">
                <a:solidFill>
                  <a:srgbClr val="41D9FF"/>
                </a:solidFill>
              </a:rPr>
              <a:t>убывающий · одинаковый · смешанный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750C46-035A-47EB-A7E1-8FFDC802D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905250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6F8FC"/>
                </a:solidFill>
              </a:defRPr>
            </a:pPr>
            <a:r>
              <a:rPr sz="1875" b="0">
                <a:solidFill>
                  <a:srgbClr val="F6F8FC"/>
                </a:solidFill>
              </a:rPr>
              <a:t>До запуска запишите ожидаемые min, max и их первые индексы.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E8C0AA-EA6C-40B9-B493-E7D262D70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C7B5EB-9AF3-40C9-8D44-5ED0CB04F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1D9FF"/>
                </a:solidFill>
              </a:defRPr>
            </a:pPr>
            <a:r>
              <a:rPr sz="1050" b="1">
                <a:solidFill>
                  <a:srgbClr val="41D9FF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09788904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B1014A-BC34-468B-A0C2-EA9C1C4F5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7CFF"/>
          </a:solidFill>
          <a:ln xmlns:a="http://schemas.openxmlformats.org/drawingml/2006/main" w="0">
            <a:solidFill>
              <a:srgbClr val="8B7C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E7AAF7-A7F6-4CCB-AC47-784842554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Набор A проверяет границу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48B34A-8DFD-4653-95AA-D84F47AE1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8B7C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5E24C77-FA67-48D9-974C-47F328CC1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[9, 7, 5, 3, 1]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E6D113-D727-438A-B850-741F1073B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Максимум стоит первым, минимум — последним.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3D558E-747C-4D5D-BFDC-186545D40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3F59D7-1077-4487-914D-16A27AF48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B7CFF"/>
                </a:solidFill>
              </a:defRPr>
            </a:pPr>
            <a:r>
              <a:rPr sz="1050" b="1">
                <a:solidFill>
                  <a:srgbClr val="8B7CFF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9199030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3A1C49-DA82-42F9-87F5-6835752D6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D69A"/>
          </a:solidFill>
          <a:ln xmlns:a="http://schemas.openxmlformats.org/drawingml/2006/main" w="0">
            <a:solidFill>
              <a:srgbClr val="56D69A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94D0EC-CCC7-480A-A3E0-B56CFB33A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Набор B проверяет равенство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4CD673-3ED2-40B3-B865-CE6FD4174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56D69A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AE4205-A763-4E54-812F-015A3D081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[4, 4, 4, 4, 4]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7666A9-DC7A-4681-AA28-76177A02B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При строгих сравнениях оба первых индекса равны 1.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812B77-52CD-4C47-B841-E8EE7B885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73C763-4F71-44A2-8C85-1003DC6C5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56D69A"/>
                </a:solidFill>
              </a:defRPr>
            </a:pPr>
            <a:r>
              <a:rPr sz="1050" b="1">
                <a:solidFill>
                  <a:srgbClr val="56D69A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39239881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AED4F52-FDDA-4469-B550-C076556BB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 w="0">
            <a:solidFill>
              <a:srgbClr val="FFD166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5F0142-10C5-4DF3-8A21-1BBFA6976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Набор C проверяет отрицательные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3371AB-AF6A-4951-8D31-46E56F86A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FFD166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A3CA52-4F9F-47D5-A790-F2BFA5F03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[-6, -2, -9, -2, -5]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246333-3AF4-426F-80DA-4AB9D0DDD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Максимум -2 встречается дважды: заранее выберите правило индекса.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705920-837C-497A-BA63-4BF331C42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448E6F-4AED-41EC-9B98-0B8992B6D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D166"/>
                </a:solidFill>
              </a:defRPr>
            </a:pPr>
            <a:r>
              <a:rPr sz="1050" b="1">
                <a:solidFill>
                  <a:srgbClr val="FFD166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71037089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EF0A79-9701-4506-8673-33E60857F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1D9FF"/>
          </a:solidFill>
          <a:ln xmlns:a="http://schemas.openxmlformats.org/drawingml/2006/main" w="0">
            <a:solidFill>
              <a:srgbClr val="41D9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A3BC39-0EF2-48ED-A20C-BFE8A8456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Чек-лист корректности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1B46F9-01A9-4722-954B-835BECD7F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41D9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A41B7E-3CD2-4412-9FB1-58A4B1642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инициализация → границы → знак → индекс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D4E600-C852-44D9-81F9-2EA30DCD9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Программа должна пройти все три теста и объяснить каждый результат.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25A4E9-D511-4961-8661-B25F3493F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9C7DFB-043A-4C8D-8012-600E13FFA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1D9FF"/>
                </a:solidFill>
              </a:defRPr>
            </a:pPr>
            <a:r>
              <a:rPr sz="1050" b="1">
                <a:solidFill>
                  <a:srgbClr val="41D9FF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9659157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32021D-C7D7-48C8-BBDB-3837CECC8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7CFF"/>
          </a:solidFill>
          <a:ln xmlns:a="http://schemas.openxmlformats.org/drawingml/2006/main" w="0">
            <a:solidFill>
              <a:srgbClr val="8B7C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FBC3BB9-682F-4F1A-A973-7743FE89D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Выходной билет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EC7B29-57C9-4B7E-8AF2-58E594010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8B7C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E0F8B8C-0A72-46F7-9B07-B3981FE99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b = [-4, 8, 8, 1, -7]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2955EB-6CD6-4594-A58D-D417F6F5B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Найдите min, max и первые индексы; объясните, почему max нельзя начинать с нуля.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D9521C8-47A2-42C6-B422-88377ACB9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8433B3-3EAC-4C71-954F-CE0833B13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B7CFF"/>
                </a:solidFill>
              </a:defRPr>
            </a:pPr>
            <a:r>
              <a:rPr sz="1050" b="1">
                <a:solidFill>
                  <a:srgbClr val="8B7CFF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14011236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88FDAD-FE70-4DA1-86C7-8BC20AAFD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7CFF"/>
          </a:solidFill>
          <a:ln xmlns:a="http://schemas.openxmlformats.org/drawingml/2006/main" w="0">
            <a:solidFill>
              <a:srgbClr val="8B7C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8D812C-2D93-4040-BE87-A75F82F75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Сегодня исследуем экстремумы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AFF56A-5198-4069-B020-BA1AEE3D6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8B7C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8F3269-85BE-4441-893D-401C87C59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значение + индекс + проверка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41BCF4-D265-4282-9187-3B4F94267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Результат: алгоритм находит максимум и минимум даже в сложных наборах данных.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3252AD-5DE1-4133-8DF4-64E538902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867F57-42F4-44CA-8524-167968938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B7CFF"/>
                </a:solidFill>
              </a:defRPr>
            </a:pPr>
            <a:r>
              <a:rPr sz="1050" b="1">
                <a:solidFill>
                  <a:srgbClr val="8B7CFF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95754110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221FAD-2E5C-4609-9D2A-20B909C34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D69A"/>
          </a:solidFill>
          <a:ln xmlns:a="http://schemas.openxmlformats.org/drawingml/2006/main" w="0">
            <a:solidFill>
              <a:srgbClr val="56D69A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1bb85230df4e6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5DFC81-C867-496D-95B3-D70058BDD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FC3786-9BC7-411B-8A49-A9BBD2C44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"/>
            <a:ext cx="5238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6F8FC"/>
                </a:solidFill>
              </a:defRPr>
            </a:pPr>
            <a:r>
              <a:rPr sz="3150" b="1">
                <a:solidFill>
                  <a:srgbClr val="F6F8FC"/>
                </a:solidFill>
              </a:rPr>
              <a:t>Кандидат появляется сразу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063EB3-5B59-4B4F-BF31-50ABCF869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381250"/>
            <a:ext cx="5048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56D69A"/>
                </a:solidFill>
              </a:defRPr>
            </a:pPr>
            <a:r>
              <a:rPr sz="2250" b="1">
                <a:solidFill>
                  <a:srgbClr val="56D69A"/>
                </a:solidFill>
              </a:rPr>
              <a:t>max := a[1]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7268EB-6951-4407-A832-28724E3A3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905250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6F8FC"/>
                </a:solidFill>
              </a:defRPr>
            </a:pPr>
            <a:r>
              <a:rPr sz="1875" b="0">
                <a:solidFill>
                  <a:srgbClr val="F6F8FC"/>
                </a:solidFill>
              </a:rPr>
              <a:t>Первый элемент уже принадлежит массиву — он корректный начальный кандидат.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DF4C6A-FD4D-4442-9147-23847846C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1ED2AF-B8D9-4A9D-A5CD-7D21DE6FD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56D69A"/>
                </a:solidFill>
              </a:defRPr>
            </a:pPr>
            <a:r>
              <a:rPr sz="1050" b="1">
                <a:solidFill>
                  <a:srgbClr val="56D69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03295785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BB7339-7CC0-463B-9901-77B2946C7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 w="0">
            <a:solidFill>
              <a:srgbClr val="FFD166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984FBB-0882-4F66-9D49-B0D4421C2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Сравниваем с кандидатом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3497DA-25C0-476B-8E7F-37B25C196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FFD166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3ED241-77C9-4BB3-A821-74FEF88EA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if a[i] &gt; max then max := a[i];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A65CDD-8A03-43C4-9A68-EF4A0D0C5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Каждый следующий элемент либо сохраняет кандидата, либо заменяет его.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EBB1B3-BFC8-4336-BD7D-74C9E135E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6E8E0F2-8791-4248-882F-2D60158BF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D166"/>
                </a:solidFill>
              </a:defRPr>
            </a:pPr>
            <a:r>
              <a:rPr sz="1050" b="1">
                <a:solidFill>
                  <a:srgbClr val="FFD166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257869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51852B-9C9B-46FE-B010-75E040437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1D9FF"/>
          </a:solidFill>
          <a:ln xmlns:a="http://schemas.openxmlformats.org/drawingml/2006/main" w="0">
            <a:solidFill>
              <a:srgbClr val="41D9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5B904D8-C503-4E2A-9307-C76BC0E92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Трассировка делает алгоритм видимым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02B12D-8E24-4F34-A82C-3969E51F2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41D9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FBB015B-33E8-4F9F-959F-763E493B7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7 → 12 → 12 → 12 → 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27B0A3-E61B-4061-A25E-7A20A194E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Запишите кандидата после каждого шага для массива [7, 12, 4, 12, 9].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2174F4-72DF-4E41-9A4B-941845032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C2F9D2-048B-4021-9EBB-6F5C36AAF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1D9FF"/>
                </a:solidFill>
              </a:defRPr>
            </a:pPr>
            <a:r>
              <a:rPr sz="1050" b="1">
                <a:solidFill>
                  <a:srgbClr val="41D9FF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206366209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F48ECD-1C8D-479F-84F7-5D9CCBA02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7CFF"/>
          </a:solidFill>
          <a:ln xmlns:a="http://schemas.openxmlformats.org/drawingml/2006/main" w="0">
            <a:solidFill>
              <a:srgbClr val="8B7CFF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F90E49-5CDB-407C-86D0-AAF31AD9E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Почему цикл начинается со второго?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10235F-13B5-43CF-825C-322504590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8B7CFF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1E3048-3022-4A3B-878B-73951CA2A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for i := 2 to 5 do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064903-2AC5-435E-BA4F-57BDBFD07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Первый элемент уже записан в max, повторно сравнивать его не требуется.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B34807-9CE2-4702-B0FD-B9F6917EA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EE0B67-4EFD-47C1-ADC6-2B1A59BE5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8B7CFF"/>
                </a:solidFill>
              </a:defRPr>
            </a:pPr>
            <a:r>
              <a:rPr sz="1050" b="1">
                <a:solidFill>
                  <a:srgbClr val="8B7CFF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3983724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CC4DBB6-AA61-4FF6-AD7F-1DC251FFD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6D69A"/>
          </a:solidFill>
          <a:ln xmlns:a="http://schemas.openxmlformats.org/drawingml/2006/main" w="0">
            <a:solidFill>
              <a:srgbClr val="56D69A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CD92F32-A31E-4D65-8F34-531291B10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57200"/>
            <a:ext cx="1057275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6F8FC"/>
                </a:solidFill>
              </a:defRPr>
            </a:pPr>
            <a:r>
              <a:rPr sz="3000" b="1">
                <a:solidFill>
                  <a:srgbClr val="F6F8FC"/>
                </a:solidFill>
              </a:rPr>
              <a:t>Индекс обновляется вместе со значением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07A796F-E109-4E10-A914-0CC7DC6E3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90750"/>
            <a:ext cx="10477500" cy="2000250"/>
          </a:xfrm>
          <a:prstGeom xmlns:a="http://schemas.openxmlformats.org/drawingml/2006/main" prst="roundRect">
            <a:avLst>
              <a:gd name="adj" fmla="val 5714"/>
            </a:avLst>
          </a:prstGeom>
          <a:solidFill xmlns:a="http://schemas.openxmlformats.org/drawingml/2006/main">
            <a:srgbClr val="111F34"/>
          </a:solidFill>
          <a:ln xmlns:a="http://schemas.openxmlformats.org/drawingml/2006/main" w="19050">
            <a:solidFill>
              <a:srgbClr val="56D69A"/>
            </a:solidFill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BE5A2A-0868-48FB-8576-881B76F34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457450"/>
            <a:ext cx="971550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F6F8FC"/>
                </a:solidFill>
              </a:defRPr>
            </a:pPr>
            <a:r>
              <a:rPr sz="2850" b="0">
                <a:solidFill>
                  <a:srgbClr val="F6F8FC"/>
                </a:solidFill>
              </a:rPr>
              <a:t>max := a[i];  imax := i;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EEC463-6769-49DE-B986-E274B5C6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552950"/>
            <a:ext cx="101917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A9B8CD"/>
                </a:solidFill>
              </a:defRPr>
            </a:pPr>
            <a:r>
              <a:rPr sz="2025" b="0">
                <a:solidFill>
                  <a:srgbClr val="A9B8CD"/>
                </a:solidFill>
              </a:rPr>
              <a:t>Если изменить только max, индекс перестанет соответствовать найденному элементу.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0BED83-5F55-424A-BA97-7F9851FC8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A95FC0-8939-4A2A-9203-946F91DE1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56D69A"/>
                </a:solidFill>
              </a:defRPr>
            </a:pPr>
            <a:r>
              <a:rPr sz="1050" b="1">
                <a:solidFill>
                  <a:srgbClr val="56D69A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89594261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DC047E-09A1-4C98-8BE6-371B6622B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66"/>
          </a:solidFill>
          <a:ln xmlns:a="http://schemas.openxmlformats.org/drawingml/2006/main" w="0">
            <a:solidFill>
              <a:srgbClr val="FFD166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b29b9ebe86478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6E46ED-0AD2-4D28-A6F2-E3EBBCC2A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4392A2-A913-4615-B691-A34DAB0BB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"/>
            <a:ext cx="5238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6F8FC"/>
                </a:solidFill>
              </a:defRPr>
            </a:pPr>
            <a:r>
              <a:rPr sz="3150" b="1">
                <a:solidFill>
                  <a:srgbClr val="F6F8FC"/>
                </a:solidFill>
              </a:rPr>
              <a:t>Первый или последний максимум?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57184C6-8143-481A-B20F-F9C2566CD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381250"/>
            <a:ext cx="5048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FD166"/>
                </a:solidFill>
              </a:defRPr>
            </a:pPr>
            <a:r>
              <a:rPr sz="2250" b="1">
                <a:solidFill>
                  <a:srgbClr val="FFD166"/>
                </a:solidFill>
              </a:rPr>
              <a:t>&gt; оставляет первый · &gt;= оставляет последний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619D6B-0C24-4BA2-B50A-EB6F00FC2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905250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6F8FC"/>
                </a:solidFill>
              </a:defRPr>
            </a:pPr>
            <a:r>
              <a:rPr sz="1875" b="0">
                <a:solidFill>
                  <a:srgbClr val="F6F8FC"/>
                </a:solidFill>
              </a:rPr>
              <a:t>Оператор сравнения задаёт поведение при равных экстремумах.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685BBE-CAD0-4BB7-9911-D9242F39C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77B3AD-F462-48D0-9D75-864BC1921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FD166"/>
                </a:solidFill>
              </a:defRPr>
            </a:pPr>
            <a:r>
              <a:rPr sz="1050" b="1">
                <a:solidFill>
                  <a:srgbClr val="FFD166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8163712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8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F3962B-A8BC-4491-ABCC-794595884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1D9FF"/>
          </a:solidFill>
          <a:ln xmlns:a="http://schemas.openxmlformats.org/drawingml/2006/main" w="0">
            <a:solidFill>
              <a:srgbClr val="41D9FF"/>
            </a:solidFill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317d1282f940d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132976-DCCC-44C8-B74D-A44835278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0C8F92-3D07-4E6D-89AA-469A41AC0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7700"/>
            <a:ext cx="5238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6F8FC"/>
                </a:solidFill>
              </a:defRPr>
            </a:pPr>
            <a:r>
              <a:rPr sz="3150" b="1">
                <a:solidFill>
                  <a:srgbClr val="F6F8FC"/>
                </a:solidFill>
              </a:rPr>
              <a:t>Ноль — опасный кандидат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E50FC0-313A-4457-8F40-255D3C8F5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381250"/>
            <a:ext cx="50482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41D9FF"/>
                </a:solidFill>
              </a:defRPr>
            </a:pPr>
            <a:r>
              <a:rPr sz="2250" b="1">
                <a:solidFill>
                  <a:srgbClr val="41D9FF"/>
                </a:solidFill>
              </a:rPr>
              <a:t>max := 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F70F53-8955-4725-952B-5D6602007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905250"/>
            <a:ext cx="5143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6F8FC"/>
                </a:solidFill>
              </a:defRPr>
            </a:pPr>
            <a:r>
              <a:rPr sz="1875" b="0">
                <a:solidFill>
                  <a:srgbClr val="F6F8FC"/>
                </a:solidFill>
              </a:rPr>
              <a:t>Сработает ли такой алгоритм для [-8, -3, -11, -5]? Сначала спрогнозируйте.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628CB3-0453-43A2-93A8-4E81C604C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6238875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A9B8CD"/>
                </a:solidFill>
              </a:defRPr>
            </a:pPr>
            <a:r>
              <a:rPr sz="900" b="1">
                <a:solidFill>
                  <a:srgbClr val="A9B8CD"/>
                </a:solidFill>
              </a:rPr>
              <a:t>ИНФОРМАТИКА · 10 КЛАСС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59BFA0-FE52-4635-B5CF-3EA32B55D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1912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41D9FF"/>
                </a:solidFill>
              </a:defRPr>
            </a:pPr>
            <a:r>
              <a:rPr sz="1050" b="1">
                <a:solidFill>
                  <a:srgbClr val="41D9FF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155732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2026-08-14T16:45:16.1340000Z</dcterms:created>
  <dcterms:modified xsi:type="dcterms:W3CDTF">2026-08-14T16:45:16.1340000Z</dcterms:modified>
</coreProperties>
</file>