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bbe317e8724bb1" /><Relationship Type="http://schemas.openxmlformats.org/officeDocument/2006/relationships/extended-properties" Target="/docProps/app.xml" Id="R68e411c2296f4288" /><Relationship Type="http://schemas.openxmlformats.org/officeDocument/2006/relationships/officeDocument" Target="/ppt/presentation.xml" Id="R85c86d207c564d1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1a78d5c81c943e6"/>
  </p:sldMasterIdLst>
  <p:notesMasterIdLst>
    <p:notesMasterId xmlns:r="http://schemas.openxmlformats.org/officeDocument/2006/relationships" r:id="R83e8ab36205f4df7"/>
  </p:notesMasterIdLst>
  <p:sldIdLst>
    <p:sldId xmlns:r="http://schemas.openxmlformats.org/officeDocument/2006/relationships" id="256" r:id="R459a19077a67497c"/>
    <p:sldId xmlns:r="http://schemas.openxmlformats.org/officeDocument/2006/relationships" id="257" r:id="Rd68c138f412a4ecd"/>
    <p:sldId xmlns:r="http://schemas.openxmlformats.org/officeDocument/2006/relationships" id="258" r:id="R0bd457285f924d69"/>
    <p:sldId xmlns:r="http://schemas.openxmlformats.org/officeDocument/2006/relationships" id="259" r:id="R21915d4bc6ba4896"/>
    <p:sldId xmlns:r="http://schemas.openxmlformats.org/officeDocument/2006/relationships" id="260" r:id="R71dec091d3bd471e"/>
    <p:sldId xmlns:r="http://schemas.openxmlformats.org/officeDocument/2006/relationships" id="261" r:id="R7b4956a86e4c4226"/>
    <p:sldId xmlns:r="http://schemas.openxmlformats.org/officeDocument/2006/relationships" id="262" r:id="Raea4890ab8534183"/>
    <p:sldId xmlns:r="http://schemas.openxmlformats.org/officeDocument/2006/relationships" id="263" r:id="R963f91c1268440b0"/>
    <p:sldId xmlns:r="http://schemas.openxmlformats.org/officeDocument/2006/relationships" id="264" r:id="Rbc43c36c25824017"/>
    <p:sldId xmlns:r="http://schemas.openxmlformats.org/officeDocument/2006/relationships" id="265" r:id="Rb2c0e78e24b24c9e"/>
    <p:sldId xmlns:r="http://schemas.openxmlformats.org/officeDocument/2006/relationships" id="266" r:id="R6c6cd1886a564190"/>
    <p:sldId xmlns:r="http://schemas.openxmlformats.org/officeDocument/2006/relationships" id="267" r:id="R6ab6942540654e9c"/>
    <p:sldId xmlns:r="http://schemas.openxmlformats.org/officeDocument/2006/relationships" id="268" r:id="R5600c7b63bd44057"/>
    <p:sldId xmlns:r="http://schemas.openxmlformats.org/officeDocument/2006/relationships" id="269" r:id="R34ec27befaf14318"/>
    <p:sldId xmlns:r="http://schemas.openxmlformats.org/officeDocument/2006/relationships" id="270" r:id="R292202ba16cb41de"/>
    <p:sldId xmlns:r="http://schemas.openxmlformats.org/officeDocument/2006/relationships" id="271" r:id="R84ce3ff77e564cd3"/>
    <p:sldId xmlns:r="http://schemas.openxmlformats.org/officeDocument/2006/relationships" id="272" r:id="R87006c650a6b41ca"/>
    <p:sldId xmlns:r="http://schemas.openxmlformats.org/officeDocument/2006/relationships" id="273" r:id="Recbb511ca136405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b6b2cd0f321467c" /><Relationship Type="http://schemas.openxmlformats.org/officeDocument/2006/relationships/slideMaster" Target="/ppt/slideMasters/slideMaster1.xml" Id="R21a78d5c81c943e6" /><Relationship Type="http://schemas.openxmlformats.org/officeDocument/2006/relationships/notesMaster" Target="/ppt/notesMasters/notesMaster1.xml" Id="R83e8ab36205f4df7" /><Relationship Type="http://schemas.openxmlformats.org/officeDocument/2006/relationships/presProps" Target="/ppt/presProps.xml" Id="R1b285916058f434a" /><Relationship Type="http://schemas.openxmlformats.org/officeDocument/2006/relationships/tableStyles" Target="/ppt/tableStyles.xml" Id="R19987fa8b7684003" /><Relationship Type="http://schemas.openxmlformats.org/officeDocument/2006/relationships/slide" Target="/ppt/slides/slide1.xml" Id="R459a19077a67497c" /><Relationship Type="http://schemas.openxmlformats.org/officeDocument/2006/relationships/slide" Target="/ppt/slides/slide2.xml" Id="Rd68c138f412a4ecd" /><Relationship Type="http://schemas.openxmlformats.org/officeDocument/2006/relationships/slide" Target="/ppt/slides/slide3.xml" Id="R0bd457285f924d69" /><Relationship Type="http://schemas.openxmlformats.org/officeDocument/2006/relationships/slide" Target="/ppt/slides/slide4.xml" Id="R21915d4bc6ba4896" /><Relationship Type="http://schemas.openxmlformats.org/officeDocument/2006/relationships/slide" Target="/ppt/slides/slide5.xml" Id="R71dec091d3bd471e" /><Relationship Type="http://schemas.openxmlformats.org/officeDocument/2006/relationships/slide" Target="/ppt/slides/slide6.xml" Id="R7b4956a86e4c4226" /><Relationship Type="http://schemas.openxmlformats.org/officeDocument/2006/relationships/slide" Target="/ppt/slides/slide7.xml" Id="Raea4890ab8534183" /><Relationship Type="http://schemas.openxmlformats.org/officeDocument/2006/relationships/slide" Target="/ppt/slides/slide8.xml" Id="R963f91c1268440b0" /><Relationship Type="http://schemas.openxmlformats.org/officeDocument/2006/relationships/slide" Target="/ppt/slides/slide9.xml" Id="Rbc43c36c25824017" /><Relationship Type="http://schemas.openxmlformats.org/officeDocument/2006/relationships/slide" Target="/ppt/slides/slide10.xml" Id="Rb2c0e78e24b24c9e" /><Relationship Type="http://schemas.openxmlformats.org/officeDocument/2006/relationships/slide" Target="/ppt/slides/slide11.xml" Id="R6c6cd1886a564190" /><Relationship Type="http://schemas.openxmlformats.org/officeDocument/2006/relationships/slide" Target="/ppt/slides/slide12.xml" Id="R6ab6942540654e9c" /><Relationship Type="http://schemas.openxmlformats.org/officeDocument/2006/relationships/slide" Target="/ppt/slides/slide13.xml" Id="R5600c7b63bd44057" /><Relationship Type="http://schemas.openxmlformats.org/officeDocument/2006/relationships/slide" Target="/ppt/slides/slide14.xml" Id="R34ec27befaf14318" /><Relationship Type="http://schemas.openxmlformats.org/officeDocument/2006/relationships/slide" Target="/ppt/slides/slide15.xml" Id="R292202ba16cb41de" /><Relationship Type="http://schemas.openxmlformats.org/officeDocument/2006/relationships/slide" Target="/ppt/slides/slide16.xml" Id="R84ce3ff77e564cd3" /><Relationship Type="http://schemas.openxmlformats.org/officeDocument/2006/relationships/slide" Target="/ppt/slides/slide17.xml" Id="R87006c650a6b41ca" /><Relationship Type="http://schemas.openxmlformats.org/officeDocument/2006/relationships/slide" Target="/ppt/slides/slide18.xml" Id="Recbb511ca136405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7fd2f69f104ef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c3e269699a04924" /><Relationship Type="http://schemas.openxmlformats.org/officeDocument/2006/relationships/notesMaster" Target="/ppt/notesMasters/notesMaster1.xml" Id="Rce6b4c5f9708446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7144edc3aed4219" /><Relationship Type="http://schemas.openxmlformats.org/officeDocument/2006/relationships/notesMaster" Target="/ppt/notesMasters/notesMaster1.xml" Id="R0a77fff24e3349e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e722d3881c491d" /><Relationship Type="http://schemas.openxmlformats.org/officeDocument/2006/relationships/notesMaster" Target="/ppt/notesMasters/notesMaster1.xml" Id="R2f6adaad121f423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d490b0c8f7a4eb2" /><Relationship Type="http://schemas.openxmlformats.org/officeDocument/2006/relationships/notesMaster" Target="/ppt/notesMasters/notesMaster1.xml" Id="R3d6ef3e001ca4c8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94db0b652e841df" /><Relationship Type="http://schemas.openxmlformats.org/officeDocument/2006/relationships/notesMaster" Target="/ppt/notesMasters/notesMaster1.xml" Id="R0b8f39b1e2b24e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de72b3460a74674" /><Relationship Type="http://schemas.openxmlformats.org/officeDocument/2006/relationships/notesMaster" Target="/ppt/notesMasters/notesMaster1.xml" Id="R440e7db12b194a2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5c32c437b6c4631" /><Relationship Type="http://schemas.openxmlformats.org/officeDocument/2006/relationships/notesMaster" Target="/ppt/notesMasters/notesMaster1.xml" Id="R5eaf69e4e5d8457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5995aeb08f7415d" /><Relationship Type="http://schemas.openxmlformats.org/officeDocument/2006/relationships/notesMaster" Target="/ppt/notesMasters/notesMaster1.xml" Id="R5bb53f16b4244c5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77a6fd65d3543f0" /><Relationship Type="http://schemas.openxmlformats.org/officeDocument/2006/relationships/notesMaster" Target="/ppt/notesMasters/notesMaster1.xml" Id="Rdcaab5fceebd4b9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082a3fb10204a6c" /><Relationship Type="http://schemas.openxmlformats.org/officeDocument/2006/relationships/notesMaster" Target="/ppt/notesMasters/notesMaster1.xml" Id="R5483a1b40e8042c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14202a1302041c8" /><Relationship Type="http://schemas.openxmlformats.org/officeDocument/2006/relationships/notesMaster" Target="/ppt/notesMasters/notesMaster1.xml" Id="Rb2212dbb19184c2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61d743aa23a4e61" /><Relationship Type="http://schemas.openxmlformats.org/officeDocument/2006/relationships/notesMaster" Target="/ppt/notesMasters/notesMaster1.xml" Id="R68d9d31742194a1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1a106467e0e431e" /><Relationship Type="http://schemas.openxmlformats.org/officeDocument/2006/relationships/notesMaster" Target="/ppt/notesMasters/notesMaster1.xml" Id="R282febfdc79f418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b9c1311e6654a41" /><Relationship Type="http://schemas.openxmlformats.org/officeDocument/2006/relationships/notesMaster" Target="/ppt/notesMasters/notesMaster1.xml" Id="Ra7be298ca7774bb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40964b09bec4a7d" /><Relationship Type="http://schemas.openxmlformats.org/officeDocument/2006/relationships/notesMaster" Target="/ppt/notesMasters/notesMaster1.xml" Id="R810b31464d214de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41f4abcca354dcb" /><Relationship Type="http://schemas.openxmlformats.org/officeDocument/2006/relationships/notesMaster" Target="/ppt/notesMasters/notesMaster1.xml" Id="Rd6e0713226894ee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c041ff267ca4bca" /><Relationship Type="http://schemas.openxmlformats.org/officeDocument/2006/relationships/notesMaster" Target="/ppt/notesMasters/notesMaster1.xml" Id="R377b1e6fca99459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b3335da21624352" /><Relationship Type="http://schemas.openxmlformats.org/officeDocument/2006/relationships/notesMaster" Target="/ppt/notesMasters/notesMaster1.xml" Id="R7dc6d7c51abf45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Предскажите новый массив, не выполняя вычисления в программе.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Результат: программа изменяет каждый элемент ровно один раз.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Индекс выбирает позицию, выражение вычисляет новое значение.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Все допустимые индексы должны быть просмотрены без пропусков.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После шага старое значение заменяется новым.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Новый массив b сохраняет результат, а массив a остаётся неизменным.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Выбор зависит от того, нужны ли исходные данные после преобразования.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При зависимостях от соседей изменение на месте может исказить следующие вычисления.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Меняются только отрицательные элементы; остальные сохраняются.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Это тот же полный просмотр, но действие выполняется не для каждого значения.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Последний элемент останется неизменным — тест должен это обнаружить.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Сравнение с ожидаемым результатом показывает, где правило применено неверно.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Для каждого задания сначала запишите ожидаемый массив.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Условная замена должна дать [0, 0, 4, 0].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Проверяем, что преобразование не создаёт неожиданные значения.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Сравните оба массива после выполнения программы.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Минимум три теста, включая ноль и отрицательные значения.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классу: Замените отрицательные их модулями; запишите результат и одну опасную ошибку.</a:t>
            </a:r>
          </a:p>
          <a:p xmlns:a="http://schemas.openxmlformats.org/drawingml/2006/main">
            <a:r>
              <a:t>Сначала принять прогноз, затем открыть объяснение. Код проверить в PascalABC.NET; для Python использовать параллельную версию на странице урока.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MediaSchool,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6e3ea53e634a2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941f64591ab436e" /><Relationship Type="http://schemas.openxmlformats.org/officeDocument/2006/relationships/slideLayout" Target="/ppt/slideLayouts/slideLayout1.xml" Id="R5d68839d2f1a46a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68839d2f1a46a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544cde0f77452f" /><Relationship Type="http://schemas.openxmlformats.org/officeDocument/2006/relationships/image" Target="/ppt/media/image.png" Id="R879a1e55b7024422" /><Relationship Type="http://schemas.openxmlformats.org/officeDocument/2006/relationships/notesSlide" Target="/ppt/notesSlides/notesSlide1.xml" Id="Ra1242562739d4b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424d26efb04a50" /><Relationship Type="http://schemas.openxmlformats.org/officeDocument/2006/relationships/notesSlide" Target="/ppt/notesSlides/notesSlide2.xml" Id="R88d41781a132498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6b481e35e54c94" /><Relationship Type="http://schemas.openxmlformats.org/officeDocument/2006/relationships/notesSlide" Target="/ppt/notesSlides/notesSlide3.xml" Id="Rdb2b42969ac5416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6067dc9b7246a7" /><Relationship Type="http://schemas.openxmlformats.org/officeDocument/2006/relationships/notesSlide" Target="/ppt/notesSlides/notesSlide4.xml" Id="R5d9a924a583945e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70a5a019be4201" /><Relationship Type="http://schemas.openxmlformats.org/officeDocument/2006/relationships/image" Target="/ppt/media/image2.png" Id="R79ce1200999345bf" /><Relationship Type="http://schemas.openxmlformats.org/officeDocument/2006/relationships/notesSlide" Target="/ppt/notesSlides/notesSlide5.xml" Id="R3b156f07d4c7460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2e2f4e0fec483f" /><Relationship Type="http://schemas.openxmlformats.org/officeDocument/2006/relationships/image" Target="/ppt/media/image3.png" Id="Rc72cc5f0d16c4926" /><Relationship Type="http://schemas.openxmlformats.org/officeDocument/2006/relationships/notesSlide" Target="/ppt/notesSlides/notesSlide6.xml" Id="R4ffe4c3954e24ff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f784d79e224142" /><Relationship Type="http://schemas.openxmlformats.org/officeDocument/2006/relationships/notesSlide" Target="/ppt/notesSlides/notesSlide7.xml" Id="R96a89ef770db458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c709e2e0074ad7" /><Relationship Type="http://schemas.openxmlformats.org/officeDocument/2006/relationships/notesSlide" Target="/ppt/notesSlides/notesSlide8.xml" Id="R8dec78ceb2784a0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887e7435ca4657" /><Relationship Type="http://schemas.openxmlformats.org/officeDocument/2006/relationships/notesSlide" Target="/ppt/notesSlides/notesSlide9.xml" Id="Rd86b4c78d5c041a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8ad3ec2b164aea" /><Relationship Type="http://schemas.openxmlformats.org/officeDocument/2006/relationships/notesSlide" Target="/ppt/notesSlides/notesSlide10.xml" Id="Red8f5b50e9d24d9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506578498449ed" /><Relationship Type="http://schemas.openxmlformats.org/officeDocument/2006/relationships/image" Target="/ppt/media/image4.png" Id="Ra123b047f4c74d44" /><Relationship Type="http://schemas.openxmlformats.org/officeDocument/2006/relationships/notesSlide" Target="/ppt/notesSlides/notesSlide11.xml" Id="Rc782c37fa29946b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4c6f91ee1d40c9" /><Relationship Type="http://schemas.openxmlformats.org/officeDocument/2006/relationships/notesSlide" Target="/ppt/notesSlides/notesSlide12.xml" Id="R0215103a4bf34a0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6b654eb2cf4318" /><Relationship Type="http://schemas.openxmlformats.org/officeDocument/2006/relationships/image" Target="/ppt/media/image5.png" Id="Red9d5921d1934f42" /><Relationship Type="http://schemas.openxmlformats.org/officeDocument/2006/relationships/notesSlide" Target="/ppt/notesSlides/notesSlide13.xml" Id="Rd2192a9bd9b84e9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f611ec86ee4808" /><Relationship Type="http://schemas.openxmlformats.org/officeDocument/2006/relationships/notesSlide" Target="/ppt/notesSlides/notesSlide14.xml" Id="R203d8ba63ec34aa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5c58aaf3d04df9" /><Relationship Type="http://schemas.openxmlformats.org/officeDocument/2006/relationships/notesSlide" Target="/ppt/notesSlides/notesSlide15.xml" Id="R45890e5cb51a4a9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6ed82726f5488a" /><Relationship Type="http://schemas.openxmlformats.org/officeDocument/2006/relationships/notesSlide" Target="/ppt/notesSlides/notesSlide16.xml" Id="R0e5508947d934d9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8daa9075724a1a" /><Relationship Type="http://schemas.openxmlformats.org/officeDocument/2006/relationships/notesSlide" Target="/ppt/notesSlides/notesSlide17.xml" Id="R85cd75677e40455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7dbde304bf41fe" /><Relationship Type="http://schemas.openxmlformats.org/officeDocument/2006/relationships/notesSlide" Target="/ppt/notesSlides/notesSlide18.xml" Id="R822f67a8f4de463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58276D-061B-46D4-BFF2-3FDD13622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D9FF"/>
          </a:solidFill>
          <a:ln xmlns:a="http://schemas.openxmlformats.org/drawingml/2006/main" w="0">
            <a:solidFill>
              <a:srgbClr val="41D9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9a1e55b702442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0E9C5F-2682-42E0-A1D9-9D2396972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477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B4B243-0B26-4F33-958D-B177685C8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7700"/>
            <a:ext cx="523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F6F8FC"/>
                </a:solidFill>
              </a:defRPr>
            </a:pPr>
            <a:r>
              <a:rPr sz="3900" b="1">
                <a:solidFill>
                  <a:srgbClr val="F6F8FC"/>
                </a:solidFill>
              </a:rPr>
              <a:t>Как изменить все данные по одному правилу?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5F3FB5-B390-4458-8E09-7E6097BA4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81250"/>
            <a:ext cx="5048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41D9FF"/>
                </a:solidFill>
              </a:defRPr>
            </a:pPr>
            <a:r>
              <a:rPr sz="2250" b="1">
                <a:solidFill>
                  <a:srgbClr val="41D9FF"/>
                </a:solidFill>
              </a:rPr>
              <a:t>a = [2, 5, -1, 4] → каждый элемент × 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37AF32-99FE-458B-8FBF-9ECE3D1D9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6F8FC"/>
                </a:solidFill>
              </a:defRPr>
            </a:pPr>
            <a:r>
              <a:rPr sz="1875" b="0">
                <a:solidFill>
                  <a:srgbClr val="F6F8FC"/>
                </a:solidFill>
              </a:rPr>
              <a:t>Предскажите новый массив, не выполняя вычисления в программе.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02B7F2-C503-4E12-B870-17EBAA95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F3E91C-1FC1-4404-95BD-86EB1FF87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1D9FF"/>
                </a:solidFill>
              </a:defRPr>
            </a:pPr>
            <a:r>
              <a:rPr sz="1050" b="1">
                <a:solidFill>
                  <a:srgbClr val="41D9FF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994021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A6C486-C7F7-433F-BA03-A5F9105DC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7CFF"/>
          </a:solidFill>
          <a:ln xmlns:a="http://schemas.openxmlformats.org/drawingml/2006/main" w="0">
            <a:solidFill>
              <a:srgbClr val="8B7C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18765B-2E6B-4CF3-853B-862257099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Сегодня строим преобразование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B9CA42-0AD6-41A9-B6CA-2ABB8A577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8B7C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D0E743-28AF-45C9-891A-13578B4FD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вход → правило → выход → проверка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67CE43-2ABC-498B-9E9E-C268AECB7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Результат: программа изменяет каждый элемент ровно один раз.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B7FFF1-9443-49BB-8048-E95631A42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1BAEA7-2EE5-42F3-82D5-5FAB1C664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7CFF"/>
                </a:solidFill>
              </a:defRPr>
            </a:pPr>
            <a:r>
              <a:rPr sz="1050" b="1">
                <a:solidFill>
                  <a:srgbClr val="8B7CF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085245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588AE6-9044-48FE-95A1-19B3E765E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D69A"/>
          </a:solidFill>
          <a:ln xmlns:a="http://schemas.openxmlformats.org/drawingml/2006/main" w="0">
            <a:solidFill>
              <a:srgbClr val="56D69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FB7FCC-91AD-45EF-801F-B0C82F412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Правило записывается для одного элемента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1F93F5-C61F-4B75-AE48-0840F2132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56D69A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6F7915-00FB-4C46-A97E-5BAF57621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a[i] := a[i] * 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D67065-9CB0-4504-BCD0-88DB77AA4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Индекс выбирает позицию, выражение вычисляет новое значение.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6981C3-4327-4479-81F8-9B375A2AB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D5FAB8-0FC6-44ED-AC6F-B35752049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6D69A"/>
                </a:solidFill>
              </a:defRPr>
            </a:pPr>
            <a:r>
              <a:rPr sz="1050" b="1">
                <a:solidFill>
                  <a:srgbClr val="56D69A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7060860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679F09-6E62-440C-9249-A971E98CF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solidFill>
              <a:srgbClr val="FFD16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F54C50-B91B-46F9-91ED-DA74367F5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Цикл распространяет правило на весь массив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143BF6-7DA6-4E43-857D-B50F4A332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FFD166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9AE63A-A606-44B3-AD9B-B50B07ADF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for i := 1 to n do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407632-C8B9-4B61-9476-C02B31727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Все допустимые индексы должны быть просмотрены без пропусков.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B058F0-1DCD-4A1B-A568-74E4E0211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523088-A082-4CCF-9F4C-08A59D1AB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D166"/>
                </a:solidFill>
              </a:defRPr>
            </a:pPr>
            <a:r>
              <a:rPr sz="1050" b="1">
                <a:solidFill>
                  <a:srgbClr val="FFD166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691636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3617D6-A64E-482A-B01B-0539D98EA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D9FF"/>
          </a:solidFill>
          <a:ln xmlns:a="http://schemas.openxmlformats.org/drawingml/2006/main" w="0">
            <a:solidFill>
              <a:srgbClr val="41D9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ce1200999345b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2B6464-850B-43B6-BA90-2E7866B29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477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B70DEC-3934-48C9-917B-50D54EF01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7700"/>
            <a:ext cx="523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6F8FC"/>
                </a:solidFill>
              </a:defRPr>
            </a:pPr>
            <a:r>
              <a:rPr sz="3150" b="1">
                <a:solidFill>
                  <a:srgbClr val="F6F8FC"/>
                </a:solidFill>
              </a:rPr>
              <a:t>Трассируем изменение на месте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128CDC-48FF-4D18-B071-F73C922F8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81250"/>
            <a:ext cx="5048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41D9FF"/>
                </a:solidFill>
              </a:defRPr>
            </a:pPr>
            <a:r>
              <a:rPr sz="2250" b="1">
                <a:solidFill>
                  <a:srgbClr val="41D9FF"/>
                </a:solidFill>
              </a:rPr>
              <a:t>[2, 5, -1, 4] → [4, 10, -2, 8]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3DA9B8-96EF-4E7C-9278-4E006B1D0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6F8FC"/>
                </a:solidFill>
              </a:defRPr>
            </a:pPr>
            <a:r>
              <a:rPr sz="1875" b="0">
                <a:solidFill>
                  <a:srgbClr val="F6F8FC"/>
                </a:solidFill>
              </a:rPr>
              <a:t>После шага старое значение заменяется новым.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7B6F84-09A0-460A-ADE0-AC8BE2E90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434A28-9DFF-473C-A366-68CD419F5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1D9FF"/>
                </a:solidFill>
              </a:defRPr>
            </a:pPr>
            <a:r>
              <a:rPr sz="1050" b="1">
                <a:solidFill>
                  <a:srgbClr val="41D9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422292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23F884-D801-4C73-BBED-03D4FDD69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7CFF"/>
          </a:solidFill>
          <a:ln xmlns:a="http://schemas.openxmlformats.org/drawingml/2006/main" w="0">
            <a:solidFill>
              <a:srgbClr val="8B7C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2cc5f0d16c492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7F096E-51ED-414A-9FA2-321BAACCE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477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B2AAC8-3CF9-4C75-A74F-B7B9CE96B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7700"/>
            <a:ext cx="523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6F8FC"/>
                </a:solidFill>
              </a:defRPr>
            </a:pPr>
            <a:r>
              <a:rPr sz="3150" b="1">
                <a:solidFill>
                  <a:srgbClr val="F6F8FC"/>
                </a:solidFill>
              </a:rPr>
              <a:t>Исходные данные могут понадобиться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B60FF0-5F42-4F96-A93F-9409D82CB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81250"/>
            <a:ext cx="5048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8B7CFF"/>
                </a:solidFill>
              </a:defRPr>
            </a:pPr>
            <a:r>
              <a:rPr sz="2250" b="1">
                <a:solidFill>
                  <a:srgbClr val="8B7CFF"/>
                </a:solidFill>
              </a:rPr>
              <a:t>b[i] := a[i] * 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3CC6D0-F43B-4141-A15D-804FE2231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6F8FC"/>
                </a:solidFill>
              </a:defRPr>
            </a:pPr>
            <a:r>
              <a:rPr sz="1875" b="0">
                <a:solidFill>
                  <a:srgbClr val="F6F8FC"/>
                </a:solidFill>
              </a:rPr>
              <a:t>Новый массив b сохраняет результат, а массив a остаётся неизменным.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9CAE79-3569-4D5A-994F-654AA5F74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D90897-51DD-468C-ACEF-D04756EE1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7CFF"/>
                </a:solidFill>
              </a:defRPr>
            </a:pPr>
            <a:r>
              <a:rPr sz="1050" b="1">
                <a:solidFill>
                  <a:srgbClr val="8B7CF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963490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26CCD4-094A-4C3D-A2FA-1A7063E71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D69A"/>
          </a:solidFill>
          <a:ln xmlns:a="http://schemas.openxmlformats.org/drawingml/2006/main" w="0">
            <a:solidFill>
              <a:srgbClr val="56D69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E76232-FB06-4972-ACE1-44F2CE9AD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Два маршрута — два разных продукта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DC17B0-A6D0-4C10-B695-BF65C4E8C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56D69A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798466-1461-47F6-88CB-8F7F9B238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изменить a · создать 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6CE621-5083-4C1A-8D0D-B4D71FD23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Выбор зависит от того, нужны ли исходные данные после преобразования.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7E3B7A-CA20-46C3-BBC8-F344AFD7E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72C589-6BC3-40E0-8FFA-6B772D07B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6D69A"/>
                </a:solidFill>
              </a:defRPr>
            </a:pPr>
            <a:r>
              <a:rPr sz="1050" b="1">
                <a:solidFill>
                  <a:srgbClr val="56D69A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4764214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FDCD74-BF95-4C58-9AC3-173A01816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solidFill>
              <a:srgbClr val="FFD16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619F2A-1BEC-4D3B-B6B2-63C42703E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Порядок действий важен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B0AACF-305C-4519-B1D9-7313046DD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FFD166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C84864-D87E-4BBC-A8B7-D67A09969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сначала прочитать a[i], затем записать результат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09099F-EE6C-402A-A8AD-EF8C6FF4C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При зависимостях от соседей изменение на месте может исказить следующие вычисления.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7E5D1B-92A6-423F-BEE4-112AED850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759FCF-2203-4FA0-BE33-7FD32F435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D166"/>
                </a:solidFill>
              </a:defRPr>
            </a:pPr>
            <a:r>
              <a:rPr sz="1050" b="1">
                <a:solidFill>
                  <a:srgbClr val="FFD166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7818212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32F848-A16E-4449-A45D-434532CBF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D9FF"/>
          </a:solidFill>
          <a:ln xmlns:a="http://schemas.openxmlformats.org/drawingml/2006/main" w="0">
            <a:solidFill>
              <a:srgbClr val="41D9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8757C9-0D8B-44E6-BBCC-3E1FB2D7F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Преобразование по условию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B1A66C-850A-4607-8E9A-E67D6B095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41D9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2F72CA-A11F-4623-9F4D-ADA99FCD2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if a[i] &lt; 0 then a[i] := 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2B3126-F56D-4E53-9E8D-0CFD83FF3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Меняются только отрицательные элементы; остальные сохраняются.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EDEE75-2C30-467A-8612-23C9F6256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309A75-6BEF-4A6C-9E72-C4F2EE9BA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1D9FF"/>
                </a:solidFill>
              </a:defRPr>
            </a:pPr>
            <a:r>
              <a:rPr sz="1050" b="1">
                <a:solidFill>
                  <a:srgbClr val="41D9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14472266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B54138-B85C-4205-90FD-7A0406FAC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7CFF"/>
          </a:solidFill>
          <a:ln xmlns:a="http://schemas.openxmlformats.org/drawingml/2006/main" w="0">
            <a:solidFill>
              <a:srgbClr val="8B7C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773CCF-0730-4950-BBC2-1C9E84815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Комбинируем цикл и условие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EB32C2-0562-4F03-ADE4-7EFEB2675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8B7C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62BB2C-36E2-47AB-980E-385B5C742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просмотреть → проверить → заменить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203B70-51EB-45EE-A78B-1DE6ACF88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Это тот же полный просмотр, но действие выполняется не для каждого значения.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00B543-DDBA-490C-B459-CED15C36D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6A807C-034C-455C-95BC-42C568447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7CFF"/>
                </a:solidFill>
              </a:defRPr>
            </a:pPr>
            <a:r>
              <a:rPr sz="1050" b="1">
                <a:solidFill>
                  <a:srgbClr val="8B7C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460768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1AF105-D1F4-4AB9-A875-93F64A5D5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D69A"/>
          </a:solidFill>
          <a:ln xmlns:a="http://schemas.openxmlformats.org/drawingml/2006/main" w="0">
            <a:solidFill>
              <a:srgbClr val="56D69A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23b047f4c74d4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9D667A-E020-4232-A14E-A600FA2D3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477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84A6CA-8681-4260-970E-2637906B2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7700"/>
            <a:ext cx="523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6F8FC"/>
                </a:solidFill>
              </a:defRPr>
            </a:pPr>
            <a:r>
              <a:rPr sz="3150" b="1">
                <a:solidFill>
                  <a:srgbClr val="F6F8FC"/>
                </a:solidFill>
              </a:rPr>
              <a:t>Поймайте пропуск границы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1642F8-C3DC-42F0-B7C3-A8773AB2C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81250"/>
            <a:ext cx="5048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56D69A"/>
                </a:solidFill>
              </a:defRPr>
            </a:pPr>
            <a:r>
              <a:rPr sz="2250" b="1">
                <a:solidFill>
                  <a:srgbClr val="56D69A"/>
                </a:solidFill>
              </a:rPr>
              <a:t>for i := 1 to n - 1 do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5C884A-B855-48E4-A3B0-2CD8A8BE3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6F8FC"/>
                </a:solidFill>
              </a:defRPr>
            </a:pPr>
            <a:r>
              <a:rPr sz="1875" b="0">
                <a:solidFill>
                  <a:srgbClr val="F6F8FC"/>
                </a:solidFill>
              </a:rPr>
              <a:t>Последний элемент останется неизменным — тест должен это обнаружить.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143368-1EE7-4581-AC0B-642456BAA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1D9CED-3A5C-4974-9F4F-CB7E8B8B5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6D69A"/>
                </a:solidFill>
              </a:defRPr>
            </a:pPr>
            <a:r>
              <a:rPr sz="1050" b="1">
                <a:solidFill>
                  <a:srgbClr val="56D69A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76226386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2DCF06-E7D9-42E1-A923-A652299A9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solidFill>
              <a:srgbClr val="FFD16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CD8468-50CA-46BE-B4A2-E804E4AB0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Поймайте двойное преобразование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AE4FE1-6601-488C-A1AB-268EECF5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FFD166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BACFAC-0B82-4ADB-8787-E51E7C101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a[i] := a[i] * 2 * 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FA9762-4210-4A53-9D8C-CC1E1593A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Сравнение с ожидаемым результатом показывает, где правило применено неверно.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84B4DF-7A3B-4F4C-A4D7-7227061F6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1F83D7-8715-4ED5-9C8D-83410257A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D166"/>
                </a:solidFill>
              </a:defRPr>
            </a:pPr>
            <a:r>
              <a:rPr sz="1050" b="1">
                <a:solidFill>
                  <a:srgbClr val="FFD166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208517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9DA5DA-5AFE-42B0-BE01-4C41AB89A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D9FF"/>
          </a:solidFill>
          <a:ln xmlns:a="http://schemas.openxmlformats.org/drawingml/2006/main" w="0">
            <a:solidFill>
              <a:srgbClr val="41D9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9d5921d1934f4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4B9A21-0A37-46C6-9161-69B5BFDFF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477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2AA0BC-8D92-4474-AC32-09223FD8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7700"/>
            <a:ext cx="523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6F8FC"/>
                </a:solidFill>
              </a:defRPr>
            </a:pPr>
            <a:r>
              <a:rPr sz="3150" b="1">
                <a:solidFill>
                  <a:srgbClr val="F6F8FC"/>
                </a:solidFill>
              </a:rPr>
              <a:t>Лаборатория: три преобразования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5B64C9-930E-43FE-B611-38B5372AD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81250"/>
            <a:ext cx="5048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41D9FF"/>
                </a:solidFill>
              </a:defRPr>
            </a:pPr>
            <a:r>
              <a:rPr sz="2250" b="1">
                <a:solidFill>
                  <a:srgbClr val="41D9FF"/>
                </a:solidFill>
              </a:rPr>
              <a:t>×2 · заменить отрицательные нулём · квадрат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4C0C25-652B-4F0A-8FAF-C40AD82F8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6F8FC"/>
                </a:solidFill>
              </a:defRPr>
            </a:pPr>
            <a:r>
              <a:rPr sz="1875" b="0">
                <a:solidFill>
                  <a:srgbClr val="F6F8FC"/>
                </a:solidFill>
              </a:rPr>
              <a:t>Для каждого задания сначала запишите ожидаемый массив.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EFFF51-08B1-48C7-961E-F27773CA2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B22130-6A63-42A3-A1D7-C21C7369C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1D9FF"/>
                </a:solidFill>
              </a:defRPr>
            </a:pPr>
            <a:r>
              <a:rPr sz="1050" b="1">
                <a:solidFill>
                  <a:srgbClr val="41D9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4653215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41D94E-8EE9-4F5D-A3B6-CD1607E25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7CFF"/>
          </a:solidFill>
          <a:ln xmlns:a="http://schemas.openxmlformats.org/drawingml/2006/main" w="0">
            <a:solidFill>
              <a:srgbClr val="8B7C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E2E904-AB49-40BD-A6CC-20D38CDAF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Тест A: смешанные значения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D37BFC-7DBB-453B-9F56-C090DF718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8B7C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6395C0-CE2A-48AE-A763-8B9D88B4E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[-3, 0, 4, -1]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F4BBA5-5983-4B8F-B197-9DAA54D52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Условная замена должна дать [0, 0, 4, 0].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839F57-9891-497D-897E-49C627BEF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37407B-BBC5-49DB-8B59-928895F8A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7CFF"/>
                </a:solidFill>
              </a:defRPr>
            </a:pPr>
            <a:r>
              <a:rPr sz="1050" b="1">
                <a:solidFill>
                  <a:srgbClr val="8B7C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1692515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45FDF9-07DC-42F9-A0FD-F2D5B46DA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D69A"/>
          </a:solidFill>
          <a:ln xmlns:a="http://schemas.openxmlformats.org/drawingml/2006/main" w="0">
            <a:solidFill>
              <a:srgbClr val="56D69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E49855-C801-4631-B2ED-33DCC6EDE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Тест B: нули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E15A2C-4798-4679-8505-6E9B6D81E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56D69A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FC07B2-B4CB-409E-9D59-C7C117537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[0, 0, 0, 0]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9949BE-08B7-4CF2-A0E9-108865842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Проверяем, что преобразование не создаёт неожиданные значения.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E55445-EBDF-4695-A032-87AB71433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86FB2F-67FF-48A7-B948-84C153A91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6D69A"/>
                </a:solidFill>
              </a:defRPr>
            </a:pPr>
            <a:r>
              <a:rPr sz="1050" b="1">
                <a:solidFill>
                  <a:srgbClr val="56D69A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01723382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AD3B8C-3D36-4EAF-AC2A-3024718D1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solidFill>
              <a:srgbClr val="FFD16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D799A0-A233-448F-8563-011639A4D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Тест C: исходник нужен дальше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FFD371-1C31-4956-B760-8C9DED8EE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FFD166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7C763D-5431-4EFB-8C35-22D2DA195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a сохраняется, результат записывается в 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7CB3D8-B80E-4B3D-8DAF-07ECD0E2A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Сравните оба массива после выполнения программы.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672E9B-0957-4921-86E6-5BCEC6549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3AAF91-7EC4-4CE0-AB29-371110A55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D166"/>
                </a:solidFill>
              </a:defRPr>
            </a:pPr>
            <a:r>
              <a:rPr sz="1050" b="1">
                <a:solidFill>
                  <a:srgbClr val="FFD166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58976852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1DEEA8-B69B-4920-89C4-D20E0244A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D9FF"/>
          </a:solidFill>
          <a:ln xmlns:a="http://schemas.openxmlformats.org/drawingml/2006/main" w="0">
            <a:solidFill>
              <a:srgbClr val="41D9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9E3D9B-ED1C-4CE0-B133-92508071B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Чек-лист корректности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EB81E5-83D2-43FE-8092-0FA51926D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41D9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243FBF-F844-42C3-B66A-2622FC7F2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границы → правило → число применений → ожидаемый результат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A06FD2-EB2F-44FD-8720-33B133BBA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Минимум три теста, включая ноль и отрицательные значения.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2F5629-5BAC-49EB-A7C2-C723C16E0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AF95E1-DB7D-4B45-ACD4-3EB6163D6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1D9FF"/>
                </a:solidFill>
              </a:defRPr>
            </a:pPr>
            <a:r>
              <a:rPr sz="1050" b="1">
                <a:solidFill>
                  <a:srgbClr val="41D9FF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83970752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CFA91E-706A-4477-9086-5EE39254F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7CFF"/>
          </a:solidFill>
          <a:ln xmlns:a="http://schemas.openxmlformats.org/drawingml/2006/main" w="0">
            <a:solidFill>
              <a:srgbClr val="8B7C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7E0CB5-AB2F-488E-A20B-08A440C97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572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6F8FC"/>
                </a:solidFill>
              </a:defRPr>
            </a:pPr>
            <a:r>
              <a:rPr sz="3000" b="1">
                <a:solidFill>
                  <a:srgbClr val="F6F8FC"/>
                </a:solidFill>
              </a:rPr>
              <a:t>Выходной билет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E7C4DC-B1A0-4B04-BF02-6E9323E20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10477500" cy="2000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111F34"/>
          </a:solidFill>
          <a:ln xmlns:a="http://schemas.openxmlformats.org/drawingml/2006/main" w="19050">
            <a:solidFill>
              <a:srgbClr val="8B7C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36F81F-6A66-4A96-812A-B2C5D3DE6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457450"/>
            <a:ext cx="9715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6F8FC"/>
                </a:solidFill>
              </a:defRPr>
            </a:pPr>
            <a:r>
              <a:rPr sz="2850" b="0">
                <a:solidFill>
                  <a:srgbClr val="F6F8FC"/>
                </a:solidFill>
              </a:rPr>
              <a:t>a = [-2, 3, 0, -5]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5B7E27-9381-42B4-905E-9B205912D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10191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A9B8CD"/>
                </a:solidFill>
              </a:defRPr>
            </a:pPr>
            <a:r>
              <a:rPr sz="2025" b="0">
                <a:solidFill>
                  <a:srgbClr val="A9B8CD"/>
                </a:solidFill>
              </a:rPr>
              <a:t>Замените отрицательные их модулями; запишите результат и одну опасную ошибку.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23B151-E11B-4DE5-9BA7-BDB77D324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238875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A9B8CD"/>
                </a:solidFill>
              </a:defRPr>
            </a:pPr>
            <a:r>
              <a:rPr sz="900" b="1">
                <a:solidFill>
                  <a:srgbClr val="A9B8C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46720A-04E3-4B2F-9E69-E5CC1CF3F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91250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B7CFF"/>
                </a:solidFill>
              </a:defRPr>
            </a:pPr>
            <a:r>
              <a:rPr sz="1050" b="1">
                <a:solidFill>
                  <a:srgbClr val="8B7CFF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5307421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2026-08-14T17:10:34.3870000Z</dcterms:created>
  <dcterms:modified xsi:type="dcterms:W3CDTF">2026-08-14T17:10:34.3870000Z</dcterms:modified>
</coreProperties>
</file>