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f73f08bba4435e" /><Relationship Type="http://schemas.openxmlformats.org/officeDocument/2006/relationships/extended-properties" Target="/docProps/app.xml" Id="Rf181ce79dc6b4f3a" /><Relationship Type="http://schemas.openxmlformats.org/officeDocument/2006/relationships/officeDocument" Target="/ppt/presentation.xml" Id="R9a7ae6c938f64bf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8cd1354d124500"/>
  </p:sldMasterIdLst>
  <p:notesMasterIdLst>
    <p:notesMasterId xmlns:r="http://schemas.openxmlformats.org/officeDocument/2006/relationships" r:id="R10a90e82c7f54121"/>
  </p:notesMasterIdLst>
  <p:sldIdLst>
    <p:sldId xmlns:r="http://schemas.openxmlformats.org/officeDocument/2006/relationships" id="256" r:id="Ra6aaf6c858034ade"/>
    <p:sldId xmlns:r="http://schemas.openxmlformats.org/officeDocument/2006/relationships" id="257" r:id="R4a14ae7d4c2e4d52"/>
    <p:sldId xmlns:r="http://schemas.openxmlformats.org/officeDocument/2006/relationships" id="258" r:id="Ra4f6b9ae0d8642b9"/>
    <p:sldId xmlns:r="http://schemas.openxmlformats.org/officeDocument/2006/relationships" id="259" r:id="Rb19ef602ceff4e6b"/>
    <p:sldId xmlns:r="http://schemas.openxmlformats.org/officeDocument/2006/relationships" id="260" r:id="R25975fa5b07942a1"/>
    <p:sldId xmlns:r="http://schemas.openxmlformats.org/officeDocument/2006/relationships" id="261" r:id="R08a063f02ced4d57"/>
    <p:sldId xmlns:r="http://schemas.openxmlformats.org/officeDocument/2006/relationships" id="262" r:id="Ra9bd04f1985b4cff"/>
    <p:sldId xmlns:r="http://schemas.openxmlformats.org/officeDocument/2006/relationships" id="263" r:id="R3152c7b85e0c4d2b"/>
    <p:sldId xmlns:r="http://schemas.openxmlformats.org/officeDocument/2006/relationships" id="264" r:id="R3643c8a2fd6e47a3"/>
    <p:sldId xmlns:r="http://schemas.openxmlformats.org/officeDocument/2006/relationships" id="265" r:id="R96702bfcf49b48f3"/>
    <p:sldId xmlns:r="http://schemas.openxmlformats.org/officeDocument/2006/relationships" id="266" r:id="R72cf583da3274102"/>
    <p:sldId xmlns:r="http://schemas.openxmlformats.org/officeDocument/2006/relationships" id="267" r:id="R47cd2c4f21124e63"/>
    <p:sldId xmlns:r="http://schemas.openxmlformats.org/officeDocument/2006/relationships" id="268" r:id="Rd4d279b3c4a242e1"/>
    <p:sldId xmlns:r="http://schemas.openxmlformats.org/officeDocument/2006/relationships" id="269" r:id="R52777c3140874bb3"/>
    <p:sldId xmlns:r="http://schemas.openxmlformats.org/officeDocument/2006/relationships" id="270" r:id="R1b367b8b4b3c4971"/>
    <p:sldId xmlns:r="http://schemas.openxmlformats.org/officeDocument/2006/relationships" id="271" r:id="R8a6a24dd7f4d4961"/>
    <p:sldId xmlns:r="http://schemas.openxmlformats.org/officeDocument/2006/relationships" id="272" r:id="R81b099645880435c"/>
    <p:sldId xmlns:r="http://schemas.openxmlformats.org/officeDocument/2006/relationships" id="273" r:id="R6a89b984d41f4e8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963b6dab074d78" /><Relationship Type="http://schemas.openxmlformats.org/officeDocument/2006/relationships/slideMaster" Target="/ppt/slideMasters/slideMaster1.xml" Id="R0a8cd1354d124500" /><Relationship Type="http://schemas.openxmlformats.org/officeDocument/2006/relationships/notesMaster" Target="/ppt/notesMasters/notesMaster1.xml" Id="R10a90e82c7f54121" /><Relationship Type="http://schemas.openxmlformats.org/officeDocument/2006/relationships/presProps" Target="/ppt/presProps.xml" Id="Ra2f1730514d749ee" /><Relationship Type="http://schemas.openxmlformats.org/officeDocument/2006/relationships/tableStyles" Target="/ppt/tableStyles.xml" Id="R783f47ec41564fa2" /><Relationship Type="http://schemas.openxmlformats.org/officeDocument/2006/relationships/slide" Target="/ppt/slides/slide1.xml" Id="Ra6aaf6c858034ade" /><Relationship Type="http://schemas.openxmlformats.org/officeDocument/2006/relationships/slide" Target="/ppt/slides/slide2.xml" Id="R4a14ae7d4c2e4d52" /><Relationship Type="http://schemas.openxmlformats.org/officeDocument/2006/relationships/slide" Target="/ppt/slides/slide3.xml" Id="Ra4f6b9ae0d8642b9" /><Relationship Type="http://schemas.openxmlformats.org/officeDocument/2006/relationships/slide" Target="/ppt/slides/slide4.xml" Id="Rb19ef602ceff4e6b" /><Relationship Type="http://schemas.openxmlformats.org/officeDocument/2006/relationships/slide" Target="/ppt/slides/slide5.xml" Id="R25975fa5b07942a1" /><Relationship Type="http://schemas.openxmlformats.org/officeDocument/2006/relationships/slide" Target="/ppt/slides/slide6.xml" Id="R08a063f02ced4d57" /><Relationship Type="http://schemas.openxmlformats.org/officeDocument/2006/relationships/slide" Target="/ppt/slides/slide7.xml" Id="Ra9bd04f1985b4cff" /><Relationship Type="http://schemas.openxmlformats.org/officeDocument/2006/relationships/slide" Target="/ppt/slides/slide8.xml" Id="R3152c7b85e0c4d2b" /><Relationship Type="http://schemas.openxmlformats.org/officeDocument/2006/relationships/slide" Target="/ppt/slides/slide9.xml" Id="R3643c8a2fd6e47a3" /><Relationship Type="http://schemas.openxmlformats.org/officeDocument/2006/relationships/slide" Target="/ppt/slides/slide10.xml" Id="R96702bfcf49b48f3" /><Relationship Type="http://schemas.openxmlformats.org/officeDocument/2006/relationships/slide" Target="/ppt/slides/slide11.xml" Id="R72cf583da3274102" /><Relationship Type="http://schemas.openxmlformats.org/officeDocument/2006/relationships/slide" Target="/ppt/slides/slide12.xml" Id="R47cd2c4f21124e63" /><Relationship Type="http://schemas.openxmlformats.org/officeDocument/2006/relationships/slide" Target="/ppt/slides/slide13.xml" Id="Rd4d279b3c4a242e1" /><Relationship Type="http://schemas.openxmlformats.org/officeDocument/2006/relationships/slide" Target="/ppt/slides/slide14.xml" Id="R52777c3140874bb3" /><Relationship Type="http://schemas.openxmlformats.org/officeDocument/2006/relationships/slide" Target="/ppt/slides/slide15.xml" Id="R1b367b8b4b3c4971" /><Relationship Type="http://schemas.openxmlformats.org/officeDocument/2006/relationships/slide" Target="/ppt/slides/slide16.xml" Id="R8a6a24dd7f4d4961" /><Relationship Type="http://schemas.openxmlformats.org/officeDocument/2006/relationships/slide" Target="/ppt/slides/slide17.xml" Id="R81b099645880435c" /><Relationship Type="http://schemas.openxmlformats.org/officeDocument/2006/relationships/slide" Target="/ppt/slides/slide18.xml" Id="R6a89b984d41f4e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434be93284e4a7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1d01c2dfe4486a" /><Relationship Type="http://schemas.openxmlformats.org/officeDocument/2006/relationships/notesMaster" Target="/ppt/notesMasters/notesMaster1.xml" Id="Rbdd59dd3b47d42f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ff60696463e4d5d" /><Relationship Type="http://schemas.openxmlformats.org/officeDocument/2006/relationships/notesMaster" Target="/ppt/notesMasters/notesMaster1.xml" Id="Re7e9b763a0604a7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a7ac19e8d13464d" /><Relationship Type="http://schemas.openxmlformats.org/officeDocument/2006/relationships/notesMaster" Target="/ppt/notesMasters/notesMaster1.xml" Id="R6db90b9aa85548a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44c2948aa3c481b" /><Relationship Type="http://schemas.openxmlformats.org/officeDocument/2006/relationships/notesMaster" Target="/ppt/notesMasters/notesMaster1.xml" Id="R680f2a9fcb08452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1b871f1faa49ac" /><Relationship Type="http://schemas.openxmlformats.org/officeDocument/2006/relationships/notesMaster" Target="/ppt/notesMasters/notesMaster1.xml" Id="R30127c95ca71402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e9dbb8d9ab54fd3" /><Relationship Type="http://schemas.openxmlformats.org/officeDocument/2006/relationships/notesMaster" Target="/ppt/notesMasters/notesMaster1.xml" Id="Rdfab02e2b2be42b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fb40eff4bc4c42" /><Relationship Type="http://schemas.openxmlformats.org/officeDocument/2006/relationships/notesMaster" Target="/ppt/notesMasters/notesMaster1.xml" Id="Rf0988a515ea2497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f996d0016149c8" /><Relationship Type="http://schemas.openxmlformats.org/officeDocument/2006/relationships/notesMaster" Target="/ppt/notesMasters/notesMaster1.xml" Id="Ra4b00a1eba5e431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4163792beef4ec9" /><Relationship Type="http://schemas.openxmlformats.org/officeDocument/2006/relationships/notesMaster" Target="/ppt/notesMasters/notesMaster1.xml" Id="Rdf0990c7768147e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5fd5c3ed3cc454e" /><Relationship Type="http://schemas.openxmlformats.org/officeDocument/2006/relationships/notesMaster" Target="/ppt/notesMasters/notesMaster1.xml" Id="R7a0cbf3d26a84c9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59fbfa633e94d6d" /><Relationship Type="http://schemas.openxmlformats.org/officeDocument/2006/relationships/notesMaster" Target="/ppt/notesMasters/notesMaster1.xml" Id="R2c552f93b8c64d8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57a56733e684258" /><Relationship Type="http://schemas.openxmlformats.org/officeDocument/2006/relationships/notesMaster" Target="/ppt/notesMasters/notesMaster1.xml" Id="R8a8eebb37db047f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4c67a83d2594ce2" /><Relationship Type="http://schemas.openxmlformats.org/officeDocument/2006/relationships/notesMaster" Target="/ppt/notesMasters/notesMaster1.xml" Id="R980bad83dad84d5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9db8944f9654e53" /><Relationship Type="http://schemas.openxmlformats.org/officeDocument/2006/relationships/notesMaster" Target="/ppt/notesMasters/notesMaster1.xml" Id="R4d43ba3815be4e7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1d883bd806144b9" /><Relationship Type="http://schemas.openxmlformats.org/officeDocument/2006/relationships/notesMaster" Target="/ppt/notesMasters/notesMaster1.xml" Id="R87ab666fd40f499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e07a35d90cb4bad" /><Relationship Type="http://schemas.openxmlformats.org/officeDocument/2006/relationships/notesMaster" Target="/ppt/notesMasters/notesMaster1.xml" Id="R8b6dfc6e672e407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01e31484d3e40bb" /><Relationship Type="http://schemas.openxmlformats.org/officeDocument/2006/relationships/notesMaster" Target="/ppt/notesMasters/notesMaster1.xml" Id="Rd6581d4d594647b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d7e91c212cd44fc" /><Relationship Type="http://schemas.openxmlformats.org/officeDocument/2006/relationships/notesMaster" Target="/ppt/notesMasters/notesMaster1.xml" Id="R37a5636464ba4b7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Учимся выбирать модель, считать объём и проверять смысл результата.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Сначала фиксируем допущения, затем подставляем числа.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Однозначная таблица кодов позволяет восстановить исходный текст.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В реальных кодировках символ может занимать разное число байтов.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В битах: 120 × 8 = 960 бит.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Каждый пиксель хранит код цвета.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8 бит дают 256 кодов цветов.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Это сырой объём без заголовков и сжатия.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512 000 ÷ 8 = 64 000 байт.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Дискретизация измеряет сигнал через равные интервалы времени.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Каждый множитель влияет на сырой объём.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f — Гц, i — бит, k — каналы, t — секунды.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Это 80 000 байт без сжатия и служебных данных.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Файл на диске может отличаться из-за формата и сжатия.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Найдите объём в байтах и битах.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Найдите палитру и сырой объём.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Найдите объём в битах и байтах.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Реплика учителя: Ширина ×2 — объём ×2; ширина и высота ×2 — объём ×4.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https://adu.by/images/2025/08/12/Inform-10-11.pdf</a:t>
            </a:r>
          </a:p>
          <a:p xmlns:a="http://schemas.openxmlformats.org/drawingml/2006/main">
            <a:r>
              <a:t>- Visual: MediaSchool generated educational illustration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ebb0846434446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f58a8c931d4553" /><Relationship Type="http://schemas.openxmlformats.org/officeDocument/2006/relationships/slideLayout" Target="/ppt/slideLayouts/slideLayout1.xml" Id="R7f569a6085f3490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f569a6085f3490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231e51278c494f" /><Relationship Type="http://schemas.openxmlformats.org/officeDocument/2006/relationships/image" Target="/ppt/media/image.png" Id="R757f04cadc9a4028" /><Relationship Type="http://schemas.openxmlformats.org/officeDocument/2006/relationships/notesSlide" Target="/ppt/notesSlides/notesSlide1.xml" Id="Rf3162cf104d34d6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20e6df48c64cbf" /><Relationship Type="http://schemas.openxmlformats.org/officeDocument/2006/relationships/notesSlide" Target="/ppt/notesSlides/notesSlide2.xml" Id="R087343f3e02a445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aa8cb8142c44ba" /><Relationship Type="http://schemas.openxmlformats.org/officeDocument/2006/relationships/image" Target="/ppt/media/image2.png" Id="Rf8e994a20aea4780" /><Relationship Type="http://schemas.openxmlformats.org/officeDocument/2006/relationships/notesSlide" Target="/ppt/notesSlides/notesSlide3.xml" Id="R6d65e2a3785244e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d0ef6a4c094125" /><Relationship Type="http://schemas.openxmlformats.org/officeDocument/2006/relationships/notesSlide" Target="/ppt/notesSlides/notesSlide4.xml" Id="R36f23a299c6c47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c653b5398f44bc" /><Relationship Type="http://schemas.openxmlformats.org/officeDocument/2006/relationships/notesSlide" Target="/ppt/notesSlides/notesSlide5.xml" Id="R4289f175e14e471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16139ff34346a4" /><Relationship Type="http://schemas.openxmlformats.org/officeDocument/2006/relationships/image" Target="/ppt/media/image3.png" Id="R2a7dba2ef8c94890" /><Relationship Type="http://schemas.openxmlformats.org/officeDocument/2006/relationships/notesSlide" Target="/ppt/notesSlides/notesSlide6.xml" Id="Red351e05c6ef476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42b06d3de5476b" /><Relationship Type="http://schemas.openxmlformats.org/officeDocument/2006/relationships/notesSlide" Target="/ppt/notesSlides/notesSlide7.xml" Id="R808070de4b1d437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d168c6873945f4" /><Relationship Type="http://schemas.openxmlformats.org/officeDocument/2006/relationships/notesSlide" Target="/ppt/notesSlides/notesSlide8.xml" Id="Rf0223d7db8784ad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4e1f05dc914628" /><Relationship Type="http://schemas.openxmlformats.org/officeDocument/2006/relationships/notesSlide" Target="/ppt/notesSlides/notesSlide9.xml" Id="R6ad9ded15272424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177be0479747eb" /><Relationship Type="http://schemas.openxmlformats.org/officeDocument/2006/relationships/image" Target="/ppt/media/image4.png" Id="R3348f7f69f9d443a" /><Relationship Type="http://schemas.openxmlformats.org/officeDocument/2006/relationships/notesSlide" Target="/ppt/notesSlides/notesSlide10.xml" Id="Rc426948bf4ec488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93ba38ee884a7d" /><Relationship Type="http://schemas.openxmlformats.org/officeDocument/2006/relationships/notesSlide" Target="/ppt/notesSlides/notesSlide11.xml" Id="R4c490e462bcb417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ec4c6ead644f79" /><Relationship Type="http://schemas.openxmlformats.org/officeDocument/2006/relationships/notesSlide" Target="/ppt/notesSlides/notesSlide12.xml" Id="R0b1eb3de81bd4a0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bcf856f8c1425e" /><Relationship Type="http://schemas.openxmlformats.org/officeDocument/2006/relationships/notesSlide" Target="/ppt/notesSlides/notesSlide13.xml" Id="Rdd60ca2c34d5426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aa21bc73824313" /><Relationship Type="http://schemas.openxmlformats.org/officeDocument/2006/relationships/notesSlide" Target="/ppt/notesSlides/notesSlide14.xml" Id="R5b6dcb122c5c407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afdaeca8de461b" /><Relationship Type="http://schemas.openxmlformats.org/officeDocument/2006/relationships/notesSlide" Target="/ppt/notesSlides/notesSlide15.xml" Id="R62ebe95617b748b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efe9450a9f4b9e" /><Relationship Type="http://schemas.openxmlformats.org/officeDocument/2006/relationships/notesSlide" Target="/ppt/notesSlides/notesSlide16.xml" Id="Ra7d1fe61a073474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8062978e614af2" /><Relationship Type="http://schemas.openxmlformats.org/officeDocument/2006/relationships/notesSlide" Target="/ppt/notesSlides/notesSlide17.xml" Id="Rb2d7ce753a254f9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aaa48aceb94986" /><Relationship Type="http://schemas.openxmlformats.org/officeDocument/2006/relationships/image" Target="/ppt/media/image5.png" Id="R568219e366e04332" /><Relationship Type="http://schemas.openxmlformats.org/officeDocument/2006/relationships/notesSlide" Target="/ppt/notesSlides/notesSlide18.xml" Id="R58bbb1d0b2fa463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57BB7C-B45F-4EAD-A335-97CA95101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D8FF"/>
          </a:solidFill>
          <a:ln xmlns:a="http://schemas.openxmlformats.org/drawingml/2006/main" w="0">
            <a:solidFill>
              <a:srgbClr val="42D8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7f04cadc9a4028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059E5C-BD45-45F2-84F4-92C398DD3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0"/>
            <a:ext cx="23812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AB5DBD-A5EA-4C59-9975-5248EA4C8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9125"/>
            <a:ext cx="52863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8FBFF"/>
                </a:solidFill>
              </a:defRPr>
            </a:pPr>
            <a:r>
              <a:rPr sz="3600" b="1">
                <a:solidFill>
                  <a:srgbClr val="F8FBFF"/>
                </a:solidFill>
              </a:rPr>
              <a:t>Кодирование данных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30C8D9-020B-4E05-A43A-CB255FB7B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38375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42D8FF"/>
                </a:solidFill>
              </a:defRPr>
            </a:pPr>
            <a:r>
              <a:rPr sz="2325" b="1">
                <a:solidFill>
                  <a:srgbClr val="42D8FF"/>
                </a:solidFill>
              </a:rPr>
              <a:t>текст · изображение · звук → биты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C21D98-0F15-4348-AD57-0A1925F1A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0"/>
            <a:ext cx="5095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8FBFF"/>
                </a:solidFill>
              </a:defRPr>
            </a:pPr>
            <a:r>
              <a:rPr sz="1875" b="0">
                <a:solidFill>
                  <a:srgbClr val="F8FBFF"/>
                </a:solidFill>
              </a:rPr>
              <a:t>Учимся выбирать модель, считать объём и проверять смысл результата.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2B3027-09A4-4E87-81EE-71E7B14EB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E4D367-7CC6-43CE-8FB7-D4B0E4E36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D8FF"/>
                </a:solidFill>
              </a:defRPr>
            </a:pPr>
            <a:r>
              <a:rPr sz="1050" b="1">
                <a:solidFill>
                  <a:srgbClr val="42D8FF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363750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642254-313C-4F74-BDA5-AAEE43490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D7DFF"/>
          </a:solidFill>
          <a:ln xmlns:a="http://schemas.openxmlformats.org/drawingml/2006/main" w="0">
            <a:solidFill>
              <a:srgbClr val="8D7D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17A707-7E6B-46A2-BA48-2802397B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Единый маршрут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57EEFC-873B-41E8-ADE5-F0CB3EBB6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8D7D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773A94-8F7C-4434-AED6-F72B8B606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объект → параметры → код → объём → проверка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453CAA-B4E2-4F92-AA2F-F8EEB578C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Сначала фиксируем допущения, затем подставляем числа.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490493-5268-4C0F-A25C-BCED3C5C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1386AC-3AB4-487A-9007-FA36BB88D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D7DFF"/>
                </a:solidFill>
              </a:defRPr>
            </a:pPr>
            <a:r>
              <a:rPr sz="1050" b="1">
                <a:solidFill>
                  <a:srgbClr val="8D7D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5298862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01F57F-A332-47E4-BAFF-4B05EA05A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D89A"/>
          </a:solidFill>
          <a:ln xmlns:a="http://schemas.openxmlformats.org/drawingml/2006/main" w="0">
            <a:solidFill>
              <a:srgbClr val="55D89A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e994a20aea4780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756A78-F7DD-4FBC-B85B-5D3B43BAA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0"/>
            <a:ext cx="23812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3226A9-D22F-4CEF-AF28-9F0295F9F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9125"/>
            <a:ext cx="52863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8FBFF"/>
                </a:solidFill>
              </a:defRPr>
            </a:pPr>
            <a:r>
              <a:rPr sz="3600" b="1">
                <a:solidFill>
                  <a:srgbClr val="F8FBFF"/>
                </a:solidFill>
              </a:rPr>
              <a:t>Текст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CDADA1-E3F8-4B56-B794-CC858CB99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38375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55D89A"/>
                </a:solidFill>
              </a:defRPr>
            </a:pPr>
            <a:r>
              <a:rPr sz="2325" b="1">
                <a:solidFill>
                  <a:srgbClr val="55D89A"/>
                </a:solidFill>
              </a:rPr>
              <a:t>символ → кодовое значение → двоичный код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DFCC78-FEB2-451A-802B-AA07D2EAE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0"/>
            <a:ext cx="5095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8FBFF"/>
                </a:solidFill>
              </a:defRPr>
            </a:pPr>
            <a:r>
              <a:rPr sz="1875" b="0">
                <a:solidFill>
                  <a:srgbClr val="F8FBFF"/>
                </a:solidFill>
              </a:rPr>
              <a:t>Однозначная таблица кодов позволяет восстановить исходный текст.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49DD8F-1E57-4CED-80E4-309F43BFF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BCBD90-D299-4DB8-A8E3-005DFE13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5D89A"/>
                </a:solidFill>
              </a:defRPr>
            </a:pPr>
            <a:r>
              <a:rPr sz="1050" b="1">
                <a:solidFill>
                  <a:srgbClr val="55D89A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1452283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4197F1-0E51-469A-9CEF-CD4A4A1CA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BCFA47-0547-4B06-98C7-D9694BD45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Модель текста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72ED81-E1FF-4AAC-9A5A-13D7819C2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8B826F-90A1-4B37-9AAC-E1F9A170D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1 символ = 1 байт — только оговорённое допущение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07CE50-A629-4FE2-B634-7707C3BA4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В реальных кодировках символ может занимать разное число байтов.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386C67-1569-40A2-A9A2-C05CE34FD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DC4AD7-89B7-4E4D-9BF1-DC1347981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415549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9AA933-0D17-4160-9F60-A2E6B8D0A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D8FF"/>
          </a:solidFill>
          <a:ln xmlns:a="http://schemas.openxmlformats.org/drawingml/2006/main" w="0">
            <a:solidFill>
              <a:srgbClr val="42D8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783636-B67E-4233-A42C-08CBFCB3B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Задача: текст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005F8A-0FBA-49B1-ADEE-A9E1D67C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42D8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D6A6C0-C704-4FDF-A97E-62C15D66F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120 символов × 1 байт = 120 байт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E7B65C-B3F4-4991-8431-CD371034D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В битах: 120 × 8 = 960 бит.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E5C54A-6F70-447E-885E-DD7C92F3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BE5A3C-353B-487B-8FC0-CE02AA4BF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D8FF"/>
                </a:solidFill>
              </a:defRPr>
            </a:pPr>
            <a:r>
              <a:rPr sz="1050" b="1">
                <a:solidFill>
                  <a:srgbClr val="42D8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481691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0E4423-7630-4329-8629-1F7795AE9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D7DFF"/>
          </a:solidFill>
          <a:ln xmlns:a="http://schemas.openxmlformats.org/drawingml/2006/main" w="0">
            <a:solidFill>
              <a:srgbClr val="8D7D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7dba2ef8c94890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76029C-A2EB-45CF-8547-547E16937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0"/>
            <a:ext cx="23812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79631C-2623-4395-868D-2CEFF6EB7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9125"/>
            <a:ext cx="52863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8FBFF"/>
                </a:solidFill>
              </a:defRPr>
            </a:pPr>
            <a:r>
              <a:rPr sz="3600" b="1">
                <a:solidFill>
                  <a:srgbClr val="F8FBFF"/>
                </a:solidFill>
              </a:rPr>
              <a:t>Растровое изображение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A6B892-D6D1-47AF-A25E-932BD1CA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38375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8D7DFF"/>
                </a:solidFill>
              </a:defRPr>
            </a:pPr>
            <a:r>
              <a:rPr sz="2325" b="1">
                <a:solidFill>
                  <a:srgbClr val="8D7DFF"/>
                </a:solidFill>
              </a:rPr>
              <a:t>изображение = сетка пикселей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B6E108-DD0B-41E4-9938-9A76EBBB8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0"/>
            <a:ext cx="5095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8FBFF"/>
                </a:solidFill>
              </a:defRPr>
            </a:pPr>
            <a:r>
              <a:rPr sz="1875" b="0">
                <a:solidFill>
                  <a:srgbClr val="F8FBFF"/>
                </a:solidFill>
              </a:rPr>
              <a:t>Каждый пиксель хранит код цвета.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2A1D5A-5419-4689-B0BB-95FC9938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E0985B-12DD-4B85-9F10-ECE1672CF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D7DFF"/>
                </a:solidFill>
              </a:defRPr>
            </a:pPr>
            <a:r>
              <a:rPr sz="1050" b="1">
                <a:solidFill>
                  <a:srgbClr val="8D7D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789081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665BFF-355A-4D50-9464-9F4E52ABC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D89A"/>
          </a:solidFill>
          <a:ln xmlns:a="http://schemas.openxmlformats.org/drawingml/2006/main" w="0">
            <a:solidFill>
              <a:srgbClr val="55D89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09E895-DAD2-4E59-B432-7BBE74AF0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Глубина цвета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6E8928-7A0A-4E2F-AEC1-6DA443EC9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55D89A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E538D1-50C7-4E57-9C97-91BC95218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i бит → 2ⁱ цветов в палитре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4DBD8A-E1CB-4DF5-8610-6EFA30914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8 бит дают 256 кодов цветов.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CD45BD-5482-43C2-A715-F564D0CFB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64E431-F7C1-4B62-9EB4-0C196AC2F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5D89A"/>
                </a:solidFill>
              </a:defRPr>
            </a:pPr>
            <a:r>
              <a:rPr sz="1050" b="1">
                <a:solidFill>
                  <a:srgbClr val="55D89A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741341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B3D959-1E30-4471-9200-B5F54FF5B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90EE37-0C3A-4E7D-B82C-BD2083E36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Объём изображения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5B1113-3C20-4D30-9B35-AF04DC70D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E1B448-FCB8-43AD-A7E3-735659D2A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I = ширина × высота × 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CC660C-4F23-4804-953C-BC030F6FB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Это сырой объём без заголовков и сжатия.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C88441-3B5C-443A-97E2-8026BEDFF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95C70E-1762-4F01-9EF2-36E17E87A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8499239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D56DA5-7B2B-4ADD-9826-440BD8A49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D8FF"/>
          </a:solidFill>
          <a:ln xmlns:a="http://schemas.openxmlformats.org/drawingml/2006/main" w="0">
            <a:solidFill>
              <a:srgbClr val="42D8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300FA0-843A-40D4-B991-0BB990139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Задача: изображение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EDCDA7-76D6-4C53-AAAA-FFC7C4BF8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42D8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0ED601-B50A-4AB0-8990-73CC288C9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320 × 200 × 8 = 512 000 бит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F66001-3AAC-45D0-84C3-7EE958F68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512 000 ÷ 8 = 64 000 байт.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2B3F9F-3C22-48C5-A780-DD4E0AF93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92B675-98B5-40D0-BAC0-AB33DBFED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D8FF"/>
                </a:solidFill>
              </a:defRPr>
            </a:pPr>
            <a:r>
              <a:rPr sz="1050" b="1">
                <a:solidFill>
                  <a:srgbClr val="42D8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6560370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9DE86E-1199-4517-BCDA-6831A1A18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D7DFF"/>
          </a:solidFill>
          <a:ln xmlns:a="http://schemas.openxmlformats.org/drawingml/2006/main" w="0">
            <a:solidFill>
              <a:srgbClr val="8D7D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48f7f69f9d443a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1A9D9F-AF44-4773-9D3D-5B3A621B3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0"/>
            <a:ext cx="23812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AE8830-F7BE-4250-B5D2-5B6061A7B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9125"/>
            <a:ext cx="52863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8FBFF"/>
                </a:solidFill>
              </a:defRPr>
            </a:pPr>
            <a:r>
              <a:rPr sz="3600" b="1">
                <a:solidFill>
                  <a:srgbClr val="F8FBFF"/>
                </a:solidFill>
              </a:rPr>
              <a:t>Цифровой звук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821D9D-04B5-4E2B-A6D4-BF258A94E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38375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8D7DFF"/>
                </a:solidFill>
              </a:defRPr>
            </a:pPr>
            <a:r>
              <a:rPr sz="2325" b="1">
                <a:solidFill>
                  <a:srgbClr val="8D7DFF"/>
                </a:solidFill>
              </a:rPr>
              <a:t>волна → отсчёты → уровни → биты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F18833-D212-409D-B8F3-C7AEBDB1A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0"/>
            <a:ext cx="5095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8FBFF"/>
                </a:solidFill>
              </a:defRPr>
            </a:pPr>
            <a:r>
              <a:rPr sz="1875" b="0">
                <a:solidFill>
                  <a:srgbClr val="F8FBFF"/>
                </a:solidFill>
              </a:rPr>
              <a:t>Дискретизация измеряет сигнал через равные интервалы времени.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32EFDE-A1C5-4527-9394-86605C18E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39823A-FF79-49DD-ACA6-6C1107EFE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D7DFF"/>
                </a:solidFill>
              </a:defRPr>
            </a:pPr>
            <a:r>
              <a:rPr sz="1050" b="1">
                <a:solidFill>
                  <a:srgbClr val="8D7D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892249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A7B501-1DDF-425F-A530-F1830F55C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D89A"/>
          </a:solidFill>
          <a:ln xmlns:a="http://schemas.openxmlformats.org/drawingml/2006/main" w="0">
            <a:solidFill>
              <a:srgbClr val="55D89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17D9C5-227F-4867-89E9-F97F7DF94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Параметры звука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B9FCD9-AAA8-4687-930B-60C61BA46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55D89A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6D1E85-5470-48D0-AD74-7AE4EA1A0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частота · глубина · каналы · время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39AE46-10B5-4349-BA35-660FC2FB4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Каждый множитель влияет на сырой объём.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D810A3-BC28-4657-BA8D-5F3AE07FD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6C9742-B241-42CC-92EC-06BBD5876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5D89A"/>
                </a:solidFill>
              </a:defRPr>
            </a:pPr>
            <a:r>
              <a:rPr sz="1050" b="1">
                <a:solidFill>
                  <a:srgbClr val="55D89A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0370384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74735C-BC04-4453-9679-27C554776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369A8E-0CA2-46AE-A1A1-7CD21F45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Объём звука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BB79FC-B36E-4F3B-BF7C-54D7CB432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F3F1E4-16F1-4BF0-B015-8517AA01E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I = f × i × k × 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51C442-797E-4A18-8204-AE93FBA73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f — Гц, i — бит, k — каналы, t — секунды.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00D3B1-E5FA-45F1-982C-28635A110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6C6018-BB9C-4929-AF0F-3A70BBE00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65234611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9ADB39-734A-452D-B6B5-5C73731AC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D8FF"/>
          </a:solidFill>
          <a:ln xmlns:a="http://schemas.openxmlformats.org/drawingml/2006/main" w="0">
            <a:solidFill>
              <a:srgbClr val="42D8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C88982-F5B3-4206-A2FA-A3B28AC04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Задача: звук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3DD5C9-DA4C-434D-8277-C633F59A6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42D8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30BCBD-25F1-4924-B389-C387978BF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8000 × 8 × 1 × 10 = 640 000 бит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0F5F6E-B5BD-441E-B6EA-611352F56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Это 80 000 байт без сжатия и служебных данных.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25E41A-87C0-472D-A3CE-A0CFEEC0E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017BF8-04E0-4D33-9026-E11D7A78F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D8FF"/>
                </a:solidFill>
              </a:defRPr>
            </a:pPr>
            <a:r>
              <a:rPr sz="1050" b="1">
                <a:solidFill>
                  <a:srgbClr val="42D8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31897347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74D8A6-D79E-4BBE-91E7-1FBBB2522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D7DFF"/>
          </a:solidFill>
          <a:ln xmlns:a="http://schemas.openxmlformats.org/drawingml/2006/main" w="0">
            <a:solidFill>
              <a:srgbClr val="8D7D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64D59D-7456-43EE-B4E1-4174AB604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Сравнение моделей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30FDD6-8EFF-4380-ABC4-A444CB917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8D7D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0B2F0A-5CC2-42E5-A291-E632A63EB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одинаковые единицы · явные допущения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2A678F-4725-4D74-86A6-3EC7823E4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Файл на диске может отличаться из-за формата и сжатия.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DA895-D60B-4840-8026-D3754E5CA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86A25A-02B2-44B7-8662-40D20EDAC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D7DFF"/>
                </a:solidFill>
              </a:defRPr>
            </a:pPr>
            <a:r>
              <a:rPr sz="1050" b="1">
                <a:solidFill>
                  <a:srgbClr val="8D7D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87018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7D857D-D3F1-4954-A885-6F3798D5F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D89A"/>
          </a:solidFill>
          <a:ln xmlns:a="http://schemas.openxmlformats.org/drawingml/2006/main" w="0">
            <a:solidFill>
              <a:srgbClr val="55D89A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675E7C-7A15-46DF-99E8-F7FC0B3F4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Станция A · текст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3E30A6-4F20-4C8B-B8EF-C49786786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55D89A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DA2E41-751C-4E2B-A56D-BBBDFD90D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240 символов · 1 байт на символ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AAABA9-0A57-418C-A433-270C2886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Найдите объём в байтах и битах.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E0AFB5-0DB8-4952-8D4C-D8BA58450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E046F7-BF7C-48E6-9EF7-3C0A03511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55D89A"/>
                </a:solidFill>
              </a:defRPr>
            </a:pPr>
            <a:r>
              <a:rPr sz="1050" b="1">
                <a:solidFill>
                  <a:srgbClr val="55D89A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56609279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9FE067-2720-4A38-9353-14ACFC1C5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solidFill>
              <a:srgbClr val="FFD166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3A8868-2866-4087-B7D1-074C8633A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Станция B · изображение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B3156C-88FC-4099-B2C9-B18CEE570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FFD166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F4A4B5-80B7-4127-9A09-90E81D6DB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100 × 80 пикселей · 4 бита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0AA962-AF5A-4011-87C6-03459C99A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Найдите палитру и сырой объём.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400302-306B-4A80-AA02-B7FC9C66E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C19C50-EBE2-4052-834E-50B675E25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D166"/>
                </a:solidFill>
              </a:defRPr>
            </a:pPr>
            <a:r>
              <a:rPr sz="1050" b="1">
                <a:solidFill>
                  <a:srgbClr val="FFD166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02254478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604453-3244-4516-82ED-A6BCE7BF7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D8FF"/>
          </a:solidFill>
          <a:ln xmlns:a="http://schemas.openxmlformats.org/drawingml/2006/main" w="0">
            <a:solidFill>
              <a:srgbClr val="42D8FF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F0B974-EDCF-4F59-ABE9-53D2FB7D8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"/>
            <a:ext cx="106203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8FBFF"/>
                </a:solidFill>
              </a:defRPr>
            </a:pPr>
            <a:r>
              <a:rPr sz="3075" b="1">
                <a:solidFill>
                  <a:srgbClr val="F8FBFF"/>
                </a:solidFill>
              </a:rPr>
              <a:t>Станция C · звук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04E7F4-A72D-4F15-8A9B-02D1AD4AE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047875"/>
            <a:ext cx="10572750" cy="209550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12139"/>
          </a:solidFill>
          <a:ln xmlns:a="http://schemas.openxmlformats.org/drawingml/2006/main" w="19050">
            <a:solidFill>
              <a:srgbClr val="42D8FF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479364-8075-4DCC-B91D-40CFFF0BE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381250"/>
            <a:ext cx="981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8FBFF"/>
                </a:solidFill>
              </a:defRPr>
            </a:pPr>
            <a:r>
              <a:rPr sz="2850" b="1">
                <a:solidFill>
                  <a:srgbClr val="F8FBFF"/>
                </a:solidFill>
              </a:rPr>
              <a:t>8000 Гц · 8 бит · моно · 15 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EED966-A966-482C-B617-E3FACFCA1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B9C9DD"/>
                </a:solidFill>
              </a:defRPr>
            </a:pPr>
            <a:r>
              <a:rPr sz="1950" b="0">
                <a:solidFill>
                  <a:srgbClr val="B9C9DD"/>
                </a:solidFill>
              </a:rPr>
              <a:t>Найдите объём в битах и байтах.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64686E-8D9F-42AD-B787-CA3F69EB2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FE9932-2E80-4D4A-B2AF-164E2B482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42D8FF"/>
                </a:solidFill>
              </a:defRPr>
            </a:pPr>
            <a:r>
              <a:rPr sz="1050" b="1">
                <a:solidFill>
                  <a:srgbClr val="42D8FF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60052221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6755E8-01C5-4E3A-BEC3-92B2FF2BB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D7DFF"/>
          </a:solidFill>
          <a:ln xmlns:a="http://schemas.openxmlformats.org/drawingml/2006/main" w="0">
            <a:solidFill>
              <a:srgbClr val="8D7DFF"/>
            </a:solidFill>
          </a:ln>
        </p:spPr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8219e366e04332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AE4D38-61EF-424B-A89F-F10084896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0"/>
            <a:ext cx="23812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438F6-16C4-4D47-9E77-57318EFF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19125"/>
            <a:ext cx="52863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8FBFF"/>
                </a:solidFill>
              </a:defRPr>
            </a:pPr>
            <a:r>
              <a:rPr sz="3600" b="1">
                <a:solidFill>
                  <a:srgbClr val="F8FBFF"/>
                </a:solidFill>
              </a:rPr>
              <a:t>Проверка модели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3BF2B0-C12D-455F-9160-CC290420E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38375"/>
            <a:ext cx="5143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8D7DFF"/>
                </a:solidFill>
              </a:defRPr>
            </a:pPr>
            <a:r>
              <a:rPr sz="2325" b="1">
                <a:solidFill>
                  <a:srgbClr val="8D7DFF"/>
                </a:solidFill>
              </a:rPr>
              <a:t>что именно удваивает объём?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4A5012-CEBB-4259-BE70-032DCA330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0"/>
            <a:ext cx="50958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8FBFF"/>
                </a:solidFill>
              </a:defRPr>
            </a:pPr>
            <a:r>
              <a:rPr sz="1875" b="0">
                <a:solidFill>
                  <a:srgbClr val="F8FBFF"/>
                </a:solidFill>
              </a:rPr>
              <a:t>Ширина ×2 — объём ×2; ширина и высота ×2 — объём ×4.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E82848-663F-4040-90A5-EA9DE113A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388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9C9DD"/>
                </a:solidFill>
              </a:defRPr>
            </a:pPr>
            <a:r>
              <a:rPr sz="900" b="1">
                <a:solidFill>
                  <a:srgbClr val="B9C9DD"/>
                </a:solidFill>
              </a:rPr>
              <a:t>ИНФОРМАТИКА · 10 КЛАСС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B79D79-E353-49FB-B94B-FBC902899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8D7DFF"/>
                </a:solidFill>
              </a:defRPr>
            </a:pPr>
            <a:r>
              <a:rPr sz="1050" b="1">
                <a:solidFill>
                  <a:srgbClr val="8D7DFF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3659715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2026-08-14T22:35:53.3170000Z</dcterms:created>
  <dcterms:modified xsi:type="dcterms:W3CDTF">2026-08-14T22:35:53.3180000Z</dcterms:modified>
</coreProperties>
</file>