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3f0aea735a1461c" /><Relationship Type="http://schemas.openxmlformats.org/officeDocument/2006/relationships/extended-properties" Target="/docProps/app.xml" Id="R3ebc3d0d596b4af2" /><Relationship Type="http://schemas.openxmlformats.org/officeDocument/2006/relationships/officeDocument" Target="/ppt/presentation.xml" Id="Re3809b7f03f443b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f5957d64366469b"/>
  </p:sldMasterIdLst>
  <p:notesMasterIdLst>
    <p:notesMasterId xmlns:r="http://schemas.openxmlformats.org/officeDocument/2006/relationships" r:id="Rc9a14c69e9d84a2a"/>
  </p:notesMasterIdLst>
  <p:sldIdLst>
    <p:sldId xmlns:r="http://schemas.openxmlformats.org/officeDocument/2006/relationships" id="256" r:id="R257ac12906184423"/>
    <p:sldId xmlns:r="http://schemas.openxmlformats.org/officeDocument/2006/relationships" id="257" r:id="R5d20b73451f546b0"/>
    <p:sldId xmlns:r="http://schemas.openxmlformats.org/officeDocument/2006/relationships" id="258" r:id="R50bb2c4507e7404c"/>
    <p:sldId xmlns:r="http://schemas.openxmlformats.org/officeDocument/2006/relationships" id="259" r:id="R644625eae97c4e11"/>
    <p:sldId xmlns:r="http://schemas.openxmlformats.org/officeDocument/2006/relationships" id="260" r:id="R1f29006b8c4a48f3"/>
    <p:sldId xmlns:r="http://schemas.openxmlformats.org/officeDocument/2006/relationships" id="261" r:id="R9861d321f7054194"/>
    <p:sldId xmlns:r="http://schemas.openxmlformats.org/officeDocument/2006/relationships" id="262" r:id="R842798ad660a4615"/>
    <p:sldId xmlns:r="http://schemas.openxmlformats.org/officeDocument/2006/relationships" id="263" r:id="R38359376c89543e2"/>
    <p:sldId xmlns:r="http://schemas.openxmlformats.org/officeDocument/2006/relationships" id="264" r:id="Ra2fecb52cef04984"/>
    <p:sldId xmlns:r="http://schemas.openxmlformats.org/officeDocument/2006/relationships" id="265" r:id="Re47573ca6c4c47b8"/>
    <p:sldId xmlns:r="http://schemas.openxmlformats.org/officeDocument/2006/relationships" id="266" r:id="Rb8d1b06717bf4443"/>
    <p:sldId xmlns:r="http://schemas.openxmlformats.org/officeDocument/2006/relationships" id="267" r:id="R6ee586777e074528"/>
    <p:sldId xmlns:r="http://schemas.openxmlformats.org/officeDocument/2006/relationships" id="268" r:id="R7d5252f93b5b45b1"/>
    <p:sldId xmlns:r="http://schemas.openxmlformats.org/officeDocument/2006/relationships" id="269" r:id="Rb3200ae975074efc"/>
    <p:sldId xmlns:r="http://schemas.openxmlformats.org/officeDocument/2006/relationships" id="270" r:id="Rf8427d69d7ff458e"/>
    <p:sldId xmlns:r="http://schemas.openxmlformats.org/officeDocument/2006/relationships" id="271" r:id="Re88c61bcf0f64cff"/>
    <p:sldId xmlns:r="http://schemas.openxmlformats.org/officeDocument/2006/relationships" id="272" r:id="Rc06e28e43d294a2a"/>
    <p:sldId xmlns:r="http://schemas.openxmlformats.org/officeDocument/2006/relationships" id="273" r:id="Rdf74158f544445e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c33c0b06bcf4139" /><Relationship Type="http://schemas.openxmlformats.org/officeDocument/2006/relationships/slideMaster" Target="/ppt/slideMasters/slideMaster1.xml" Id="Raf5957d64366469b" /><Relationship Type="http://schemas.openxmlformats.org/officeDocument/2006/relationships/notesMaster" Target="/ppt/notesMasters/notesMaster1.xml" Id="Rc9a14c69e9d84a2a" /><Relationship Type="http://schemas.openxmlformats.org/officeDocument/2006/relationships/presProps" Target="/ppt/presProps.xml" Id="R0ffaa90eb9a94e5c" /><Relationship Type="http://schemas.openxmlformats.org/officeDocument/2006/relationships/tableStyles" Target="/ppt/tableStyles.xml" Id="R1a79b77d1ded42a2" /><Relationship Type="http://schemas.openxmlformats.org/officeDocument/2006/relationships/slide" Target="/ppt/slides/slide1.xml" Id="R257ac12906184423" /><Relationship Type="http://schemas.openxmlformats.org/officeDocument/2006/relationships/slide" Target="/ppt/slides/slide2.xml" Id="R5d20b73451f546b0" /><Relationship Type="http://schemas.openxmlformats.org/officeDocument/2006/relationships/slide" Target="/ppt/slides/slide3.xml" Id="R50bb2c4507e7404c" /><Relationship Type="http://schemas.openxmlformats.org/officeDocument/2006/relationships/slide" Target="/ppt/slides/slide4.xml" Id="R644625eae97c4e11" /><Relationship Type="http://schemas.openxmlformats.org/officeDocument/2006/relationships/slide" Target="/ppt/slides/slide5.xml" Id="R1f29006b8c4a48f3" /><Relationship Type="http://schemas.openxmlformats.org/officeDocument/2006/relationships/slide" Target="/ppt/slides/slide6.xml" Id="R9861d321f7054194" /><Relationship Type="http://schemas.openxmlformats.org/officeDocument/2006/relationships/slide" Target="/ppt/slides/slide7.xml" Id="R842798ad660a4615" /><Relationship Type="http://schemas.openxmlformats.org/officeDocument/2006/relationships/slide" Target="/ppt/slides/slide8.xml" Id="R38359376c89543e2" /><Relationship Type="http://schemas.openxmlformats.org/officeDocument/2006/relationships/slide" Target="/ppt/slides/slide9.xml" Id="Ra2fecb52cef04984" /><Relationship Type="http://schemas.openxmlformats.org/officeDocument/2006/relationships/slide" Target="/ppt/slides/slide10.xml" Id="Re47573ca6c4c47b8" /><Relationship Type="http://schemas.openxmlformats.org/officeDocument/2006/relationships/slide" Target="/ppt/slides/slide11.xml" Id="Rb8d1b06717bf4443" /><Relationship Type="http://schemas.openxmlformats.org/officeDocument/2006/relationships/slide" Target="/ppt/slides/slide12.xml" Id="R6ee586777e074528" /><Relationship Type="http://schemas.openxmlformats.org/officeDocument/2006/relationships/slide" Target="/ppt/slides/slide13.xml" Id="R7d5252f93b5b45b1" /><Relationship Type="http://schemas.openxmlformats.org/officeDocument/2006/relationships/slide" Target="/ppt/slides/slide14.xml" Id="Rb3200ae975074efc" /><Relationship Type="http://schemas.openxmlformats.org/officeDocument/2006/relationships/slide" Target="/ppt/slides/slide15.xml" Id="Rf8427d69d7ff458e" /><Relationship Type="http://schemas.openxmlformats.org/officeDocument/2006/relationships/slide" Target="/ppt/slides/slide16.xml" Id="Re88c61bcf0f64cff" /><Relationship Type="http://schemas.openxmlformats.org/officeDocument/2006/relationships/slide" Target="/ppt/slides/slide17.xml" Id="Rc06e28e43d294a2a" /><Relationship Type="http://schemas.openxmlformats.org/officeDocument/2006/relationships/slide" Target="/ppt/slides/slide18.xml" Id="Rdf74158f544445e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e2dd0c17d96496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e7d0483be4b4e83" /><Relationship Type="http://schemas.openxmlformats.org/officeDocument/2006/relationships/notesMaster" Target="/ppt/notesMasters/notesMaster1.xml" Id="R9329eeabeeb840f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8aae33178424cc3" /><Relationship Type="http://schemas.openxmlformats.org/officeDocument/2006/relationships/notesMaster" Target="/ppt/notesMasters/notesMaster1.xml" Id="R0828a5da4111418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3fa3db8b8d347d0" /><Relationship Type="http://schemas.openxmlformats.org/officeDocument/2006/relationships/notesMaster" Target="/ppt/notesMasters/notesMaster1.xml" Id="R5238ff34ae804be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bc261f8a586476b" /><Relationship Type="http://schemas.openxmlformats.org/officeDocument/2006/relationships/notesMaster" Target="/ppt/notesMasters/notesMaster1.xml" Id="Re2c99295141047b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aea7f43780a4829" /><Relationship Type="http://schemas.openxmlformats.org/officeDocument/2006/relationships/notesMaster" Target="/ppt/notesMasters/notesMaster1.xml" Id="Rd4785aa3f34f449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db8f1417a46415b" /><Relationship Type="http://schemas.openxmlformats.org/officeDocument/2006/relationships/notesMaster" Target="/ppt/notesMasters/notesMaster1.xml" Id="R22298d98b3504fe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c0abff22435466c" /><Relationship Type="http://schemas.openxmlformats.org/officeDocument/2006/relationships/notesMaster" Target="/ppt/notesMasters/notesMaster1.xml" Id="Rfd8935d196f7424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daded37a89543ae" /><Relationship Type="http://schemas.openxmlformats.org/officeDocument/2006/relationships/notesMaster" Target="/ppt/notesMasters/notesMaster1.xml" Id="R2f7f45da4f7f435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e4f7d92c3f145fd" /><Relationship Type="http://schemas.openxmlformats.org/officeDocument/2006/relationships/notesMaster" Target="/ppt/notesMasters/notesMaster1.xml" Id="Rcea614e0b2414e0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3581deb44e24ed3" /><Relationship Type="http://schemas.openxmlformats.org/officeDocument/2006/relationships/notesMaster" Target="/ppt/notesMasters/notesMaster1.xml" Id="R566b12265cd24749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bd9e771a46eb46a6" /><Relationship Type="http://schemas.openxmlformats.org/officeDocument/2006/relationships/notesMaster" Target="/ppt/notesMasters/notesMaster1.xml" Id="R37244820ac1a448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2e2e8fc636348a4" /><Relationship Type="http://schemas.openxmlformats.org/officeDocument/2006/relationships/notesMaster" Target="/ppt/notesMasters/notesMaster1.xml" Id="R0a4b9c5dd224443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dd71593ccbb4020" /><Relationship Type="http://schemas.openxmlformats.org/officeDocument/2006/relationships/notesMaster" Target="/ppt/notesMasters/notesMaster1.xml" Id="R76a41bb8d1cd4c4b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83a92de924c402e" /><Relationship Type="http://schemas.openxmlformats.org/officeDocument/2006/relationships/notesMaster" Target="/ppt/notesMasters/notesMaster1.xml" Id="R55ad1bb2f8bb45d3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ab5975d47ab74d04" /><Relationship Type="http://schemas.openxmlformats.org/officeDocument/2006/relationships/notesMaster" Target="/ppt/notesMasters/notesMaster1.xml" Id="R1df6109c42114d6d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3682fbfe4c564178" /><Relationship Type="http://schemas.openxmlformats.org/officeDocument/2006/relationships/notesMaster" Target="/ppt/notesMasters/notesMaster1.xml" Id="Rdb69e37630884b9d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b9ad9b2f8e804a77" /><Relationship Type="http://schemas.openxmlformats.org/officeDocument/2006/relationships/notesMaster" Target="/ppt/notesMasters/notesMaster1.xml" Id="R88068f49a9fd44f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416803aa604d4b41" /><Relationship Type="http://schemas.openxmlformats.org/officeDocument/2006/relationships/notesMaster" Target="/ppt/notesMasters/notesMaster1.xml" Id="R1a215c747301433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Реплика учителя: От школьного кабинета до Интернета: сеть связывает устройства по общим правилам.</a:t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https://adu.by/images/2025/08/12/Inform-10-11.pdf</a:t>
            </a:r>
          </a:p>
          <a:p xmlns:a="http://schemas.openxmlformats.org/drawingml/2006/main">
            <a:r>
              <a:t>- Visual: MediaSchool generated educational illustration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Реплика учителя: Если один элемент отсутствует, обмен не состоится.</a:t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https://adu.by/images/2025/08/12/Inform-10-11.pdf</a:t>
            </a:r>
          </a:p>
          <a:p xmlns:a="http://schemas.openxmlformats.org/drawingml/2006/main">
            <a:r>
              <a:t>- Visual: MediaSchool generated educational illustration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Реплика учителя: Текст, изображение и звук передаются как закодированные данные.</a:t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https://adu.by/images/2025/08/12/Inform-10-11.pdf</a:t>
            </a:r>
          </a:p>
          <a:p xmlns:a="http://schemas.openxmlformats.org/drawingml/2006/main">
            <a:r>
              <a:t>- Visual: MediaSchool generated educational illustration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Реплика учителя: Канал переносит сигнал; его качество влияет на скорость и надёжность.</a:t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https://adu.by/images/2025/08/12/Inform-10-11.pdf</a:t>
            </a:r>
          </a:p>
          <a:p xmlns:a="http://schemas.openxmlformats.org/drawingml/2006/main">
            <a:r>
              <a:t>- Visual: MediaSchool generated educational illustration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Реплика учителя: Устройства должны одинаково понимать порядок и формат сообщений.</a:t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https://adu.by/images/2025/08/12/Inform-10-11.pdf</a:t>
            </a:r>
          </a:p>
          <a:p xmlns:a="http://schemas.openxmlformats.org/drawingml/2006/main">
            <a:r>
              <a:t>- Visual: MediaSchool generated educational illustration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Реплика учителя: Адрес нужен для доставки данных конкретному узлу.</a:t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https://adu.by/images/2025/08/12/Inform-10-11.pdf</a:t>
            </a:r>
          </a:p>
          <a:p xmlns:a="http://schemas.openxmlformats.org/drawingml/2006/main">
            <a:r>
              <a:t>- Visual: MediaSchool generated educational illustration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Реплика учителя: Сеть обеспечивает обмен и совместное использование ресурсов.</a:t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https://adu.by/images/2025/08/12/Inform-10-11.pdf</a:t>
            </a:r>
          </a:p>
          <a:p xmlns:a="http://schemas.openxmlformats.org/drawingml/2006/main">
            <a:r>
              <a:t>- Visual: MediaSchool generated educational illustration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Реплика учителя: Пример: компьютеры, сервер и принтер внутри школы.</a:t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https://adu.by/images/2025/08/12/Inform-10-11.pdf</a:t>
            </a:r>
          </a:p>
          <a:p xmlns:a="http://schemas.openxmlformats.org/drawingml/2006/main">
            <a:r>
              <a:t>- Visual: MediaSchool generated educational illustration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Реплика учителя: Интернет — глобальная система взаимосвязанных сетей.</a:t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https://adu.by/images/2025/08/12/Inform-10-11.pdf</a:t>
            </a:r>
          </a:p>
          <a:p xmlns:a="http://schemas.openxmlformats.org/drawingml/2006/main">
            <a:r>
              <a:t>- Visual: MediaSchool generated educational illustration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Реплика учителя: Пакет несёт полезные данные и служебную информацию для доставки.</a:t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https://adu.by/images/2025/08/12/Inform-10-11.pdf</a:t>
            </a:r>
          </a:p>
          <a:p xmlns:a="http://schemas.openxmlformats.org/drawingml/2006/main">
            <a:r>
              <a:t>- Visual: MediaSchool generated educational illustration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Реплика учителя: Промежуточные устройства выбирают следующий участок пути.</a:t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https://adu.by/images/2025/08/12/Inform-10-11.pdf</a:t>
            </a:r>
          </a:p>
          <a:p xmlns:a="http://schemas.openxmlformats.org/drawingml/2006/main">
            <a:r>
              <a:t>- Visual: MediaSchool generated educational illustration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Реплика учителя: Механизмы контроля зависят от используемых протоколов.</a:t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https://adu.by/images/2025/08/12/Inform-10-11.pdf</a:t>
            </a:r>
          </a:p>
          <a:p xmlns:a="http://schemas.openxmlformats.org/drawingml/2006/main">
            <a:r>
              <a:t>- Visual: MediaSchool generated educational illustration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Реплика учителя: Это ресурс локальной сети.</a:t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https://adu.by/images/2025/08/12/Inform-10-11.pdf</a:t>
            </a:r>
          </a:p>
          <a:p xmlns:a="http://schemas.openxmlformats.org/drawingml/2006/main">
            <a:r>
              <a:t>- Visual: MediaSchool generated educational illustration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Реплика учителя: Оно проходит через несколько взаимосвязанных сетей.</a:t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https://adu.by/images/2025/08/12/Inform-10-11.pdf</a:t>
            </a:r>
          </a:p>
          <a:p xmlns:a="http://schemas.openxmlformats.org/drawingml/2006/main">
            <a:r>
              <a:t>- Visual: MediaSchool generated educational illustration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Реплика учителя: Опишите видеозвонок четырьмя элементами коммуникации.</a:t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https://adu.by/images/2025/08/12/Inform-10-11.pdf</a:t>
            </a:r>
          </a:p>
          <a:p xmlns:a="http://schemas.openxmlformats.org/drawingml/2006/main">
            <a:r>
              <a:t>- Visual: MediaSchool generated educational illustration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Реплика учителя: Исправление: это система взаимосвязанных сетей и узлов.</a:t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https://adu.by/images/2025/08/12/Inform-10-11.pdf</a:t>
            </a:r>
          </a:p>
          <a:p xmlns:a="http://schemas.openxmlformats.org/drawingml/2006/main">
            <a:r>
              <a:t>- Visual: MediaSchool generated educational illustration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Реплика учителя: Свяжите четыре понятия одной причинной цепочкой.</a:t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https://adu.by/images/2025/08/12/Inform-10-11.pdf</a:t>
            </a:r>
          </a:p>
          <a:p xmlns:a="http://schemas.openxmlformats.org/drawingml/2006/main">
            <a:r>
              <a:t>- Visual: MediaSchool generated educational illustration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Реплика учителя: На следующем уроке исследуем сетевые параметры и сервисы практически.</a:t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https://adu.by/images/2025/08/12/Inform-10-11.pdf</a:t>
            </a:r>
          </a:p>
          <a:p xmlns:a="http://schemas.openxmlformats.org/drawingml/2006/main">
            <a:r>
              <a:t>- Visual: MediaSchool generated educational illustration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efac6ea109a482e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2945bc8a32c4592" /><Relationship Type="http://schemas.openxmlformats.org/officeDocument/2006/relationships/slideLayout" Target="/ppt/slideLayouts/slideLayout1.xml" Id="R495f8de3830a43c4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95f8de3830a43c4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2f5731acedc4a48" /><Relationship Type="http://schemas.openxmlformats.org/officeDocument/2006/relationships/image" Target="/ppt/media/image.png" Id="Rf1f65ad459f54d05" /><Relationship Type="http://schemas.openxmlformats.org/officeDocument/2006/relationships/notesSlide" Target="/ppt/notesSlides/notesSlide1.xml" Id="Re81e857d44b74a9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d7c8f63c1b6444f" /><Relationship Type="http://schemas.openxmlformats.org/officeDocument/2006/relationships/image" Target="/ppt/media/image2.png" Id="Re3e9c7c7b5df4dd6" /><Relationship Type="http://schemas.openxmlformats.org/officeDocument/2006/relationships/notesSlide" Target="/ppt/notesSlides/notesSlide2.xml" Id="R37698368a17b43a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0f27870188d45b7" /><Relationship Type="http://schemas.openxmlformats.org/officeDocument/2006/relationships/notesSlide" Target="/ppt/notesSlides/notesSlide3.xml" Id="R96058d5a3e854dd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512b58a051c4c95" /><Relationship Type="http://schemas.openxmlformats.org/officeDocument/2006/relationships/notesSlide" Target="/ppt/notesSlides/notesSlide4.xml" Id="R04736f55839d4b7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861655883694f00" /><Relationship Type="http://schemas.openxmlformats.org/officeDocument/2006/relationships/notesSlide" Target="/ppt/notesSlides/notesSlide5.xml" Id="Rcf3736430193497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306b9e7435a4849" /><Relationship Type="http://schemas.openxmlformats.org/officeDocument/2006/relationships/notesSlide" Target="/ppt/notesSlides/notesSlide6.xml" Id="Rc4cb88ec44284bd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17ea237355b423c" /><Relationship Type="http://schemas.openxmlformats.org/officeDocument/2006/relationships/notesSlide" Target="/ppt/notesSlides/notesSlide7.xml" Id="R1446479867144c9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81eecb1401b4c19" /><Relationship Type="http://schemas.openxmlformats.org/officeDocument/2006/relationships/image" Target="/ppt/media/image3.png" Id="R3c24719e5b8f4158" /><Relationship Type="http://schemas.openxmlformats.org/officeDocument/2006/relationships/notesSlide" Target="/ppt/notesSlides/notesSlide8.xml" Id="R2e734416667a4cc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60750395a7148e0" /><Relationship Type="http://schemas.openxmlformats.org/officeDocument/2006/relationships/notesSlide" Target="/ppt/notesSlides/notesSlide9.xml" Id="Ra7e994df636e449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acf9050a8194fe5" /><Relationship Type="http://schemas.openxmlformats.org/officeDocument/2006/relationships/image" Target="/ppt/media/image4.png" Id="R93ac4847777b441e" /><Relationship Type="http://schemas.openxmlformats.org/officeDocument/2006/relationships/notesSlide" Target="/ppt/notesSlides/notesSlide10.xml" Id="R5b0042a1002c4e0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dd85c7c5224927" /><Relationship Type="http://schemas.openxmlformats.org/officeDocument/2006/relationships/notesSlide" Target="/ppt/notesSlides/notesSlide11.xml" Id="Rc39dee84c3ad4df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36d8c039a5a45ef" /><Relationship Type="http://schemas.openxmlformats.org/officeDocument/2006/relationships/notesSlide" Target="/ppt/notesSlides/notesSlide12.xml" Id="R922d995dd6074be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e7612b84c2e44c4" /><Relationship Type="http://schemas.openxmlformats.org/officeDocument/2006/relationships/notesSlide" Target="/ppt/notesSlides/notesSlide13.xml" Id="R9c7514c0e33540d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af311d7c88a4f5c" /><Relationship Type="http://schemas.openxmlformats.org/officeDocument/2006/relationships/notesSlide" Target="/ppt/notesSlides/notesSlide14.xml" Id="Rb32ae1c8ed7246c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8c38d46ace14f33" /><Relationship Type="http://schemas.openxmlformats.org/officeDocument/2006/relationships/notesSlide" Target="/ppt/notesSlides/notesSlide15.xml" Id="Rcfd79c1f50714a59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fa2d7de1bb644fe" /><Relationship Type="http://schemas.openxmlformats.org/officeDocument/2006/relationships/notesSlide" Target="/ppt/notesSlides/notesSlide16.xml" Id="Re37434a5eb164c65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9b3555821884458" /><Relationship Type="http://schemas.openxmlformats.org/officeDocument/2006/relationships/notesSlide" Target="/ppt/notesSlides/notesSlide17.xml" Id="R8a83a8ac29114c61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ffab8a43000439e" /><Relationship Type="http://schemas.openxmlformats.org/officeDocument/2006/relationships/image" Target="/ppt/media/image5.png" Id="Rb851cc5ef9054df2" /><Relationship Type="http://schemas.openxmlformats.org/officeDocument/2006/relationships/notesSlide" Target="/ppt/notesSlides/notesSlide18.xml" Id="R2ddb31828bc5405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8111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5D87ED4-5D93-4AEA-AC74-19FDE7A17E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714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2D8FF"/>
          </a:solidFill>
          <a:ln xmlns:a="http://schemas.openxmlformats.org/drawingml/2006/main" w="0">
            <a:solidFill>
              <a:srgbClr val="42D8FF"/>
            </a:solidFill>
          </a:ln>
        </p:spPr>
      </p:sp>
      <p:pic>
        <p:nvPicPr>
          <p:cNvPr id="1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1f65ad459f54d05"/>
          <a:srcRect xmlns:a="http://schemas.openxmlformats.org/drawingml/2006/main" l="25378" t="0" r="25378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191250" y="0"/>
            <a:ext cx="6000750" cy="685800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7FE189E-F5D8-4967-80C8-4FE6C009DA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91125" y="0"/>
            <a:ext cx="2381250" cy="685800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AFFC5C6-02D4-482E-95E2-1BFC93CBE6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19125"/>
            <a:ext cx="5286375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3600" b="1">
                <a:solidFill>
                  <a:srgbClr val="F8FBFF"/>
                </a:solidFill>
              </a:defRPr>
            </a:pPr>
            <a:r>
              <a:rPr sz="3600" b="1">
                <a:solidFill>
                  <a:srgbClr val="F8FBFF"/>
                </a:solidFill>
              </a:rPr>
              <a:t>Компьютерные коммуникации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2459357-784C-4F16-A161-DDA2212DA1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238375"/>
            <a:ext cx="5143500" cy="1333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2325" b="1">
                <a:solidFill>
                  <a:srgbClr val="42D8FF"/>
                </a:solidFill>
              </a:defRPr>
            </a:pPr>
            <a:r>
              <a:rPr sz="2325" b="1">
                <a:solidFill>
                  <a:srgbClr val="42D8FF"/>
                </a:solidFill>
              </a:rPr>
              <a:t>как данные находят адресата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8B91CE2-056D-4976-AEF4-97B2483E51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000500"/>
            <a:ext cx="5095875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875" b="0">
                <a:solidFill>
                  <a:srgbClr val="F8FBFF"/>
                </a:solidFill>
              </a:defRPr>
            </a:pPr>
            <a:r>
              <a:rPr sz="1875" b="0">
                <a:solidFill>
                  <a:srgbClr val="F8FBFF"/>
                </a:solidFill>
              </a:rPr>
              <a:t>От школьного кабинета до Интернета: сеть связывает устройства по общим правилам.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8B9F109-2882-4188-AF94-57FFCEAEBE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6238875"/>
            <a:ext cx="3714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900" b="1">
                <a:solidFill>
                  <a:srgbClr val="B9C9DD"/>
                </a:solidFill>
              </a:defRPr>
            </a:pPr>
            <a:r>
              <a:rPr sz="900" b="1">
                <a:solidFill>
                  <a:srgbClr val="B9C9DD"/>
                </a:solidFill>
              </a:rPr>
              <a:t>ИНФОРМАТИКА · 10 КЛАСС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0625C1A-F5F3-4541-B9C9-968D615E6A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191250"/>
            <a:ext cx="571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050" b="1">
                <a:solidFill>
                  <a:srgbClr val="42D8FF"/>
                </a:solidFill>
              </a:defRPr>
            </a:pPr>
            <a:r>
              <a:rPr sz="1050" b="1">
                <a:solidFill>
                  <a:srgbClr val="42D8FF"/>
                </a:solidFill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631015295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8111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E6173EB-0319-4AA8-B369-EBFCD2B21F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714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8D7DFF"/>
          </a:solidFill>
          <a:ln xmlns:a="http://schemas.openxmlformats.org/drawingml/2006/main" w="0">
            <a:solidFill>
              <a:srgbClr val="8D7DFF"/>
            </a:solidFill>
          </a:ln>
        </p:spPr>
      </p:sp>
      <p:pic>
        <p:nvPicPr>
          <p:cNvPr id="1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3e9c7c7b5df4dd6"/>
          <a:srcRect xmlns:a="http://schemas.openxmlformats.org/drawingml/2006/main" l="25378" t="0" r="25378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191250" y="0"/>
            <a:ext cx="6000750" cy="685800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4DBD8C5-10D1-4F8E-9521-11574524B8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91125" y="0"/>
            <a:ext cx="2381250" cy="685800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EA69CB7-E4FE-4860-9B6A-C764643709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19125"/>
            <a:ext cx="5286375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3600" b="1">
                <a:solidFill>
                  <a:srgbClr val="F8FBFF"/>
                </a:solidFill>
              </a:defRPr>
            </a:pPr>
            <a:r>
              <a:rPr sz="3600" b="1">
                <a:solidFill>
                  <a:srgbClr val="F8FBFF"/>
                </a:solidFill>
              </a:rPr>
              <a:t>Коммуникация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8DC40BB-6300-463F-9333-B59F301DA6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238375"/>
            <a:ext cx="5143500" cy="1333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2325" b="1">
                <a:solidFill>
                  <a:srgbClr val="8D7DFF"/>
                </a:solidFill>
              </a:defRPr>
            </a:pPr>
            <a:r>
              <a:rPr sz="2325" b="1">
                <a:solidFill>
                  <a:srgbClr val="8D7DFF"/>
                </a:solidFill>
              </a:rPr>
              <a:t>отправитель → сообщение → канал → адресат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818F738-39A4-4C12-AE3C-A3F2BD76B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000500"/>
            <a:ext cx="5095875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875" b="0">
                <a:solidFill>
                  <a:srgbClr val="F8FBFF"/>
                </a:solidFill>
              </a:defRPr>
            </a:pPr>
            <a:r>
              <a:rPr sz="1875" b="0">
                <a:solidFill>
                  <a:srgbClr val="F8FBFF"/>
                </a:solidFill>
              </a:rPr>
              <a:t>Если один элемент отсутствует, обмен не состоится.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87BE16B-62DF-4E77-ADF5-D98724C2E6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6238875"/>
            <a:ext cx="3714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900" b="1">
                <a:solidFill>
                  <a:srgbClr val="B9C9DD"/>
                </a:solidFill>
              </a:defRPr>
            </a:pPr>
            <a:r>
              <a:rPr sz="900" b="1">
                <a:solidFill>
                  <a:srgbClr val="B9C9DD"/>
                </a:solidFill>
              </a:rPr>
              <a:t>ИНФОРМАТИКА · 10 КЛАСС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8ABE5B4-C95E-4140-93BA-934E982F7B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191250"/>
            <a:ext cx="571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050" b="1">
                <a:solidFill>
                  <a:srgbClr val="8D7DFF"/>
                </a:solidFill>
              </a:defRPr>
            </a:pPr>
            <a:r>
              <a:rPr sz="1050" b="1">
                <a:solidFill>
                  <a:srgbClr val="8D7DFF"/>
                </a:solidFill>
              </a:rPr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1669003765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8111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0AF6E09-0CC5-4B18-BDB2-C1B330CF3B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714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55D89A"/>
          </a:solidFill>
          <a:ln xmlns:a="http://schemas.openxmlformats.org/drawingml/2006/main" w="0">
            <a:solidFill>
              <a:srgbClr val="55D89A"/>
            </a:solidFill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E298B13-1598-4AB6-91CD-40DE4BD7D8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76250"/>
            <a:ext cx="10620375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3075" b="1">
                <a:solidFill>
                  <a:srgbClr val="F8FBFF"/>
                </a:solidFill>
              </a:defRPr>
            </a:pPr>
            <a:r>
              <a:rPr sz="3075" b="1">
                <a:solidFill>
                  <a:srgbClr val="F8FBFF"/>
                </a:solidFill>
              </a:rPr>
              <a:t>Что передаётся?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ECC6747-8341-443C-9004-A740CBA0D5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047875"/>
            <a:ext cx="10572750" cy="2095500"/>
          </a:xfrm>
          <a:prstGeom xmlns:a="http://schemas.openxmlformats.org/drawingml/2006/main" prst="roundRect">
            <a:avLst>
              <a:gd name="adj" fmla="val 5455"/>
            </a:avLst>
          </a:prstGeom>
          <a:solidFill xmlns:a="http://schemas.openxmlformats.org/drawingml/2006/main">
            <a:srgbClr val="112139"/>
          </a:solidFill>
          <a:ln xmlns:a="http://schemas.openxmlformats.org/drawingml/2006/main" w="19050">
            <a:solidFill>
              <a:srgbClr val="55D89A"/>
            </a:solidFill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231D631-7E04-4256-AEC0-D83391F271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90625" y="2381250"/>
            <a:ext cx="981075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2850" b="1">
                <a:solidFill>
                  <a:srgbClr val="F8FBFF"/>
                </a:solidFill>
              </a:defRPr>
            </a:pPr>
            <a:r>
              <a:rPr sz="2850" b="1">
                <a:solidFill>
                  <a:srgbClr val="F8FBFF"/>
                </a:solidFill>
              </a:rPr>
              <a:t>данные, представленные сигналами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AF0F360-A70B-4271-ACDF-99F5C2E3B5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4619625"/>
            <a:ext cx="1028700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950" b="0">
                <a:solidFill>
                  <a:srgbClr val="B9C9DD"/>
                </a:solidFill>
              </a:defRPr>
            </a:pPr>
            <a:r>
              <a:rPr sz="1950" b="0">
                <a:solidFill>
                  <a:srgbClr val="B9C9DD"/>
                </a:solidFill>
              </a:rPr>
              <a:t>Текст, изображение и звук передаются как закодированные данные.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D1B21BC-0D27-4BC7-90CB-46D6B95D3C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6238875"/>
            <a:ext cx="3714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900" b="1">
                <a:solidFill>
                  <a:srgbClr val="B9C9DD"/>
                </a:solidFill>
              </a:defRPr>
            </a:pPr>
            <a:r>
              <a:rPr sz="900" b="1">
                <a:solidFill>
                  <a:srgbClr val="B9C9DD"/>
                </a:solidFill>
              </a:rPr>
              <a:t>ИНФОРМАТИКА · 10 КЛАСС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946B69A-2095-463C-817A-723A76EFBF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191250"/>
            <a:ext cx="571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050" b="1">
                <a:solidFill>
                  <a:srgbClr val="55D89A"/>
                </a:solidFill>
              </a:defRPr>
            </a:pPr>
            <a:r>
              <a:rPr sz="1050" b="1">
                <a:solidFill>
                  <a:srgbClr val="55D89A"/>
                </a:solidFill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1639802311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8111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010F971-F42E-4AF1-95D5-0E51A6AEB1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714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D166"/>
          </a:solidFill>
          <a:ln xmlns:a="http://schemas.openxmlformats.org/drawingml/2006/main" w="0">
            <a:solidFill>
              <a:srgbClr val="FFD166"/>
            </a:solidFill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DE2AB2D-94A5-4DEB-8EE3-1A56B55B3E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76250"/>
            <a:ext cx="10620375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3075" b="1">
                <a:solidFill>
                  <a:srgbClr val="F8FBFF"/>
                </a:solidFill>
              </a:defRPr>
            </a:pPr>
            <a:r>
              <a:rPr sz="3075" b="1">
                <a:solidFill>
                  <a:srgbClr val="F8FBFF"/>
                </a:solidFill>
              </a:rPr>
              <a:t>Канал связи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67630F2-4370-4BC8-8ACA-2556322DC0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047875"/>
            <a:ext cx="10572750" cy="2095500"/>
          </a:xfrm>
          <a:prstGeom xmlns:a="http://schemas.openxmlformats.org/drawingml/2006/main" prst="roundRect">
            <a:avLst>
              <a:gd name="adj" fmla="val 5455"/>
            </a:avLst>
          </a:prstGeom>
          <a:solidFill xmlns:a="http://schemas.openxmlformats.org/drawingml/2006/main">
            <a:srgbClr val="112139"/>
          </a:solidFill>
          <a:ln xmlns:a="http://schemas.openxmlformats.org/drawingml/2006/main" w="19050">
            <a:solidFill>
              <a:srgbClr val="FFD166"/>
            </a:solidFill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C0092CA-819D-465F-B326-A082F996C5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90625" y="2381250"/>
            <a:ext cx="981075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2850" b="1">
                <a:solidFill>
                  <a:srgbClr val="F8FBFF"/>
                </a:solidFill>
              </a:defRPr>
            </a:pPr>
            <a:r>
              <a:rPr sz="2850" b="1">
                <a:solidFill>
                  <a:srgbClr val="F8FBFF"/>
                </a:solidFill>
              </a:rPr>
              <a:t>проводной или беспроводной путь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73AD8AB-7BDF-4B52-87C4-D26952AD0D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4619625"/>
            <a:ext cx="1028700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950" b="0">
                <a:solidFill>
                  <a:srgbClr val="B9C9DD"/>
                </a:solidFill>
              </a:defRPr>
            </a:pPr>
            <a:r>
              <a:rPr sz="1950" b="0">
                <a:solidFill>
                  <a:srgbClr val="B9C9DD"/>
                </a:solidFill>
              </a:rPr>
              <a:t>Канал переносит сигнал; его качество влияет на скорость и надёжность.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B66C98A-BFD2-4778-A66B-FCE9B72898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6238875"/>
            <a:ext cx="3714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900" b="1">
                <a:solidFill>
                  <a:srgbClr val="B9C9DD"/>
                </a:solidFill>
              </a:defRPr>
            </a:pPr>
            <a:r>
              <a:rPr sz="900" b="1">
                <a:solidFill>
                  <a:srgbClr val="B9C9DD"/>
                </a:solidFill>
              </a:rPr>
              <a:t>ИНФОРМАТИКА · 10 КЛАСС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D9E67A9-8484-47B3-8A41-6571FD7C93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191250"/>
            <a:ext cx="571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050" b="1">
                <a:solidFill>
                  <a:srgbClr val="FFD166"/>
                </a:solidFill>
              </a:defRPr>
            </a:pPr>
            <a:r>
              <a:rPr sz="1050" b="1">
                <a:solidFill>
                  <a:srgbClr val="FFD166"/>
                </a:solidFill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1605878970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8111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1FADFA8-D625-4011-9B95-ADB2F809F6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714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2D8FF"/>
          </a:solidFill>
          <a:ln xmlns:a="http://schemas.openxmlformats.org/drawingml/2006/main" w="0">
            <a:solidFill>
              <a:srgbClr val="42D8FF"/>
            </a:solidFill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AA9B622-DF53-4770-9025-31A31F464B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76250"/>
            <a:ext cx="10620375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3075" b="1">
                <a:solidFill>
                  <a:srgbClr val="F8FBFF"/>
                </a:solidFill>
              </a:defRPr>
            </a:pPr>
            <a:r>
              <a:rPr sz="3075" b="1">
                <a:solidFill>
                  <a:srgbClr val="F8FBFF"/>
                </a:solidFill>
              </a:rPr>
              <a:t>Протокол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B3F76F1-74C0-43E8-9B2B-F707086083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047875"/>
            <a:ext cx="10572750" cy="2095500"/>
          </a:xfrm>
          <a:prstGeom xmlns:a="http://schemas.openxmlformats.org/drawingml/2006/main" prst="roundRect">
            <a:avLst>
              <a:gd name="adj" fmla="val 5455"/>
            </a:avLst>
          </a:prstGeom>
          <a:solidFill xmlns:a="http://schemas.openxmlformats.org/drawingml/2006/main">
            <a:srgbClr val="112139"/>
          </a:solidFill>
          <a:ln xmlns:a="http://schemas.openxmlformats.org/drawingml/2006/main" w="19050">
            <a:solidFill>
              <a:srgbClr val="42D8FF"/>
            </a:solidFill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441F749-42CF-4533-90A9-BB678BC0A4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90625" y="2381250"/>
            <a:ext cx="981075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2850" b="1">
                <a:solidFill>
                  <a:srgbClr val="F8FBFF"/>
                </a:solidFill>
              </a:defRPr>
            </a:pPr>
            <a:r>
              <a:rPr sz="2850" b="1">
                <a:solidFill>
                  <a:srgbClr val="F8FBFF"/>
                </a:solidFill>
              </a:rPr>
              <a:t>общие правила обмена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6D93BD2-689E-4C25-8A4A-76CD8B55D4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4619625"/>
            <a:ext cx="1028700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950" b="0">
                <a:solidFill>
                  <a:srgbClr val="B9C9DD"/>
                </a:solidFill>
              </a:defRPr>
            </a:pPr>
            <a:r>
              <a:rPr sz="1950" b="0">
                <a:solidFill>
                  <a:srgbClr val="B9C9DD"/>
                </a:solidFill>
              </a:rPr>
              <a:t>Устройства должны одинаково понимать порядок и формат сообщений.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3F05D43-55F6-43C2-B9CE-55F88E7F6A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6238875"/>
            <a:ext cx="3714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900" b="1">
                <a:solidFill>
                  <a:srgbClr val="B9C9DD"/>
                </a:solidFill>
              </a:defRPr>
            </a:pPr>
            <a:r>
              <a:rPr sz="900" b="1">
                <a:solidFill>
                  <a:srgbClr val="B9C9DD"/>
                </a:solidFill>
              </a:rPr>
              <a:t>ИНФОРМАТИКА · 10 КЛАСС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B43DE2F-824A-4FB8-9ED0-82D76C5857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191250"/>
            <a:ext cx="571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050" b="1">
                <a:solidFill>
                  <a:srgbClr val="42D8FF"/>
                </a:solidFill>
              </a:defRPr>
            </a:pPr>
            <a:r>
              <a:rPr sz="1050" b="1">
                <a:solidFill>
                  <a:srgbClr val="42D8FF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950410899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8111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E69FF5B-37D1-4E29-B7E8-25CD01FA96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714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8D7DFF"/>
          </a:solidFill>
          <a:ln xmlns:a="http://schemas.openxmlformats.org/drawingml/2006/main" w="0">
            <a:solidFill>
              <a:srgbClr val="8D7DFF"/>
            </a:solidFill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DFCFD6F-1DF1-4A58-906E-07A7F93027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76250"/>
            <a:ext cx="10620375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3075" b="1">
                <a:solidFill>
                  <a:srgbClr val="F8FBFF"/>
                </a:solidFill>
              </a:defRPr>
            </a:pPr>
            <a:r>
              <a:rPr sz="3075" b="1">
                <a:solidFill>
                  <a:srgbClr val="F8FBFF"/>
                </a:solidFill>
              </a:rPr>
              <a:t>Адрес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6D450C9-C796-44EC-8E1C-6294463C49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047875"/>
            <a:ext cx="10572750" cy="2095500"/>
          </a:xfrm>
          <a:prstGeom xmlns:a="http://schemas.openxmlformats.org/drawingml/2006/main" prst="roundRect">
            <a:avLst>
              <a:gd name="adj" fmla="val 5455"/>
            </a:avLst>
          </a:prstGeom>
          <a:solidFill xmlns:a="http://schemas.openxmlformats.org/drawingml/2006/main">
            <a:srgbClr val="112139"/>
          </a:solidFill>
          <a:ln xmlns:a="http://schemas.openxmlformats.org/drawingml/2006/main" w="19050">
            <a:solidFill>
              <a:srgbClr val="8D7DFF"/>
            </a:solidFill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778FFB6-39E8-480A-AD4C-B4B603BA5F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90625" y="2381250"/>
            <a:ext cx="981075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2850" b="1">
                <a:solidFill>
                  <a:srgbClr val="F8FBFF"/>
                </a:solidFill>
              </a:defRPr>
            </a:pPr>
            <a:r>
              <a:rPr sz="2850" b="1">
                <a:solidFill>
                  <a:srgbClr val="F8FBFF"/>
                </a:solidFill>
              </a:rPr>
              <a:t>как сеть различает получателей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4B895CC-22D9-4456-BE27-8AA17FED58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4619625"/>
            <a:ext cx="1028700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950" b="0">
                <a:solidFill>
                  <a:srgbClr val="B9C9DD"/>
                </a:solidFill>
              </a:defRPr>
            </a:pPr>
            <a:r>
              <a:rPr sz="1950" b="0">
                <a:solidFill>
                  <a:srgbClr val="B9C9DD"/>
                </a:solidFill>
              </a:rPr>
              <a:t>Адрес нужен для доставки данных конкретному узлу.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F82E411-35D9-4392-9D05-BD83D41F53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6238875"/>
            <a:ext cx="3714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900" b="1">
                <a:solidFill>
                  <a:srgbClr val="B9C9DD"/>
                </a:solidFill>
              </a:defRPr>
            </a:pPr>
            <a:r>
              <a:rPr sz="900" b="1">
                <a:solidFill>
                  <a:srgbClr val="B9C9DD"/>
                </a:solidFill>
              </a:rPr>
              <a:t>ИНФОРМАТИКА · 10 КЛАСС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C96CC1C-61BC-4D27-BB3A-B64685F3F6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191250"/>
            <a:ext cx="571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050" b="1">
                <a:solidFill>
                  <a:srgbClr val="8D7DFF"/>
                </a:solidFill>
              </a:defRPr>
            </a:pPr>
            <a:r>
              <a:rPr sz="1050" b="1">
                <a:solidFill>
                  <a:srgbClr val="8D7DFF"/>
                </a:solidFill>
              </a:rPr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154795876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8111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3EBBCE5-EE8E-46A4-B0DB-B24545233C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714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55D89A"/>
          </a:solidFill>
          <a:ln xmlns:a="http://schemas.openxmlformats.org/drawingml/2006/main" w="0">
            <a:solidFill>
              <a:srgbClr val="55D89A"/>
            </a:solidFill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3D7AB30-E22C-4098-A0DF-C508D6266A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76250"/>
            <a:ext cx="10620375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3075" b="1">
                <a:solidFill>
                  <a:srgbClr val="F8FBFF"/>
                </a:solidFill>
              </a:defRPr>
            </a:pPr>
            <a:r>
              <a:rPr sz="3075" b="1">
                <a:solidFill>
                  <a:srgbClr val="F8FBFF"/>
                </a:solidFill>
              </a:rPr>
              <a:t>Компьютерная сеть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640D8FE-C017-4ED2-B800-4267B63CA2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047875"/>
            <a:ext cx="10572750" cy="2095500"/>
          </a:xfrm>
          <a:prstGeom xmlns:a="http://schemas.openxmlformats.org/drawingml/2006/main" prst="roundRect">
            <a:avLst>
              <a:gd name="adj" fmla="val 5455"/>
            </a:avLst>
          </a:prstGeom>
          <a:solidFill xmlns:a="http://schemas.openxmlformats.org/drawingml/2006/main">
            <a:srgbClr val="112139"/>
          </a:solidFill>
          <a:ln xmlns:a="http://schemas.openxmlformats.org/drawingml/2006/main" w="19050">
            <a:solidFill>
              <a:srgbClr val="55D89A"/>
            </a:solidFill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2046D07-3627-4FEF-8D1A-533017C9E2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90625" y="2381250"/>
            <a:ext cx="981075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2850" b="1">
                <a:solidFill>
                  <a:srgbClr val="F8FBFF"/>
                </a:solidFill>
              </a:defRPr>
            </a:pPr>
            <a:r>
              <a:rPr sz="2850" b="1">
                <a:solidFill>
                  <a:srgbClr val="F8FBFF"/>
                </a:solidFill>
              </a:rPr>
              <a:t>узлы + каналы + сетевое оборудование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9ABDE36-C0DE-4593-8708-F1B5564181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4619625"/>
            <a:ext cx="1028700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950" b="0">
                <a:solidFill>
                  <a:srgbClr val="B9C9DD"/>
                </a:solidFill>
              </a:defRPr>
            </a:pPr>
            <a:r>
              <a:rPr sz="1950" b="0">
                <a:solidFill>
                  <a:srgbClr val="B9C9DD"/>
                </a:solidFill>
              </a:rPr>
              <a:t>Сеть обеспечивает обмен и совместное использование ресурсов.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4EA66FC-E073-4A44-B8AD-BFB52B402B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6238875"/>
            <a:ext cx="3714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900" b="1">
                <a:solidFill>
                  <a:srgbClr val="B9C9DD"/>
                </a:solidFill>
              </a:defRPr>
            </a:pPr>
            <a:r>
              <a:rPr sz="900" b="1">
                <a:solidFill>
                  <a:srgbClr val="B9C9DD"/>
                </a:solidFill>
              </a:rPr>
              <a:t>ИНФОРМАТИКА · 10 КЛАСС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5284A1A-1684-40CB-B82C-91444B0E93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191250"/>
            <a:ext cx="571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050" b="1">
                <a:solidFill>
                  <a:srgbClr val="55D89A"/>
                </a:solidFill>
              </a:defRPr>
            </a:pPr>
            <a:r>
              <a:rPr sz="1050" b="1">
                <a:solidFill>
                  <a:srgbClr val="55D89A"/>
                </a:solidFill>
              </a:rPr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114016866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8111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A01F866-262B-42A6-9D32-82DE715CA6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714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D166"/>
          </a:solidFill>
          <a:ln xmlns:a="http://schemas.openxmlformats.org/drawingml/2006/main" w="0">
            <a:solidFill>
              <a:srgbClr val="FFD166"/>
            </a:solidFill>
          </a:ln>
        </p:spPr>
      </p:sp>
      <p:pic>
        <p:nvPicPr>
          <p:cNvPr id="1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c24719e5b8f4158"/>
          <a:srcRect xmlns:a="http://schemas.openxmlformats.org/drawingml/2006/main" l="25378" t="0" r="25378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191250" y="0"/>
            <a:ext cx="6000750" cy="685800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EDC7888-99C2-4B15-8A02-02F310D59B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91125" y="0"/>
            <a:ext cx="2381250" cy="685800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558F153-8217-4501-9667-C775C37811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19125"/>
            <a:ext cx="5286375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3600" b="1">
                <a:solidFill>
                  <a:srgbClr val="F8FBFF"/>
                </a:solidFill>
              </a:defRPr>
            </a:pPr>
            <a:r>
              <a:rPr sz="3600" b="1">
                <a:solidFill>
                  <a:srgbClr val="F8FBFF"/>
                </a:solidFill>
              </a:rPr>
              <a:t>Локальная сеть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97981FA-BAD6-49CA-B3A0-85D828A5C3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238375"/>
            <a:ext cx="5143500" cy="1333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2325" b="1">
                <a:solidFill>
                  <a:srgbClr val="FFD166"/>
                </a:solidFill>
              </a:defRPr>
            </a:pPr>
            <a:r>
              <a:rPr sz="2325" b="1">
                <a:solidFill>
                  <a:srgbClr val="FFD166"/>
                </a:solidFill>
              </a:rPr>
              <a:t>небольшая территория · единое управление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30EC998-1667-4247-B059-5B6EA7CEC5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000500"/>
            <a:ext cx="5095875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875" b="0">
                <a:solidFill>
                  <a:srgbClr val="F8FBFF"/>
                </a:solidFill>
              </a:defRPr>
            </a:pPr>
            <a:r>
              <a:rPr sz="1875" b="0">
                <a:solidFill>
                  <a:srgbClr val="F8FBFF"/>
                </a:solidFill>
              </a:rPr>
              <a:t>Пример: компьютеры, сервер и принтер внутри школы.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CEAFB12-7556-4A63-B0DB-088D0AF992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6238875"/>
            <a:ext cx="3714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900" b="1">
                <a:solidFill>
                  <a:srgbClr val="B9C9DD"/>
                </a:solidFill>
              </a:defRPr>
            </a:pPr>
            <a:r>
              <a:rPr sz="900" b="1">
                <a:solidFill>
                  <a:srgbClr val="B9C9DD"/>
                </a:solidFill>
              </a:rPr>
              <a:t>ИНФОРМАТИКА · 10 КЛАСС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DA62EE6-A69F-4DB8-98A8-9E6DB0445C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191250"/>
            <a:ext cx="571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050" b="1">
                <a:solidFill>
                  <a:srgbClr val="FFD166"/>
                </a:solidFill>
              </a:defRPr>
            </a:pPr>
            <a:r>
              <a:rPr sz="1050" b="1">
                <a:solidFill>
                  <a:srgbClr val="FFD166"/>
                </a:solidFill>
              </a:rPr>
              <a:t>08</a:t>
            </a:r>
          </a:p>
        </p:txBody>
      </p:sp>
    </p:spTree>
    <p:extLst>
      <p:ext uri="{BB962C8B-B14F-4D97-AF65-F5344CB8AC3E}">
        <p14:creationId xmlns:p14="http://schemas.microsoft.com/office/powerpoint/2010/main" val="1019387206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8111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F2A631D-C1B1-44BA-AABE-9C406FDA4A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714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2D8FF"/>
          </a:solidFill>
          <a:ln xmlns:a="http://schemas.openxmlformats.org/drawingml/2006/main" w="0">
            <a:solidFill>
              <a:srgbClr val="42D8FF"/>
            </a:solidFill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08DC406-0202-4D76-A99F-F2057A6FEE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76250"/>
            <a:ext cx="10620375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3075" b="1">
                <a:solidFill>
                  <a:srgbClr val="F8FBFF"/>
                </a:solidFill>
              </a:defRPr>
            </a:pPr>
            <a:r>
              <a:rPr sz="3075" b="1">
                <a:solidFill>
                  <a:srgbClr val="F8FBFF"/>
                </a:solidFill>
              </a:rPr>
              <a:t>Глобальная сеть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2F99112-080B-4F83-8D04-19CFC14B09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047875"/>
            <a:ext cx="10572750" cy="2095500"/>
          </a:xfrm>
          <a:prstGeom xmlns:a="http://schemas.openxmlformats.org/drawingml/2006/main" prst="roundRect">
            <a:avLst>
              <a:gd name="adj" fmla="val 5455"/>
            </a:avLst>
          </a:prstGeom>
          <a:solidFill xmlns:a="http://schemas.openxmlformats.org/drawingml/2006/main">
            <a:srgbClr val="112139"/>
          </a:solidFill>
          <a:ln xmlns:a="http://schemas.openxmlformats.org/drawingml/2006/main" w="19050">
            <a:solidFill>
              <a:srgbClr val="42D8FF"/>
            </a:solidFill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4883440-404C-4898-AA27-FA7698185A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90625" y="2381250"/>
            <a:ext cx="981075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2850" b="1">
                <a:solidFill>
                  <a:srgbClr val="F8FBFF"/>
                </a:solidFill>
              </a:defRPr>
            </a:pPr>
            <a:r>
              <a:rPr sz="2850" b="1">
                <a:solidFill>
                  <a:srgbClr val="F8FBFF"/>
                </a:solidFill>
              </a:rPr>
              <a:t>связывает сети на больших расстояниях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0382C79-2D42-481C-9004-EBA9184EC2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4619625"/>
            <a:ext cx="1028700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950" b="0">
                <a:solidFill>
                  <a:srgbClr val="B9C9DD"/>
                </a:solidFill>
              </a:defRPr>
            </a:pPr>
            <a:r>
              <a:rPr sz="1950" b="0">
                <a:solidFill>
                  <a:srgbClr val="B9C9DD"/>
                </a:solidFill>
              </a:rPr>
              <a:t>Интернет — глобальная система взаимосвязанных сетей.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F410064-B227-4675-8A41-6978834C47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6238875"/>
            <a:ext cx="3714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900" b="1">
                <a:solidFill>
                  <a:srgbClr val="B9C9DD"/>
                </a:solidFill>
              </a:defRPr>
            </a:pPr>
            <a:r>
              <a:rPr sz="900" b="1">
                <a:solidFill>
                  <a:srgbClr val="B9C9DD"/>
                </a:solidFill>
              </a:rPr>
              <a:t>ИНФОРМАТИКА · 10 КЛАСС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C526DEE-5BA2-43C0-B7C5-429C26E753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191250"/>
            <a:ext cx="571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050" b="1">
                <a:solidFill>
                  <a:srgbClr val="42D8FF"/>
                </a:solidFill>
              </a:defRPr>
            </a:pPr>
            <a:r>
              <a:rPr sz="1050" b="1">
                <a:solidFill>
                  <a:srgbClr val="42D8FF"/>
                </a:solidFill>
              </a:rPr>
              <a:t>09</a:t>
            </a:r>
          </a:p>
        </p:txBody>
      </p:sp>
    </p:spTree>
    <p:extLst>
      <p:ext uri="{BB962C8B-B14F-4D97-AF65-F5344CB8AC3E}">
        <p14:creationId xmlns:p14="http://schemas.microsoft.com/office/powerpoint/2010/main" val="465611209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8111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503E509-CAD3-41DD-A45E-13361614A1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714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8D7DFF"/>
          </a:solidFill>
          <a:ln xmlns:a="http://schemas.openxmlformats.org/drawingml/2006/main" w="0">
            <a:solidFill>
              <a:srgbClr val="8D7DFF"/>
            </a:solidFill>
          </a:ln>
        </p:spPr>
      </p:sp>
      <p:pic>
        <p:nvPicPr>
          <p:cNvPr id="1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3ac4847777b441e"/>
          <a:srcRect xmlns:a="http://schemas.openxmlformats.org/drawingml/2006/main" l="25378" t="0" r="25378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191250" y="0"/>
            <a:ext cx="6000750" cy="685800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BEB9BC9-9D39-4B94-B260-EFA8E96547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91125" y="0"/>
            <a:ext cx="2381250" cy="685800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641871-CD7B-4FB4-8130-2B3DE3B50B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19125"/>
            <a:ext cx="5286375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3600" b="1">
                <a:solidFill>
                  <a:srgbClr val="F8FBFF"/>
                </a:solidFill>
              </a:defRPr>
            </a:pPr>
            <a:r>
              <a:rPr sz="3600" b="1">
                <a:solidFill>
                  <a:srgbClr val="F8FBFF"/>
                </a:solidFill>
              </a:rPr>
              <a:t>Пакетная передача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E5C91A0-E5DA-4B61-BBD6-223C0E686B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238375"/>
            <a:ext cx="5143500" cy="1333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2325" b="1">
                <a:solidFill>
                  <a:srgbClr val="8D7DFF"/>
                </a:solidFill>
              </a:defRPr>
            </a:pPr>
            <a:r>
              <a:rPr sz="2325" b="1">
                <a:solidFill>
                  <a:srgbClr val="8D7DFF"/>
                </a:solidFill>
              </a:rPr>
              <a:t>сообщение делится на части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F998785-E98B-445D-8C8B-27165B7E97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000500"/>
            <a:ext cx="5095875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875" b="0">
                <a:solidFill>
                  <a:srgbClr val="F8FBFF"/>
                </a:solidFill>
              </a:defRPr>
            </a:pPr>
            <a:r>
              <a:rPr sz="1875" b="0">
                <a:solidFill>
                  <a:srgbClr val="F8FBFF"/>
                </a:solidFill>
              </a:rPr>
              <a:t>Пакет несёт полезные данные и служебную информацию для доставки.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7A03994-88BE-4889-BBF3-63C114EC20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6238875"/>
            <a:ext cx="3714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900" b="1">
                <a:solidFill>
                  <a:srgbClr val="B9C9DD"/>
                </a:solidFill>
              </a:defRPr>
            </a:pPr>
            <a:r>
              <a:rPr sz="900" b="1">
                <a:solidFill>
                  <a:srgbClr val="B9C9DD"/>
                </a:solidFill>
              </a:rPr>
              <a:t>ИНФОРМАТИКА · 10 КЛАСС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4C6F4FE-4D33-46EF-BFCC-4DE3014EEB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191250"/>
            <a:ext cx="571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050" b="1">
                <a:solidFill>
                  <a:srgbClr val="8D7DFF"/>
                </a:solidFill>
              </a:defRPr>
            </a:pPr>
            <a:r>
              <a:rPr sz="1050" b="1">
                <a:solidFill>
                  <a:srgbClr val="8D7DFF"/>
                </a:solidFill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531837041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8111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AE1CFE2-F041-4D4F-8DAA-8526691744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714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55D89A"/>
          </a:solidFill>
          <a:ln xmlns:a="http://schemas.openxmlformats.org/drawingml/2006/main" w="0">
            <a:solidFill>
              <a:srgbClr val="55D89A"/>
            </a:solidFill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85C0F9D-7BAE-4701-9A47-F8E943D783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76250"/>
            <a:ext cx="10620375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3075" b="1">
                <a:solidFill>
                  <a:srgbClr val="F8FBFF"/>
                </a:solidFill>
              </a:defRPr>
            </a:pPr>
            <a:r>
              <a:rPr sz="3075" b="1">
                <a:solidFill>
                  <a:srgbClr val="F8FBFF"/>
                </a:solidFill>
              </a:rPr>
              <a:t>Маршрут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50EC087-DE7C-4205-88CA-12BCBAD94C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047875"/>
            <a:ext cx="10572750" cy="2095500"/>
          </a:xfrm>
          <a:prstGeom xmlns:a="http://schemas.openxmlformats.org/drawingml/2006/main" prst="roundRect">
            <a:avLst>
              <a:gd name="adj" fmla="val 5455"/>
            </a:avLst>
          </a:prstGeom>
          <a:solidFill xmlns:a="http://schemas.openxmlformats.org/drawingml/2006/main">
            <a:srgbClr val="112139"/>
          </a:solidFill>
          <a:ln xmlns:a="http://schemas.openxmlformats.org/drawingml/2006/main" w="19050">
            <a:solidFill>
              <a:srgbClr val="55D89A"/>
            </a:solidFill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2BF20B7-F622-4F06-A6E8-1D99263431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90625" y="2381250"/>
            <a:ext cx="981075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2850" b="1">
                <a:solidFill>
                  <a:srgbClr val="F8FBFF"/>
                </a:solidFill>
              </a:defRPr>
            </a:pPr>
            <a:r>
              <a:rPr sz="2850" b="1">
                <a:solidFill>
                  <a:srgbClr val="F8FBFF"/>
                </a:solidFill>
              </a:rPr>
              <a:t>пакеты могут идти разными путями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FB9A68B-7D24-4DC3-A2B1-C08C1CC009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4619625"/>
            <a:ext cx="1028700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950" b="0">
                <a:solidFill>
                  <a:srgbClr val="B9C9DD"/>
                </a:solidFill>
              </a:defRPr>
            </a:pPr>
            <a:r>
              <a:rPr sz="1950" b="0">
                <a:solidFill>
                  <a:srgbClr val="B9C9DD"/>
                </a:solidFill>
              </a:rPr>
              <a:t>Промежуточные устройства выбирают следующий участок пути.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1448069-B223-4808-9379-0554465D3A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6238875"/>
            <a:ext cx="3714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900" b="1">
                <a:solidFill>
                  <a:srgbClr val="B9C9DD"/>
                </a:solidFill>
              </a:defRPr>
            </a:pPr>
            <a:r>
              <a:rPr sz="900" b="1">
                <a:solidFill>
                  <a:srgbClr val="B9C9DD"/>
                </a:solidFill>
              </a:rPr>
              <a:t>ИНФОРМАТИКА · 10 КЛАСС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BC190A6-8230-4808-B848-0E3EB487D1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191250"/>
            <a:ext cx="571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050" b="1">
                <a:solidFill>
                  <a:srgbClr val="55D89A"/>
                </a:solidFill>
              </a:defRPr>
            </a:pPr>
            <a:r>
              <a:rPr sz="1050" b="1">
                <a:solidFill>
                  <a:srgbClr val="55D89A"/>
                </a:solidFill>
              </a:rPr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1330902933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8111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FA39DBF-D439-497F-B195-FB37C1495E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714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D166"/>
          </a:solidFill>
          <a:ln xmlns:a="http://schemas.openxmlformats.org/drawingml/2006/main" w="0">
            <a:solidFill>
              <a:srgbClr val="FFD166"/>
            </a:solidFill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AAA355-59DB-4056-8761-AE9D3DFC62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76250"/>
            <a:ext cx="10620375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3075" b="1">
                <a:solidFill>
                  <a:srgbClr val="F8FBFF"/>
                </a:solidFill>
              </a:defRPr>
            </a:pPr>
            <a:r>
              <a:rPr sz="3075" b="1">
                <a:solidFill>
                  <a:srgbClr val="F8FBFF"/>
                </a:solidFill>
              </a:rPr>
              <a:t>Надёжность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53E2AA2-1B10-4745-8460-170BCFDB66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047875"/>
            <a:ext cx="10572750" cy="2095500"/>
          </a:xfrm>
          <a:prstGeom xmlns:a="http://schemas.openxmlformats.org/drawingml/2006/main" prst="roundRect">
            <a:avLst>
              <a:gd name="adj" fmla="val 5455"/>
            </a:avLst>
          </a:prstGeom>
          <a:solidFill xmlns:a="http://schemas.openxmlformats.org/drawingml/2006/main">
            <a:srgbClr val="112139"/>
          </a:solidFill>
          <a:ln xmlns:a="http://schemas.openxmlformats.org/drawingml/2006/main" w="19050">
            <a:solidFill>
              <a:srgbClr val="FFD166"/>
            </a:solidFill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6B81A1B-2EAD-4DB7-89F7-F335E2E5A5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90625" y="2381250"/>
            <a:ext cx="981075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2850" b="1">
                <a:solidFill>
                  <a:srgbClr val="F8FBFF"/>
                </a:solidFill>
              </a:defRPr>
            </a:pPr>
            <a:r>
              <a:rPr sz="2850" b="1">
                <a:solidFill>
                  <a:srgbClr val="F8FBFF"/>
                </a:solidFill>
              </a:rPr>
              <a:t>ошибка обнаружена → данные переданы повторно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AA4FEC2-8FD5-438D-89B6-029E135ACB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4619625"/>
            <a:ext cx="1028700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950" b="0">
                <a:solidFill>
                  <a:srgbClr val="B9C9DD"/>
                </a:solidFill>
              </a:defRPr>
            </a:pPr>
            <a:r>
              <a:rPr sz="1950" b="0">
                <a:solidFill>
                  <a:srgbClr val="B9C9DD"/>
                </a:solidFill>
              </a:rPr>
              <a:t>Механизмы контроля зависят от используемых протоколов.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425F2BE-58CD-4741-8D66-3A6EED04E8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6238875"/>
            <a:ext cx="3714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900" b="1">
                <a:solidFill>
                  <a:srgbClr val="B9C9DD"/>
                </a:solidFill>
              </a:defRPr>
            </a:pPr>
            <a:r>
              <a:rPr sz="900" b="1">
                <a:solidFill>
                  <a:srgbClr val="B9C9DD"/>
                </a:solidFill>
              </a:rPr>
              <a:t>ИНФОРМАТИКА · 10 КЛАСС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D14BFDC-5FCB-4024-8F8A-66BBFB224C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191250"/>
            <a:ext cx="571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050" b="1">
                <a:solidFill>
                  <a:srgbClr val="FFD166"/>
                </a:solidFill>
              </a:defRPr>
            </a:pPr>
            <a:r>
              <a:rPr sz="1050" b="1">
                <a:solidFill>
                  <a:srgbClr val="FFD166"/>
                </a:solidFill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1330178878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8111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30741BE-8FA5-4EF8-84F1-3170737093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714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2D8FF"/>
          </a:solidFill>
          <a:ln xmlns:a="http://schemas.openxmlformats.org/drawingml/2006/main" w="0">
            <a:solidFill>
              <a:srgbClr val="42D8FF"/>
            </a:solidFill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C22C2B5-352A-4FCA-B6C1-370754CB33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76250"/>
            <a:ext cx="10620375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3075" b="1">
                <a:solidFill>
                  <a:srgbClr val="F8FBFF"/>
                </a:solidFill>
              </a:defRPr>
            </a:pPr>
            <a:r>
              <a:rPr sz="3075" b="1">
                <a:solidFill>
                  <a:srgbClr val="F8FBFF"/>
                </a:solidFill>
              </a:rPr>
              <a:t>Ситуация 1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2D7E708-542C-4898-A663-888B622A17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047875"/>
            <a:ext cx="10572750" cy="2095500"/>
          </a:xfrm>
          <a:prstGeom xmlns:a="http://schemas.openxmlformats.org/drawingml/2006/main" prst="roundRect">
            <a:avLst>
              <a:gd name="adj" fmla="val 5455"/>
            </a:avLst>
          </a:prstGeom>
          <a:solidFill xmlns:a="http://schemas.openxmlformats.org/drawingml/2006/main">
            <a:srgbClr val="112139"/>
          </a:solidFill>
          <a:ln xmlns:a="http://schemas.openxmlformats.org/drawingml/2006/main" w="19050">
            <a:solidFill>
              <a:srgbClr val="42D8FF"/>
            </a:solidFill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D48A04-6E6A-4A44-85EA-05706BA084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90625" y="2381250"/>
            <a:ext cx="981075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2850" b="1">
                <a:solidFill>
                  <a:srgbClr val="F8FBFF"/>
                </a:solidFill>
              </a:defRPr>
            </a:pPr>
            <a:r>
              <a:rPr sz="2850" b="1">
                <a:solidFill>
                  <a:srgbClr val="F8FBFF"/>
                </a:solidFill>
              </a:rPr>
              <a:t>класс печатает на общем принтере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3E93FF8-C742-45CD-AFFC-F1EBED4DDE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4619625"/>
            <a:ext cx="1028700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950" b="0">
                <a:solidFill>
                  <a:srgbClr val="B9C9DD"/>
                </a:solidFill>
              </a:defRPr>
            </a:pPr>
            <a:r>
              <a:rPr sz="1950" b="0">
                <a:solidFill>
                  <a:srgbClr val="B9C9DD"/>
                </a:solidFill>
              </a:rPr>
              <a:t>Это ресурс локальной сети.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7A45CE4-95FC-44B7-86F1-8CC719EBE9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6238875"/>
            <a:ext cx="3714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900" b="1">
                <a:solidFill>
                  <a:srgbClr val="B9C9DD"/>
                </a:solidFill>
              </a:defRPr>
            </a:pPr>
            <a:r>
              <a:rPr sz="900" b="1">
                <a:solidFill>
                  <a:srgbClr val="B9C9DD"/>
                </a:solidFill>
              </a:rPr>
              <a:t>ИНФОРМАТИКА · 10 КЛАСС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567D901-B79E-4BA4-B828-7FD77BB8C2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191250"/>
            <a:ext cx="571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050" b="1">
                <a:solidFill>
                  <a:srgbClr val="42D8FF"/>
                </a:solidFill>
              </a:defRPr>
            </a:pPr>
            <a:r>
              <a:rPr sz="1050" b="1">
                <a:solidFill>
                  <a:srgbClr val="42D8FF"/>
                </a:solidFill>
              </a:rPr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1413530792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8111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CDBEBD9-018A-4A49-B924-676C5459F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714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8D7DFF"/>
          </a:solidFill>
          <a:ln xmlns:a="http://schemas.openxmlformats.org/drawingml/2006/main" w="0">
            <a:solidFill>
              <a:srgbClr val="8D7DFF"/>
            </a:solidFill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9A0D795-F1F4-4731-902B-31AE2F2918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76250"/>
            <a:ext cx="10620375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3075" b="1">
                <a:solidFill>
                  <a:srgbClr val="F8FBFF"/>
                </a:solidFill>
              </a:defRPr>
            </a:pPr>
            <a:r>
              <a:rPr sz="3075" b="1">
                <a:solidFill>
                  <a:srgbClr val="F8FBFF"/>
                </a:solidFill>
              </a:rPr>
              <a:t>Ситуация 2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B64986D-36C9-452E-A90B-40A4D019F6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047875"/>
            <a:ext cx="10572750" cy="2095500"/>
          </a:xfrm>
          <a:prstGeom xmlns:a="http://schemas.openxmlformats.org/drawingml/2006/main" prst="roundRect">
            <a:avLst>
              <a:gd name="adj" fmla="val 5455"/>
            </a:avLst>
          </a:prstGeom>
          <a:solidFill xmlns:a="http://schemas.openxmlformats.org/drawingml/2006/main">
            <a:srgbClr val="112139"/>
          </a:solidFill>
          <a:ln xmlns:a="http://schemas.openxmlformats.org/drawingml/2006/main" w="19050">
            <a:solidFill>
              <a:srgbClr val="8D7DFF"/>
            </a:solidFill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545ED0F-27C7-459A-AE37-2A530EBF14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90625" y="2381250"/>
            <a:ext cx="981075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2850" b="1">
                <a:solidFill>
                  <a:srgbClr val="F8FBFF"/>
                </a:solidFill>
              </a:defRPr>
            </a:pPr>
            <a:r>
              <a:rPr sz="2850" b="1">
                <a:solidFill>
                  <a:srgbClr val="F8FBFF"/>
                </a:solidFill>
              </a:rPr>
              <a:t>сообщение отправлено в другую страну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31AE442-1534-4DB4-B61F-23C3079EE6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4619625"/>
            <a:ext cx="1028700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950" b="0">
                <a:solidFill>
                  <a:srgbClr val="B9C9DD"/>
                </a:solidFill>
              </a:defRPr>
            </a:pPr>
            <a:r>
              <a:rPr sz="1950" b="0">
                <a:solidFill>
                  <a:srgbClr val="B9C9DD"/>
                </a:solidFill>
              </a:rPr>
              <a:t>Оно проходит через несколько взаимосвязанных сетей.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711CCF6-B44D-4F8F-B400-8A6B17BB43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6238875"/>
            <a:ext cx="3714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900" b="1">
                <a:solidFill>
                  <a:srgbClr val="B9C9DD"/>
                </a:solidFill>
              </a:defRPr>
            </a:pPr>
            <a:r>
              <a:rPr sz="900" b="1">
                <a:solidFill>
                  <a:srgbClr val="B9C9DD"/>
                </a:solidFill>
              </a:rPr>
              <a:t>ИНФОРМАТИКА · 10 КЛАСС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29B0B15-ED9F-4997-B1A8-5F09BFA62E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191250"/>
            <a:ext cx="571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050" b="1">
                <a:solidFill>
                  <a:srgbClr val="8D7DFF"/>
                </a:solidFill>
              </a:defRPr>
            </a:pPr>
            <a:r>
              <a:rPr sz="1050" b="1">
                <a:solidFill>
                  <a:srgbClr val="8D7DFF"/>
                </a:solidFill>
              </a:rPr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154691367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8111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1EF8D37-7179-4BFD-88D2-61441FA24D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714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55D89A"/>
          </a:solidFill>
          <a:ln xmlns:a="http://schemas.openxmlformats.org/drawingml/2006/main" w="0">
            <a:solidFill>
              <a:srgbClr val="55D89A"/>
            </a:solidFill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4811A24-54AD-4AAE-A226-638AC63DD0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76250"/>
            <a:ext cx="10620375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3075" b="1">
                <a:solidFill>
                  <a:srgbClr val="F8FBFF"/>
                </a:solidFill>
              </a:defRPr>
            </a:pPr>
            <a:r>
              <a:rPr sz="3075" b="1">
                <a:solidFill>
                  <a:srgbClr val="F8FBFF"/>
                </a:solidFill>
              </a:rPr>
              <a:t>Соберите модель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F30F78C-EFF3-4D5A-B405-1D7CC6FC80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047875"/>
            <a:ext cx="10572750" cy="2095500"/>
          </a:xfrm>
          <a:prstGeom xmlns:a="http://schemas.openxmlformats.org/drawingml/2006/main" prst="roundRect">
            <a:avLst>
              <a:gd name="adj" fmla="val 5455"/>
            </a:avLst>
          </a:prstGeom>
          <a:solidFill xmlns:a="http://schemas.openxmlformats.org/drawingml/2006/main">
            <a:srgbClr val="112139"/>
          </a:solidFill>
          <a:ln xmlns:a="http://schemas.openxmlformats.org/drawingml/2006/main" w="19050">
            <a:solidFill>
              <a:srgbClr val="55D89A"/>
            </a:solidFill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2EEB891-138C-419B-B311-48B00D57E4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90625" y="2381250"/>
            <a:ext cx="981075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2850" b="1">
                <a:solidFill>
                  <a:srgbClr val="F8FBFF"/>
                </a:solidFill>
              </a:defRPr>
            </a:pPr>
            <a:r>
              <a:rPr sz="2850" b="1">
                <a:solidFill>
                  <a:srgbClr val="F8FBFF"/>
                </a:solidFill>
              </a:rPr>
              <a:t>кто? · что? · по какому каналу? · кому?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E0142A1-2514-4CF8-8415-628113982D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4619625"/>
            <a:ext cx="1028700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950" b="0">
                <a:solidFill>
                  <a:srgbClr val="B9C9DD"/>
                </a:solidFill>
              </a:defRPr>
            </a:pPr>
            <a:r>
              <a:rPr sz="1950" b="0">
                <a:solidFill>
                  <a:srgbClr val="B9C9DD"/>
                </a:solidFill>
              </a:rPr>
              <a:t>Опишите видеозвонок четырьмя элементами коммуникации.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BF3A1CC-3B95-49A9-B318-9F8229EF77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6238875"/>
            <a:ext cx="3714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900" b="1">
                <a:solidFill>
                  <a:srgbClr val="B9C9DD"/>
                </a:solidFill>
              </a:defRPr>
            </a:pPr>
            <a:r>
              <a:rPr sz="900" b="1">
                <a:solidFill>
                  <a:srgbClr val="B9C9DD"/>
                </a:solidFill>
              </a:rPr>
              <a:t>ИНФОРМАТИКА · 10 КЛАСС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5712A95-AD84-417B-852A-6A3113364D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191250"/>
            <a:ext cx="571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050" b="1">
                <a:solidFill>
                  <a:srgbClr val="55D89A"/>
                </a:solidFill>
              </a:defRPr>
            </a:pPr>
            <a:r>
              <a:rPr sz="1050" b="1">
                <a:solidFill>
                  <a:srgbClr val="55D89A"/>
                </a:solidFill>
              </a:rPr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1256126596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8111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DC9B309-2C32-43A1-A6B8-4626A056FB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714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D166"/>
          </a:solidFill>
          <a:ln xmlns:a="http://schemas.openxmlformats.org/drawingml/2006/main" w="0">
            <a:solidFill>
              <a:srgbClr val="FFD166"/>
            </a:solidFill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9C0A5B0-3AC6-467C-912F-B7EDFB63C5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76250"/>
            <a:ext cx="10620375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3075" b="1">
                <a:solidFill>
                  <a:srgbClr val="F8FBFF"/>
                </a:solidFill>
              </a:defRPr>
            </a:pPr>
            <a:r>
              <a:rPr sz="3075" b="1">
                <a:solidFill>
                  <a:srgbClr val="F8FBFF"/>
                </a:solidFill>
              </a:rPr>
              <a:t>Найдите ошибку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9A51F6A-DA86-4304-AC10-2554D7471A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047875"/>
            <a:ext cx="10572750" cy="2095500"/>
          </a:xfrm>
          <a:prstGeom xmlns:a="http://schemas.openxmlformats.org/drawingml/2006/main" prst="roundRect">
            <a:avLst>
              <a:gd name="adj" fmla="val 5455"/>
            </a:avLst>
          </a:prstGeom>
          <a:solidFill xmlns:a="http://schemas.openxmlformats.org/drawingml/2006/main">
            <a:srgbClr val="112139"/>
          </a:solidFill>
          <a:ln xmlns:a="http://schemas.openxmlformats.org/drawingml/2006/main" w="19050">
            <a:solidFill>
              <a:srgbClr val="FFD166"/>
            </a:solidFill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2D1ED88-103A-4A12-A2C2-852E0BDAE1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90625" y="2381250"/>
            <a:ext cx="981075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2850" b="1">
                <a:solidFill>
                  <a:srgbClr val="F8FBFF"/>
                </a:solidFill>
              </a:defRPr>
            </a:pPr>
            <a:r>
              <a:rPr sz="2850" b="1">
                <a:solidFill>
                  <a:srgbClr val="F8FBFF"/>
                </a:solidFill>
              </a:rPr>
              <a:t>Интернет — один огромный компьютер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BCFBA08-326D-435C-84E1-A137DBB2B1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4619625"/>
            <a:ext cx="1028700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950" b="0">
                <a:solidFill>
                  <a:srgbClr val="B9C9DD"/>
                </a:solidFill>
              </a:defRPr>
            </a:pPr>
            <a:r>
              <a:rPr sz="1950" b="0">
                <a:solidFill>
                  <a:srgbClr val="B9C9DD"/>
                </a:solidFill>
              </a:rPr>
              <a:t>Исправление: это система взаимосвязанных сетей и узлов.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AFFE2BC-9D34-45F1-B893-557F583EF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6238875"/>
            <a:ext cx="3714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900" b="1">
                <a:solidFill>
                  <a:srgbClr val="B9C9DD"/>
                </a:solidFill>
              </a:defRPr>
            </a:pPr>
            <a:r>
              <a:rPr sz="900" b="1">
                <a:solidFill>
                  <a:srgbClr val="B9C9DD"/>
                </a:solidFill>
              </a:rPr>
              <a:t>ИНФОРМАТИКА · 10 КЛАСС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D56368B-C10C-4269-8857-B175AA7E51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191250"/>
            <a:ext cx="571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050" b="1">
                <a:solidFill>
                  <a:srgbClr val="FFD166"/>
                </a:solidFill>
              </a:defRPr>
            </a:pPr>
            <a:r>
              <a:rPr sz="1050" b="1">
                <a:solidFill>
                  <a:srgbClr val="FFD166"/>
                </a:solidFill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1625388420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8111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314C3E0-E0D8-4749-93D5-1E05EBBB34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714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2D8FF"/>
          </a:solidFill>
          <a:ln xmlns:a="http://schemas.openxmlformats.org/drawingml/2006/main" w="0">
            <a:solidFill>
              <a:srgbClr val="42D8FF"/>
            </a:solidFill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420D297-DE5F-4179-B863-82BB01691B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76250"/>
            <a:ext cx="10620375" cy="809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3075" b="1">
                <a:solidFill>
                  <a:srgbClr val="F8FBFF"/>
                </a:solidFill>
              </a:defRPr>
            </a:pPr>
            <a:r>
              <a:rPr sz="3075" b="1">
                <a:solidFill>
                  <a:srgbClr val="F8FBFF"/>
                </a:solidFill>
              </a:rPr>
              <a:t>Выходной билет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96EA1B2-90AB-4438-9237-31F3E60CBA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047875"/>
            <a:ext cx="10572750" cy="2095500"/>
          </a:xfrm>
          <a:prstGeom xmlns:a="http://schemas.openxmlformats.org/drawingml/2006/main" prst="roundRect">
            <a:avLst>
              <a:gd name="adj" fmla="val 5455"/>
            </a:avLst>
          </a:prstGeom>
          <a:solidFill xmlns:a="http://schemas.openxmlformats.org/drawingml/2006/main">
            <a:srgbClr val="112139"/>
          </a:solidFill>
          <a:ln xmlns:a="http://schemas.openxmlformats.org/drawingml/2006/main" w="19050">
            <a:solidFill>
              <a:srgbClr val="42D8FF"/>
            </a:solidFill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F065152-4DDF-418B-8182-6BB2428C1A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90625" y="2381250"/>
            <a:ext cx="981075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2850" b="1">
                <a:solidFill>
                  <a:srgbClr val="F8FBFF"/>
                </a:solidFill>
              </a:defRPr>
            </a:pPr>
            <a:r>
              <a:rPr sz="2850" b="1">
                <a:solidFill>
                  <a:srgbClr val="F8FBFF"/>
                </a:solidFill>
              </a:rPr>
              <a:t>сеть · протокол · адрес · пакет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BE7DA02-6360-4395-9CD7-61C7DF0647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4619625"/>
            <a:ext cx="1028700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950" b="0">
                <a:solidFill>
                  <a:srgbClr val="B9C9DD"/>
                </a:solidFill>
              </a:defRPr>
            </a:pPr>
            <a:r>
              <a:rPr sz="1950" b="0">
                <a:solidFill>
                  <a:srgbClr val="B9C9DD"/>
                </a:solidFill>
              </a:rPr>
              <a:t>Свяжите четыре понятия одной причинной цепочкой.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BC4E027-CEE2-4E27-AC46-F7974DF397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6238875"/>
            <a:ext cx="3714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900" b="1">
                <a:solidFill>
                  <a:srgbClr val="B9C9DD"/>
                </a:solidFill>
              </a:defRPr>
            </a:pPr>
            <a:r>
              <a:rPr sz="900" b="1">
                <a:solidFill>
                  <a:srgbClr val="B9C9DD"/>
                </a:solidFill>
              </a:rPr>
              <a:t>ИНФОРМАТИКА · 10 КЛАСС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FA0A24D-35CE-42A5-A146-BF77BA2C74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191250"/>
            <a:ext cx="571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050" b="1">
                <a:solidFill>
                  <a:srgbClr val="42D8FF"/>
                </a:solidFill>
              </a:defRPr>
            </a:pPr>
            <a:r>
              <a:rPr sz="1050" b="1">
                <a:solidFill>
                  <a:srgbClr val="42D8FF"/>
                </a:solidFill>
              </a:rPr>
              <a:t>17</a:t>
            </a:r>
          </a:p>
        </p:txBody>
      </p:sp>
    </p:spTree>
    <p:extLst>
      <p:ext uri="{BB962C8B-B14F-4D97-AF65-F5344CB8AC3E}">
        <p14:creationId xmlns:p14="http://schemas.microsoft.com/office/powerpoint/2010/main" val="1064793529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8111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C1EB3FF-05B4-41FB-8889-123E9CA983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714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8D7DFF"/>
          </a:solidFill>
          <a:ln xmlns:a="http://schemas.openxmlformats.org/drawingml/2006/main" w="0">
            <a:solidFill>
              <a:srgbClr val="8D7DFF"/>
            </a:solidFill>
          </a:ln>
        </p:spPr>
      </p:sp>
      <p:pic>
        <p:nvPicPr>
          <p:cNvPr id="1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851cc5ef9054df2"/>
          <a:srcRect xmlns:a="http://schemas.openxmlformats.org/drawingml/2006/main" l="25378" t="0" r="25378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191250" y="0"/>
            <a:ext cx="6000750" cy="685800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13705F3-3D20-4948-B2AA-11DA530A1D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91125" y="0"/>
            <a:ext cx="2381250" cy="6858000"/>
          </a:xfrm>
          <a:prstGeom xmlns:a="http://schemas.openxmlformats.org/drawingml/2006/main" prst="rect">
            <a:avLst/>
          </a:prstGeom>
          <a:ln xmlns:a="http://schemas.openxmlformats.org/drawingml/2006/main" w="0">
            <a:noFill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60D6826-D2F0-40E6-9151-A8F38E2B2C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19125"/>
            <a:ext cx="5286375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3600" b="1">
                <a:solidFill>
                  <a:srgbClr val="F8FBFF"/>
                </a:solidFill>
              </a:defRPr>
            </a:pPr>
            <a:r>
              <a:rPr sz="3600" b="1">
                <a:solidFill>
                  <a:srgbClr val="F8FBFF"/>
                </a:solidFill>
              </a:rPr>
              <a:t>Маршрут подтверждён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327275C-28B3-4CB7-8633-18D2261F0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238375"/>
            <a:ext cx="5143500" cy="1333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2325" b="1">
                <a:solidFill>
                  <a:srgbClr val="8D7DFF"/>
                </a:solidFill>
              </a:defRPr>
            </a:pPr>
            <a:r>
              <a:rPr sz="2325" b="1">
                <a:solidFill>
                  <a:srgbClr val="8D7DFF"/>
                </a:solidFill>
              </a:rPr>
              <a:t>данные доставлены по правилам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A704138-77DC-4748-B243-4A58F1990C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000500"/>
            <a:ext cx="5095875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875" b="0">
                <a:solidFill>
                  <a:srgbClr val="F8FBFF"/>
                </a:solidFill>
              </a:defRPr>
            </a:pPr>
            <a:r>
              <a:rPr sz="1875" b="0">
                <a:solidFill>
                  <a:srgbClr val="F8FBFF"/>
                </a:solidFill>
              </a:rPr>
              <a:t>На следующем уроке исследуем сетевые параметры и сервисы практически.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492F046-DAC4-43EA-8C56-02AD243561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6238875"/>
            <a:ext cx="371475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900" b="1">
                <a:solidFill>
                  <a:srgbClr val="B9C9DD"/>
                </a:solidFill>
              </a:defRPr>
            </a:pPr>
            <a:r>
              <a:rPr sz="900" b="1">
                <a:solidFill>
                  <a:srgbClr val="B9C9DD"/>
                </a:solidFill>
              </a:rPr>
              <a:t>ИНФОРМАТИКА · 10 КЛАСС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32B8043-9135-4683-9A8F-9DF39490DF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191250"/>
            <a:ext cx="571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>
              <a:defRPr sz="1050" b="1">
                <a:solidFill>
                  <a:srgbClr val="8D7DFF"/>
                </a:solidFill>
              </a:defRPr>
            </a:pPr>
            <a:r>
              <a:rPr sz="1050" b="1">
                <a:solidFill>
                  <a:srgbClr val="8D7DFF"/>
                </a:solidFill>
              </a:rPr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798978527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2026-08-14T22:52:16.8470000Z</dcterms:created>
  <dcterms:modified xsi:type="dcterms:W3CDTF">2026-08-14T22:52:16.8470000Z</dcterms:modified>
</coreProperties>
</file>