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47d3e5bf09e4351" /><Relationship Type="http://schemas.openxmlformats.org/officeDocument/2006/relationships/extended-properties" Target="/docProps/app.xml" Id="R7e98ef77e83c40f5" /><Relationship Type="http://schemas.openxmlformats.org/officeDocument/2006/relationships/officeDocument" Target="/ppt/presentation.xml" Id="Re5548cba32ff4e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9c0fb28b7140b4"/>
  </p:sldMasterIdLst>
  <p:notesMasterIdLst>
    <p:notesMasterId xmlns:r="http://schemas.openxmlformats.org/officeDocument/2006/relationships" r:id="R7f4235d7c9934138"/>
  </p:notesMasterIdLst>
  <p:sldIdLst>
    <p:sldId xmlns:r="http://schemas.openxmlformats.org/officeDocument/2006/relationships" id="256" r:id="Rbd97ed1cb79d4ed0"/>
    <p:sldId xmlns:r="http://schemas.openxmlformats.org/officeDocument/2006/relationships" id="257" r:id="R711ed3a3fef144f3"/>
    <p:sldId xmlns:r="http://schemas.openxmlformats.org/officeDocument/2006/relationships" id="258" r:id="R6688b9c54ed244b0"/>
    <p:sldId xmlns:r="http://schemas.openxmlformats.org/officeDocument/2006/relationships" id="259" r:id="R076d3e6013784668"/>
    <p:sldId xmlns:r="http://schemas.openxmlformats.org/officeDocument/2006/relationships" id="260" r:id="R0b33528b87cd42c2"/>
    <p:sldId xmlns:r="http://schemas.openxmlformats.org/officeDocument/2006/relationships" id="261" r:id="R40ea22b4be374fbd"/>
    <p:sldId xmlns:r="http://schemas.openxmlformats.org/officeDocument/2006/relationships" id="262" r:id="R67f60ad149614a9f"/>
    <p:sldId xmlns:r="http://schemas.openxmlformats.org/officeDocument/2006/relationships" id="263" r:id="Rd01fc76d05d346a2"/>
    <p:sldId xmlns:r="http://schemas.openxmlformats.org/officeDocument/2006/relationships" id="264" r:id="R954a0da261f54fd4"/>
    <p:sldId xmlns:r="http://schemas.openxmlformats.org/officeDocument/2006/relationships" id="265" r:id="R8fff06683bdb4123"/>
    <p:sldId xmlns:r="http://schemas.openxmlformats.org/officeDocument/2006/relationships" id="266" r:id="Rdef0ab3b58324e7b"/>
    <p:sldId xmlns:r="http://schemas.openxmlformats.org/officeDocument/2006/relationships" id="267" r:id="Rf38c6c27206a4284"/>
    <p:sldId xmlns:r="http://schemas.openxmlformats.org/officeDocument/2006/relationships" id="268" r:id="Ra29f952b38034cdf"/>
    <p:sldId xmlns:r="http://schemas.openxmlformats.org/officeDocument/2006/relationships" id="269" r:id="Ra5c525bcc0b849fc"/>
    <p:sldId xmlns:r="http://schemas.openxmlformats.org/officeDocument/2006/relationships" id="270" r:id="Redcc492ea11b43a7"/>
    <p:sldId xmlns:r="http://schemas.openxmlformats.org/officeDocument/2006/relationships" id="271" r:id="Rd934792d339b41f1"/>
    <p:sldId xmlns:r="http://schemas.openxmlformats.org/officeDocument/2006/relationships" id="272" r:id="Ra29bdfb3fb3b4d27"/>
    <p:sldId xmlns:r="http://schemas.openxmlformats.org/officeDocument/2006/relationships" id="273" r:id="R3a8b3b3c32fb46d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78fa5f6bd042aa" /><Relationship Type="http://schemas.openxmlformats.org/officeDocument/2006/relationships/slideMaster" Target="/ppt/slideMasters/slideMaster1.xml" Id="Rc09c0fb28b7140b4" /><Relationship Type="http://schemas.openxmlformats.org/officeDocument/2006/relationships/notesMaster" Target="/ppt/notesMasters/notesMaster1.xml" Id="R7f4235d7c9934138" /><Relationship Type="http://schemas.openxmlformats.org/officeDocument/2006/relationships/presProps" Target="/ppt/presProps.xml" Id="Rd968a82703304dca" /><Relationship Type="http://schemas.openxmlformats.org/officeDocument/2006/relationships/tableStyles" Target="/ppt/tableStyles.xml" Id="R1e0dd522d74c41ef" /><Relationship Type="http://schemas.openxmlformats.org/officeDocument/2006/relationships/slide" Target="/ppt/slides/slide1.xml" Id="Rbd97ed1cb79d4ed0" /><Relationship Type="http://schemas.openxmlformats.org/officeDocument/2006/relationships/slide" Target="/ppt/slides/slide2.xml" Id="R711ed3a3fef144f3" /><Relationship Type="http://schemas.openxmlformats.org/officeDocument/2006/relationships/slide" Target="/ppt/slides/slide3.xml" Id="R6688b9c54ed244b0" /><Relationship Type="http://schemas.openxmlformats.org/officeDocument/2006/relationships/slide" Target="/ppt/slides/slide4.xml" Id="R076d3e6013784668" /><Relationship Type="http://schemas.openxmlformats.org/officeDocument/2006/relationships/slide" Target="/ppt/slides/slide5.xml" Id="R0b33528b87cd42c2" /><Relationship Type="http://schemas.openxmlformats.org/officeDocument/2006/relationships/slide" Target="/ppt/slides/slide6.xml" Id="R40ea22b4be374fbd" /><Relationship Type="http://schemas.openxmlformats.org/officeDocument/2006/relationships/slide" Target="/ppt/slides/slide7.xml" Id="R67f60ad149614a9f" /><Relationship Type="http://schemas.openxmlformats.org/officeDocument/2006/relationships/slide" Target="/ppt/slides/slide8.xml" Id="Rd01fc76d05d346a2" /><Relationship Type="http://schemas.openxmlformats.org/officeDocument/2006/relationships/slide" Target="/ppt/slides/slide9.xml" Id="R954a0da261f54fd4" /><Relationship Type="http://schemas.openxmlformats.org/officeDocument/2006/relationships/slide" Target="/ppt/slides/slide10.xml" Id="R8fff06683bdb4123" /><Relationship Type="http://schemas.openxmlformats.org/officeDocument/2006/relationships/slide" Target="/ppt/slides/slide11.xml" Id="Rdef0ab3b58324e7b" /><Relationship Type="http://schemas.openxmlformats.org/officeDocument/2006/relationships/slide" Target="/ppt/slides/slide12.xml" Id="Rf38c6c27206a4284" /><Relationship Type="http://schemas.openxmlformats.org/officeDocument/2006/relationships/slide" Target="/ppt/slides/slide13.xml" Id="Ra29f952b38034cdf" /><Relationship Type="http://schemas.openxmlformats.org/officeDocument/2006/relationships/slide" Target="/ppt/slides/slide14.xml" Id="Ra5c525bcc0b849fc" /><Relationship Type="http://schemas.openxmlformats.org/officeDocument/2006/relationships/slide" Target="/ppt/slides/slide15.xml" Id="Redcc492ea11b43a7" /><Relationship Type="http://schemas.openxmlformats.org/officeDocument/2006/relationships/slide" Target="/ppt/slides/slide16.xml" Id="Rd934792d339b41f1" /><Relationship Type="http://schemas.openxmlformats.org/officeDocument/2006/relationships/slide" Target="/ppt/slides/slide17.xml" Id="Ra29bdfb3fb3b4d27" /><Relationship Type="http://schemas.openxmlformats.org/officeDocument/2006/relationships/slide" Target="/ppt/slides/slide18.xml" Id="R3a8b3b3c32fb46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28295e9d2544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be48ea87e124d5d" /><Relationship Type="http://schemas.openxmlformats.org/officeDocument/2006/relationships/notesMaster" Target="/ppt/notesMasters/notesMaster1.xml" Id="R5fbf4247cf1d418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d49ac1fcd145a1" /><Relationship Type="http://schemas.openxmlformats.org/officeDocument/2006/relationships/notesMaster" Target="/ppt/notesMasters/notesMaster1.xml" Id="Rea92442d94e1421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64163e70aa4867" /><Relationship Type="http://schemas.openxmlformats.org/officeDocument/2006/relationships/notesMaster" Target="/ppt/notesMasters/notesMaster1.xml" Id="Rd514d672f81449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bb46c27cae54b64" /><Relationship Type="http://schemas.openxmlformats.org/officeDocument/2006/relationships/notesMaster" Target="/ppt/notesMasters/notesMaster1.xml" Id="R878910a897cd4c9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b15bb2e5245488a" /><Relationship Type="http://schemas.openxmlformats.org/officeDocument/2006/relationships/notesMaster" Target="/ppt/notesMasters/notesMaster1.xml" Id="R178a5b5b414940e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63c4cf30555416b" /><Relationship Type="http://schemas.openxmlformats.org/officeDocument/2006/relationships/notesMaster" Target="/ppt/notesMasters/notesMaster1.xml" Id="R112cc2047012422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647872fb17a4b0e" /><Relationship Type="http://schemas.openxmlformats.org/officeDocument/2006/relationships/notesMaster" Target="/ppt/notesMasters/notesMaster1.xml" Id="R0666d62a1bf44fb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f86eb4267f4351" /><Relationship Type="http://schemas.openxmlformats.org/officeDocument/2006/relationships/notesMaster" Target="/ppt/notesMasters/notesMaster1.xml" Id="Rbecc480190724c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97ea8256b51404c" /><Relationship Type="http://schemas.openxmlformats.org/officeDocument/2006/relationships/notesMaster" Target="/ppt/notesMasters/notesMaster1.xml" Id="R2e7f0f91b42246b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d55c4f47d843fb" /><Relationship Type="http://schemas.openxmlformats.org/officeDocument/2006/relationships/notesMaster" Target="/ppt/notesMasters/notesMaster1.xml" Id="R6712d457eb7f4f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39bc73066d4b84" /><Relationship Type="http://schemas.openxmlformats.org/officeDocument/2006/relationships/notesMaster" Target="/ppt/notesMasters/notesMaster1.xml" Id="R7dd06cf1aaa049d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c61568f8412444d" /><Relationship Type="http://schemas.openxmlformats.org/officeDocument/2006/relationships/notesMaster" Target="/ppt/notesMasters/notesMaster1.xml" Id="Rc5a522986bc44a3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827ec6f1d004886" /><Relationship Type="http://schemas.openxmlformats.org/officeDocument/2006/relationships/notesMaster" Target="/ppt/notesMasters/notesMaster1.xml" Id="Rc13ef9fa39cc455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a7a39a33d0d4bbd" /><Relationship Type="http://schemas.openxmlformats.org/officeDocument/2006/relationships/notesMaster" Target="/ppt/notesMasters/notesMaster1.xml" Id="R4b3272b884e04b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e110dcf2c9f4167" /><Relationship Type="http://schemas.openxmlformats.org/officeDocument/2006/relationships/notesMaster" Target="/ppt/notesMasters/notesMaster1.xml" Id="R14468e2b347d4dd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9ade148859f45d7" /><Relationship Type="http://schemas.openxmlformats.org/officeDocument/2006/relationships/notesMaster" Target="/ppt/notesMasters/notesMaster1.xml" Id="R0bf1af426b8a46d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2fbb51efcd040df" /><Relationship Type="http://schemas.openxmlformats.org/officeDocument/2006/relationships/notesMaster" Target="/ppt/notesMasters/notesMaster1.xml" Id="R772e72abd2ab4b7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1367ce7b902473d" /><Relationship Type="http://schemas.openxmlformats.org/officeDocument/2006/relationships/notesMaster" Target="/ppt/notesMasters/notesMaster1.xml" Id="Raa51c39f43f546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Исследуем параметры и маршрут без изменения настроек сети.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Не меняем настройки и не запускаем сканирование сети.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Фиксируем тип адреса, шлюз и DNS без публикации полного адреса устройства.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В отчёте маскируем последний фрагмент адреса.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Сравните адрес устройства и шлюза, не изменяя параметры.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Служба имён помогает найти адрес ресурса по доменному имени.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Фиксируем факт ответа и время; отсутствие ответа не всегда означает поломку.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Серия измерений надёжнее одного значения.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Не делаем вывод о скорости Интернета по одному ответу.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Записываем число видимых переходов и отмечаем пропуски ответов.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Число строк инструмента — наблюдаемая модель, а не полный физический путь.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Маршрут при этом может продолжаться дальше.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Отделяем факт измерения от объяснения.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Обычно маршруты различаются числом переходов, но вывод делаем по данным.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Не подменяйте задержку пропускной способностью.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Загрузка зависит также от объёма, пропускной способности и нагрузки.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Назовите, чего сегодняшние измерения не доказывают.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На следующем уроке обобщим сетевые понятия и проверим перенос.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34d4e497d04f0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6e5d4ca6b44d3d" /><Relationship Type="http://schemas.openxmlformats.org/officeDocument/2006/relationships/slideLayout" Target="/ppt/slideLayouts/slideLayout1.xml" Id="Rbab4ae76a49145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b4ae76a49145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328e668db34ad9" /><Relationship Type="http://schemas.openxmlformats.org/officeDocument/2006/relationships/image" Target="/ppt/media/image.png" Id="R52f372f9cba84174" /><Relationship Type="http://schemas.openxmlformats.org/officeDocument/2006/relationships/notesSlide" Target="/ppt/notesSlides/notesSlide1.xml" Id="Rf92f493d160142f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54de903d86408c" /><Relationship Type="http://schemas.openxmlformats.org/officeDocument/2006/relationships/notesSlide" Target="/ppt/notesSlides/notesSlide2.xml" Id="Rb4bd418be75b458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eb9af766344af8" /><Relationship Type="http://schemas.openxmlformats.org/officeDocument/2006/relationships/image" Target="/ppt/media/image2.png" Id="R75ebc37106f442df" /><Relationship Type="http://schemas.openxmlformats.org/officeDocument/2006/relationships/notesSlide" Target="/ppt/notesSlides/notesSlide3.xml" Id="Rd77a747b079e4da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3f5e766312467e" /><Relationship Type="http://schemas.openxmlformats.org/officeDocument/2006/relationships/notesSlide" Target="/ppt/notesSlides/notesSlide4.xml" Id="R15ccc5b338ea403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0d80f820fc4b8e" /><Relationship Type="http://schemas.openxmlformats.org/officeDocument/2006/relationships/notesSlide" Target="/ppt/notesSlides/notesSlide5.xml" Id="R9264a6de46a248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f496e998fd47ac" /><Relationship Type="http://schemas.openxmlformats.org/officeDocument/2006/relationships/image" Target="/ppt/media/image3.png" Id="R265df1eea2764b6d" /><Relationship Type="http://schemas.openxmlformats.org/officeDocument/2006/relationships/notesSlide" Target="/ppt/notesSlides/notesSlide6.xml" Id="R8e61345452a3407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962e65d3f4a3e" /><Relationship Type="http://schemas.openxmlformats.org/officeDocument/2006/relationships/notesSlide" Target="/ppt/notesSlides/notesSlide7.xml" Id="R75a3d19d6c2944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428ec6d21648ae" /><Relationship Type="http://schemas.openxmlformats.org/officeDocument/2006/relationships/notesSlide" Target="/ppt/notesSlides/notesSlide8.xml" Id="Rbe1670a9ba164e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d3ca81563411e" /><Relationship Type="http://schemas.openxmlformats.org/officeDocument/2006/relationships/notesSlide" Target="/ppt/notesSlides/notesSlide9.xml" Id="Re7a0d74548d540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1f863b5bf94a4d" /><Relationship Type="http://schemas.openxmlformats.org/officeDocument/2006/relationships/image" Target="/ppt/media/image4.png" Id="R7385a42878bf4e44" /><Relationship Type="http://schemas.openxmlformats.org/officeDocument/2006/relationships/notesSlide" Target="/ppt/notesSlides/notesSlide10.xml" Id="R0c68bc71ecee42c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ad0c2f4df54bb7" /><Relationship Type="http://schemas.openxmlformats.org/officeDocument/2006/relationships/notesSlide" Target="/ppt/notesSlides/notesSlide11.xml" Id="Ra835f7103df744d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00fcb2c29f493c" /><Relationship Type="http://schemas.openxmlformats.org/officeDocument/2006/relationships/notesSlide" Target="/ppt/notesSlides/notesSlide12.xml" Id="Re9667f32985b437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b65e3cf14046e8" /><Relationship Type="http://schemas.openxmlformats.org/officeDocument/2006/relationships/notesSlide" Target="/ppt/notesSlides/notesSlide13.xml" Id="Rc3be145ca0a244b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e8eec7a84c4e8c" /><Relationship Type="http://schemas.openxmlformats.org/officeDocument/2006/relationships/notesSlide" Target="/ppt/notesSlides/notesSlide14.xml" Id="Rf3fbddef914541f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da0c28820a45fd" /><Relationship Type="http://schemas.openxmlformats.org/officeDocument/2006/relationships/notesSlide" Target="/ppt/notesSlides/notesSlide15.xml" Id="Rfcef762dfcb4407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c50a4297c14f2c" /><Relationship Type="http://schemas.openxmlformats.org/officeDocument/2006/relationships/notesSlide" Target="/ppt/notesSlides/notesSlide16.xml" Id="R10b2af1e5eab485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f139c4399e4a60" /><Relationship Type="http://schemas.openxmlformats.org/officeDocument/2006/relationships/notesSlide" Target="/ppt/notesSlides/notesSlide17.xml" Id="Re63d58bfdca94f2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5a70e0e8b14c6c" /><Relationship Type="http://schemas.openxmlformats.org/officeDocument/2006/relationships/image" Target="/ppt/media/image5.png" Id="R20fff001996a4d54" /><Relationship Type="http://schemas.openxmlformats.org/officeDocument/2006/relationships/notesSlide" Target="/ppt/notesSlides/notesSlide18.xml" Id="Reff59a2d0ae743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4A148F-998F-4436-80D2-A91EDA021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D8FF"/>
          </a:solidFill>
          <a:ln xmlns:a="http://schemas.openxmlformats.org/drawingml/2006/main" w="0">
            <a:solidFill>
              <a:srgbClr val="42D8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f372f9cba84174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4625E3-A43F-43E5-9BDE-B270629E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378D58-D8C4-4175-BFFB-FBCF2EC06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5286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Сетевой практикум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499289-1F24-4FAD-890E-4E9BE59E3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8375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42D8FF"/>
                </a:solidFill>
              </a:defRPr>
            </a:pPr>
            <a:r>
              <a:rPr sz="2325" b="1">
                <a:solidFill>
                  <a:srgbClr val="42D8FF"/>
                </a:solidFill>
              </a:rPr>
              <a:t>наблюдаем · измеряем · объясняем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AB7D28-4664-47D2-A11C-8FB0767C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8FBFF"/>
                </a:solidFill>
              </a:defRPr>
            </a:pPr>
            <a:r>
              <a:rPr sz="1875" b="0">
                <a:solidFill>
                  <a:srgbClr val="F8FBFF"/>
                </a:solidFill>
              </a:rPr>
              <a:t>Исследуем параметры и маршрут без изменения настроек сети.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8D8502-4503-418E-8DC0-87802B951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0B59E3-7DEC-49B4-9658-F544434E3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D8FF"/>
                </a:solidFill>
              </a:defRPr>
            </a:pPr>
            <a:r>
              <a:rPr sz="1050" b="1">
                <a:solidFill>
                  <a:srgbClr val="42D8FF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381898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8F33A2-79D8-46DD-97B0-999D5494E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7DFF"/>
          </a:solidFill>
          <a:ln xmlns:a="http://schemas.openxmlformats.org/drawingml/2006/main" w="0">
            <a:solidFill>
              <a:srgbClr val="8D7D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0BA97B-D6E9-4C30-A372-4CDAE322C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Правила работы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22437A-8E0F-4746-B88B-2D7C1407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8D7D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D6B2CA-A184-4A6A-B23A-66D956E8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только разрешённые узлы · без личных данных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668CBC-797E-4B03-B34C-FDC093CC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Не меняем настройки и не запускаем сканирование сети.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D5F703-64BB-4A93-96ED-1C4DF18C5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DEAAD0-DA48-421B-AA40-71426074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D7DFF"/>
                </a:solidFill>
              </a:defRPr>
            </a:pPr>
            <a:r>
              <a:rPr sz="1050" b="1">
                <a:solidFill>
                  <a:srgbClr val="8D7D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7650497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8A502B-C2C2-4992-B3DF-D7CA6C1EA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D89A"/>
          </a:solidFill>
          <a:ln xmlns:a="http://schemas.openxmlformats.org/drawingml/2006/main" w="0">
            <a:solidFill>
              <a:srgbClr val="55D89A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ebc37106f442df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9C4757-D8B9-443B-8414-5EF0B89B8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2F0FF4-0A30-4B0B-A4DF-49858CA7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5286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Станция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DE2329-5584-4D87-859B-6B9F91DDD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8375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55D89A"/>
                </a:solidFill>
              </a:defRPr>
            </a:pPr>
            <a:r>
              <a:rPr sz="2325" b="1">
                <a:solidFill>
                  <a:srgbClr val="55D89A"/>
                </a:solidFill>
              </a:rPr>
              <a:t>параметры подключения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AD6644-EA6E-4285-93E0-8754654A4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8FBFF"/>
                </a:solidFill>
              </a:defRPr>
            </a:pPr>
            <a:r>
              <a:rPr sz="1875" b="0">
                <a:solidFill>
                  <a:srgbClr val="F8FBFF"/>
                </a:solidFill>
              </a:rPr>
              <a:t>Фиксируем тип адреса, шлюз и DNS без публикации полного адреса устройства.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A595C2-6BEC-4B9B-8FEB-7E8827F0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7B634-132E-415A-B0AF-BB424435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5D89A"/>
                </a:solidFill>
              </a:defRPr>
            </a:pPr>
            <a:r>
              <a:rPr sz="1050" b="1">
                <a:solidFill>
                  <a:srgbClr val="55D89A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902409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78E97E-7BA2-4CAE-B6F8-AB845EDF8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33B9F9-B889-4CF8-AFA9-F679CA99A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Адрес устройства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135AD2-7C64-433F-923D-67F621CBD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DD89A-20C2-4752-9194-DDECCC438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локальный идентификатор в сети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109114-1CBD-43A3-84F4-FF4A0E146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В отчёте маскируем последний фрагмент адреса.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04F751-9B5B-4591-8A65-ED0F5E618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4B809F-357E-4CF7-854F-AFC40C362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727197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F4A6A5-5F09-4299-83A0-FCD9D33A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D8FF"/>
          </a:solidFill>
          <a:ln xmlns:a="http://schemas.openxmlformats.org/drawingml/2006/main" w="0">
            <a:solidFill>
              <a:srgbClr val="42D8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0402D4-7F52-4FCE-9BEA-5771070E4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Шлюз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20EAD3-B4E7-48E9-BD5A-27CE906E3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42D8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84432A-70FC-46BE-9B32-76DE2FB0D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выход из локальной сети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5974CF-0C7A-4880-9EA8-4B7CC86D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Сравните адрес устройства и шлюза, не изменяя параметры.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732571-987E-4F20-AEF7-1B7D97E12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CFF529-B10A-43E9-B97E-4F5B7AE2C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D8FF"/>
                </a:solidFill>
              </a:defRPr>
            </a:pPr>
            <a:r>
              <a:rPr sz="1050" b="1">
                <a:solidFill>
                  <a:srgbClr val="42D8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95600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D00B23-C315-46BD-9E4F-3F31AE084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7DFF"/>
          </a:solidFill>
          <a:ln xmlns:a="http://schemas.openxmlformats.org/drawingml/2006/main" w="0">
            <a:solidFill>
              <a:srgbClr val="8D7D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5df1eea2764b6d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11E147-AD87-4EF2-BBEF-5E44BB320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1ECC8D-1837-4AB9-92CC-D5E28471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5286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DNS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4278E6-CD02-4384-BBC6-D47DAA073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8375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8D7DFF"/>
                </a:solidFill>
              </a:defRPr>
            </a:pPr>
            <a:r>
              <a:rPr sz="2325" b="1">
                <a:solidFill>
                  <a:srgbClr val="8D7DFF"/>
                </a:solidFill>
              </a:rPr>
              <a:t>имя → сетевой адрес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84A327-4082-4947-9F21-704453AE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8FBFF"/>
                </a:solidFill>
              </a:defRPr>
            </a:pPr>
            <a:r>
              <a:rPr sz="1875" b="0">
                <a:solidFill>
                  <a:srgbClr val="F8FBFF"/>
                </a:solidFill>
              </a:rPr>
              <a:t>Служба имён помогает найти адрес ресурса по доменному имени.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AC7D0D-78B8-421D-816E-69EBA5C0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B331D7-4FF7-4153-9D69-F810560B4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D7DFF"/>
                </a:solidFill>
              </a:defRPr>
            </a:pPr>
            <a:r>
              <a:rPr sz="1050" b="1">
                <a:solidFill>
                  <a:srgbClr val="8D7D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992746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064D7D-6247-432A-9603-FF2A2EFD5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D89A"/>
          </a:solidFill>
          <a:ln xmlns:a="http://schemas.openxmlformats.org/drawingml/2006/main" w="0">
            <a:solidFill>
              <a:srgbClr val="55D8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0BF632-DA3A-4A94-80C5-AF5DEB88D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Станция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2D63A8-E54A-42D1-ABCE-1027F8598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55D8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3067F2-14BB-40FA-B733-E26D6A9B8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проверка доступности разрешённого узла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AAB9B3-E772-4D63-9E0C-42C3ACBD7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Фиксируем факт ответа и время; отсутствие ответа не всегда означает поломку.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12E29E-F406-4C0B-B8D3-A4FE9CA8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CAA67F-553A-456D-A4AF-588235747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5D89A"/>
                </a:solidFill>
              </a:defRPr>
            </a:pPr>
            <a:r>
              <a:rPr sz="1050" b="1">
                <a:solidFill>
                  <a:srgbClr val="55D89A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7105292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648033-0B81-42D4-AF63-01B036D1C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7FFD8D-95E2-4A89-86FC-C8DAC4934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Задержка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CD0E87-AA07-4388-A26D-075B13C0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EB5B0C-427B-4B3C-90EB-B18C1ED15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время прохождения запроса и ответа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64289F-E701-4763-B338-831200F62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Серия измерений надёжнее одного значения.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56A722-65C5-4275-984F-3365DF4A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47C668-EFE0-479C-8442-EEE39675A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746135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49F648-01D6-412F-8200-BE5369B9B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D8FF"/>
          </a:solidFill>
          <a:ln xmlns:a="http://schemas.openxmlformats.org/drawingml/2006/main" w="0">
            <a:solidFill>
              <a:srgbClr val="42D8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23411F-9550-49A4-B628-2099E89D6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Три повтора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1E30E9-858C-4356-9121-7C7E6882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42D8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778572-6E75-487E-9886-45EC40FA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минимум · максимум · типичное значение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A41F0C-565E-4F57-883B-B80F4F8D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Не делаем вывод о скорости Интернета по одному ответу.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2C846F-7113-4CE6-B090-17680932F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D991A7-32A8-4121-9B34-2F3F23BDF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D8FF"/>
                </a:solidFill>
              </a:defRPr>
            </a:pPr>
            <a:r>
              <a:rPr sz="1050" b="1">
                <a:solidFill>
                  <a:srgbClr val="42D8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551249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6342E4-D2CE-45C6-B1BD-CF84FE1FA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7DFF"/>
          </a:solidFill>
          <a:ln xmlns:a="http://schemas.openxmlformats.org/drawingml/2006/main" w="0">
            <a:solidFill>
              <a:srgbClr val="8D7D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85a42878bf4e44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15E3DE-A644-4D80-A96D-93923525F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689202-BAB7-4C5E-84B6-8C3C9579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5286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Станция 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E69C9E-B338-4B94-862B-B61B2FFA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8375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8D7DFF"/>
                </a:solidFill>
              </a:defRPr>
            </a:pPr>
            <a:r>
              <a:rPr sz="2325" b="1">
                <a:solidFill>
                  <a:srgbClr val="8D7DFF"/>
                </a:solidFill>
              </a:rPr>
              <a:t>маршрут до разрешённого узла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F3AC9-3C16-44D8-AFE2-24219264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8FBFF"/>
                </a:solidFill>
              </a:defRPr>
            </a:pPr>
            <a:r>
              <a:rPr sz="1875" b="0">
                <a:solidFill>
                  <a:srgbClr val="F8FBFF"/>
                </a:solidFill>
              </a:rPr>
              <a:t>Записываем число видимых переходов и отмечаем пропуски ответов.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7D2814-4626-4DE2-A6AB-71A05D23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8D7639-4B44-4C3E-B275-78167AA3B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D7DFF"/>
                </a:solidFill>
              </a:defRPr>
            </a:pPr>
            <a:r>
              <a:rPr sz="1050" b="1">
                <a:solidFill>
                  <a:srgbClr val="8D7D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740338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AF9A7C-F7DB-4D4F-827D-87B66DED6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D89A"/>
          </a:solidFill>
          <a:ln xmlns:a="http://schemas.openxmlformats.org/drawingml/2006/main" w="0">
            <a:solidFill>
              <a:srgbClr val="55D8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6822ED-8905-466E-B1A4-CD4ACB42E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Переход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806E70-E10C-424C-99AE-7C9E6488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55D8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D5B3D7-C428-4861-88DD-065975523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один промежуточный сетевой узел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CAC8EC-6FD5-446B-A0A3-662F426C1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Число строк инструмента — наблюдаемая модель, а не полный физический путь.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79B09B-52CE-4EE9-82E5-159C63643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D49B7B-3D10-4753-AAED-4A4BC3F7F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5D89A"/>
                </a:solidFill>
              </a:defRPr>
            </a:pPr>
            <a:r>
              <a:rPr sz="1050" b="1">
                <a:solidFill>
                  <a:srgbClr val="55D89A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21912311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5F9520-9831-4E72-A84A-3FDD88ABF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E6CE1B-FC11-430E-9B41-BA9F2609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Пропуск ответа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7EFF15-D86F-4956-9165-EEB9032BF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B293EF-B7D2-44F5-9A37-D932AFD12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узел может не отвечать на диагностику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A4F46-359F-4CE5-A2A5-F0C0FCC98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Маршрут при этом может продолжаться дальше.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00B216-5607-4FD5-A17B-1613ADA38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748808-C0B3-43FD-9825-F50BE3396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90732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35279D-488C-4899-AFA4-27B3BD8B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D8FF"/>
          </a:solidFill>
          <a:ln xmlns:a="http://schemas.openxmlformats.org/drawingml/2006/main" w="0">
            <a:solidFill>
              <a:srgbClr val="42D8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82976D-6F52-4937-BF96-C39FF805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Таблица данных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0CC6ED-9A57-42FA-ACA1-3C8255BFF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42D8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DCCB51-7E5F-4101-9269-530179E7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инструмент · наблюдение · интерпретация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BF088D-AF32-4D4D-AA55-55A31AB2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Отделяем факт измерения от объяснения.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F951DD-E9F4-43D1-9922-A034FA27E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22B906-A0B9-4354-885E-461108499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D8FF"/>
                </a:solidFill>
              </a:defRPr>
            </a:pPr>
            <a:r>
              <a:rPr sz="1050" b="1">
                <a:solidFill>
                  <a:srgbClr val="42D8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36844393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0F7AB1-378E-4012-B33C-B0F252606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7DFF"/>
          </a:solidFill>
          <a:ln xmlns:a="http://schemas.openxmlformats.org/drawingml/2006/main" w="0">
            <a:solidFill>
              <a:srgbClr val="8D7D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9FF8FF-B585-421D-A71D-E6F3910B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Сравнение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1C7647-B2DB-4826-B4CD-0C7FCEE1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8D7D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E0AF96-99F0-43FA-9C30-08B02BEDC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локальный узел и внешний ресурс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E0D142-E2AC-4F08-8EE2-C6FE69332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Обычно маршруты различаются числом переходов, но вывод делаем по данным.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333ADE-476E-42FD-B72F-9C29A994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A71228-8860-43D3-9104-0194A09C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D7DFF"/>
                </a:solidFill>
              </a:defRPr>
            </a:pPr>
            <a:r>
              <a:rPr sz="1050" b="1">
                <a:solidFill>
                  <a:srgbClr val="8D7D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1588150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377380-37B3-40F8-AEF0-3381B4F43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D89A"/>
          </a:solidFill>
          <a:ln xmlns:a="http://schemas.openxmlformats.org/drawingml/2006/main" w="0">
            <a:solidFill>
              <a:srgbClr val="55D8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DC655C-BE9A-47E3-80F5-3D088168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Проверьте вывод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64D62E-07C3-468F-9143-B3399A2A8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55D8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13D7FE-938F-4E0B-B64D-CF377CEA3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данные подтверждают утверждение?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488FA3-88B7-4060-8283-21C6C770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Не подменяйте задержку пропускной способностью.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713433-348B-4541-AEE5-8E94B8722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30880-3B39-46CF-8953-F32FE627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5D89A"/>
                </a:solidFill>
              </a:defRPr>
            </a:pPr>
            <a:r>
              <a:rPr sz="1050" b="1">
                <a:solidFill>
                  <a:srgbClr val="55D89A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4149969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E208CF-053E-4A18-96AB-6B8346204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B18EE6-3125-4BA1-8FD9-2A0C18F6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Ошибка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4C7AE-725C-4430-A70C-CA6C0D748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E5387-06B0-47D0-97CA-73AB6035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меньше задержка → всегда быстрее загрузка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6D706C-BFE4-4061-90AB-C7E7AA3FE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Загрузка зависит также от объёма, пропускной способности и нагрузки.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3FD114-BA14-4660-A36A-AD5DB50E6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69C4F-38DC-48EB-ACA0-F4849D745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90277121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53B40B-9DF7-4604-B85B-B05788F4B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D8FF"/>
          </a:solidFill>
          <a:ln xmlns:a="http://schemas.openxmlformats.org/drawingml/2006/main" w="0">
            <a:solidFill>
              <a:srgbClr val="42D8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6C3654-4EFF-410F-8074-7DDE15F45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Выходной билет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F61CE1-0E4C-4A6B-882B-93597594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42D8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1FB036-02C2-427E-A87E-936F1B03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одно наблюдение · одна интерпретация · граница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9C347C-1AFC-48AE-93B4-8E6064FFC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Назовите, чего сегодняшние измерения не доказывают.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25A3EC-8176-4CC1-AC80-CB765F81C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4E1E78-1CCC-49A6-9FDC-0DE80B36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D8FF"/>
                </a:solidFill>
              </a:defRPr>
            </a:pPr>
            <a:r>
              <a:rPr sz="1050" b="1">
                <a:solidFill>
                  <a:srgbClr val="42D8FF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26371869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D7431A-10A7-4912-878C-41091594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7DFF"/>
          </a:solidFill>
          <a:ln xmlns:a="http://schemas.openxmlformats.org/drawingml/2006/main" w="0">
            <a:solidFill>
              <a:srgbClr val="8D7D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fff001996a4d54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4BAA3C-A13C-4AC1-8786-CF5A2249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1C8499-8FA1-4477-BB2A-FFF302A3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5286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Практикум завершён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E36883-BA89-4BF6-8DFF-6217140DC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8375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8D7DFF"/>
                </a:solidFill>
              </a:defRPr>
            </a:pPr>
            <a:r>
              <a:rPr sz="2325" b="1">
                <a:solidFill>
                  <a:srgbClr val="8D7DFF"/>
                </a:solidFill>
              </a:rPr>
              <a:t>данные → осторожный вывод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03E35B-A4A8-40BE-ABA4-9CCA79AE3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8FBFF"/>
                </a:solidFill>
              </a:defRPr>
            </a:pPr>
            <a:r>
              <a:rPr sz="1875" b="0">
                <a:solidFill>
                  <a:srgbClr val="F8FBFF"/>
                </a:solidFill>
              </a:rPr>
              <a:t>На следующем уроке обобщим сетевые понятия и проверим перенос.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40522A-8F65-4179-994F-0D388849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D7E97D-22DC-4C41-B128-D2850D4F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D7DFF"/>
                </a:solidFill>
              </a:defRPr>
            </a:pPr>
            <a:r>
              <a:rPr sz="1050" b="1">
                <a:solidFill>
                  <a:srgbClr val="8D7DFF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1519412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2026-08-14T22:59:59.9630000Z</dcterms:created>
  <dcterms:modified xsi:type="dcterms:W3CDTF">2026-08-14T22:59:59.9630000Z</dcterms:modified>
</coreProperties>
</file>