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245434d3e24375" /><Relationship Type="http://schemas.openxmlformats.org/officeDocument/2006/relationships/extended-properties" Target="/docProps/app.xml" Id="Raadffd96a6ea4c92" /><Relationship Type="http://schemas.openxmlformats.org/officeDocument/2006/relationships/officeDocument" Target="/ppt/presentation.xml" Id="Rdcf26d81340c4d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b290efe76a49ad"/>
  </p:sldMasterIdLst>
  <p:notesMasterIdLst>
    <p:notesMasterId xmlns:r="http://schemas.openxmlformats.org/officeDocument/2006/relationships" r:id="R47c9394a2dee4c1a"/>
  </p:notesMasterIdLst>
  <p:sldIdLst>
    <p:sldId xmlns:r="http://schemas.openxmlformats.org/officeDocument/2006/relationships" id="256" r:id="R960dcb7eaf674401"/>
    <p:sldId xmlns:r="http://schemas.openxmlformats.org/officeDocument/2006/relationships" id="257" r:id="Rb773c131865d496e"/>
    <p:sldId xmlns:r="http://schemas.openxmlformats.org/officeDocument/2006/relationships" id="258" r:id="R163970e4b0cf4e88"/>
    <p:sldId xmlns:r="http://schemas.openxmlformats.org/officeDocument/2006/relationships" id="259" r:id="R46787827d62a4569"/>
    <p:sldId xmlns:r="http://schemas.openxmlformats.org/officeDocument/2006/relationships" id="260" r:id="R1b46941cb08d4eb5"/>
    <p:sldId xmlns:r="http://schemas.openxmlformats.org/officeDocument/2006/relationships" id="261" r:id="R54b3d9064b2a4a6c"/>
    <p:sldId xmlns:r="http://schemas.openxmlformats.org/officeDocument/2006/relationships" id="262" r:id="R88745551045d40ef"/>
    <p:sldId xmlns:r="http://schemas.openxmlformats.org/officeDocument/2006/relationships" id="263" r:id="Rff7d81b04f014c69"/>
    <p:sldId xmlns:r="http://schemas.openxmlformats.org/officeDocument/2006/relationships" id="264" r:id="R11595d47c175413d"/>
    <p:sldId xmlns:r="http://schemas.openxmlformats.org/officeDocument/2006/relationships" id="265" r:id="R46109a78904a49d1"/>
    <p:sldId xmlns:r="http://schemas.openxmlformats.org/officeDocument/2006/relationships" id="266" r:id="R11c60a59c2324097"/>
    <p:sldId xmlns:r="http://schemas.openxmlformats.org/officeDocument/2006/relationships" id="267" r:id="R614ffcb89a18497e"/>
    <p:sldId xmlns:r="http://schemas.openxmlformats.org/officeDocument/2006/relationships" id="268" r:id="R6040a1e218624c1c"/>
    <p:sldId xmlns:r="http://schemas.openxmlformats.org/officeDocument/2006/relationships" id="269" r:id="R36c678f0905840b7"/>
    <p:sldId xmlns:r="http://schemas.openxmlformats.org/officeDocument/2006/relationships" id="270" r:id="Rcf9901c5598340a7"/>
    <p:sldId xmlns:r="http://schemas.openxmlformats.org/officeDocument/2006/relationships" id="271" r:id="Rf030a6d826824eaf"/>
    <p:sldId xmlns:r="http://schemas.openxmlformats.org/officeDocument/2006/relationships" id="272" r:id="R458f1a0a77434ff3"/>
    <p:sldId xmlns:r="http://schemas.openxmlformats.org/officeDocument/2006/relationships" id="273" r:id="R966c99f7efcd46f0"/>
    <p:sldId xmlns:r="http://schemas.openxmlformats.org/officeDocument/2006/relationships" id="274" r:id="Rf1e2d5137f574f32"/>
    <p:sldId xmlns:r="http://schemas.openxmlformats.org/officeDocument/2006/relationships" id="275" r:id="Rdc75f90a00f547c0"/>
    <p:sldId xmlns:r="http://schemas.openxmlformats.org/officeDocument/2006/relationships" id="276" r:id="Rc48f88357d4e4e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ba5d2ce4dfa43ed" /><Relationship Type="http://schemas.openxmlformats.org/officeDocument/2006/relationships/slideMaster" Target="/ppt/slideMasters/slideMaster1.xml" Id="Rc7b290efe76a49ad" /><Relationship Type="http://schemas.openxmlformats.org/officeDocument/2006/relationships/notesMaster" Target="/ppt/notesMasters/notesMaster1.xml" Id="R47c9394a2dee4c1a" /><Relationship Type="http://schemas.openxmlformats.org/officeDocument/2006/relationships/presProps" Target="/ppt/presProps.xml" Id="R68053314af4e42cc" /><Relationship Type="http://schemas.openxmlformats.org/officeDocument/2006/relationships/tableStyles" Target="/ppt/tableStyles.xml" Id="Rb8e29e0af3e44846" /><Relationship Type="http://schemas.openxmlformats.org/officeDocument/2006/relationships/slide" Target="/ppt/slides/slide1.xml" Id="R960dcb7eaf674401" /><Relationship Type="http://schemas.openxmlformats.org/officeDocument/2006/relationships/slide" Target="/ppt/slides/slide2.xml" Id="Rb773c131865d496e" /><Relationship Type="http://schemas.openxmlformats.org/officeDocument/2006/relationships/slide" Target="/ppt/slides/slide3.xml" Id="R163970e4b0cf4e88" /><Relationship Type="http://schemas.openxmlformats.org/officeDocument/2006/relationships/slide" Target="/ppt/slides/slide4.xml" Id="R46787827d62a4569" /><Relationship Type="http://schemas.openxmlformats.org/officeDocument/2006/relationships/slide" Target="/ppt/slides/slide5.xml" Id="R1b46941cb08d4eb5" /><Relationship Type="http://schemas.openxmlformats.org/officeDocument/2006/relationships/slide" Target="/ppt/slides/slide6.xml" Id="R54b3d9064b2a4a6c" /><Relationship Type="http://schemas.openxmlformats.org/officeDocument/2006/relationships/slide" Target="/ppt/slides/slide7.xml" Id="R88745551045d40ef" /><Relationship Type="http://schemas.openxmlformats.org/officeDocument/2006/relationships/slide" Target="/ppt/slides/slide8.xml" Id="Rff7d81b04f014c69" /><Relationship Type="http://schemas.openxmlformats.org/officeDocument/2006/relationships/slide" Target="/ppt/slides/slide9.xml" Id="R11595d47c175413d" /><Relationship Type="http://schemas.openxmlformats.org/officeDocument/2006/relationships/slide" Target="/ppt/slides/slide10.xml" Id="R46109a78904a49d1" /><Relationship Type="http://schemas.openxmlformats.org/officeDocument/2006/relationships/slide" Target="/ppt/slides/slide11.xml" Id="R11c60a59c2324097" /><Relationship Type="http://schemas.openxmlformats.org/officeDocument/2006/relationships/slide" Target="/ppt/slides/slide12.xml" Id="R614ffcb89a18497e" /><Relationship Type="http://schemas.openxmlformats.org/officeDocument/2006/relationships/slide" Target="/ppt/slides/slide13.xml" Id="R6040a1e218624c1c" /><Relationship Type="http://schemas.openxmlformats.org/officeDocument/2006/relationships/slide" Target="/ppt/slides/slide14.xml" Id="R36c678f0905840b7" /><Relationship Type="http://schemas.openxmlformats.org/officeDocument/2006/relationships/slide" Target="/ppt/slides/slide15.xml" Id="Rcf9901c5598340a7" /><Relationship Type="http://schemas.openxmlformats.org/officeDocument/2006/relationships/slide" Target="/ppt/slides/slide16.xml" Id="Rf030a6d826824eaf" /><Relationship Type="http://schemas.openxmlformats.org/officeDocument/2006/relationships/slide" Target="/ppt/slides/slide17.xml" Id="R458f1a0a77434ff3" /><Relationship Type="http://schemas.openxmlformats.org/officeDocument/2006/relationships/slide" Target="/ppt/slides/slide18.xml" Id="R966c99f7efcd46f0" /><Relationship Type="http://schemas.openxmlformats.org/officeDocument/2006/relationships/slide" Target="/ppt/slides/slide19.xml" Id="Rf1e2d5137f574f32" /><Relationship Type="http://schemas.openxmlformats.org/officeDocument/2006/relationships/slide" Target="/ppt/slides/slide20.xml" Id="Rdc75f90a00f547c0" /><Relationship Type="http://schemas.openxmlformats.org/officeDocument/2006/relationships/slide" Target="/ppt/slides/slide21.xml" Id="Rc48f88357d4e4e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30af495c5446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61a3b1ff9f401b" /><Relationship Type="http://schemas.openxmlformats.org/officeDocument/2006/relationships/notesMaster" Target="/ppt/notesMasters/notesMaster1.xml" Id="Ra579c78267d042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c15771dd7e40b8" /><Relationship Type="http://schemas.openxmlformats.org/officeDocument/2006/relationships/notesMaster" Target="/ppt/notesMasters/notesMaster1.xml" Id="R3eb1522617ab4e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7265e0ea34479b" /><Relationship Type="http://schemas.openxmlformats.org/officeDocument/2006/relationships/notesMaster" Target="/ppt/notesMasters/notesMaster1.xml" Id="R0a2759c5801742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a77a90bf27451d" /><Relationship Type="http://schemas.openxmlformats.org/officeDocument/2006/relationships/notesMaster" Target="/ppt/notesMasters/notesMaster1.xml" Id="R97f2f5db21504e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69d209d00a455e" /><Relationship Type="http://schemas.openxmlformats.org/officeDocument/2006/relationships/notesMaster" Target="/ppt/notesMasters/notesMaster1.xml" Id="Rce042c0776f14a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9e39acb95c4338" /><Relationship Type="http://schemas.openxmlformats.org/officeDocument/2006/relationships/notesMaster" Target="/ppt/notesMasters/notesMaster1.xml" Id="R4d826a1633c645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dfe0279257478d" /><Relationship Type="http://schemas.openxmlformats.org/officeDocument/2006/relationships/notesMaster" Target="/ppt/notesMasters/notesMaster1.xml" Id="R973d1c4403ef4a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e6412a450e412f" /><Relationship Type="http://schemas.openxmlformats.org/officeDocument/2006/relationships/notesMaster" Target="/ppt/notesMasters/notesMaster1.xml" Id="R4cec3499fef642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b6487d4d084622" /><Relationship Type="http://schemas.openxmlformats.org/officeDocument/2006/relationships/notesMaster" Target="/ppt/notesMasters/notesMaster1.xml" Id="Ra2b75e516c664e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e3cbaa3cee43bd" /><Relationship Type="http://schemas.openxmlformats.org/officeDocument/2006/relationships/notesMaster" Target="/ppt/notesMasters/notesMaster1.xml" Id="Re2042fd88b304b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8a32e49d3f4388" /><Relationship Type="http://schemas.openxmlformats.org/officeDocument/2006/relationships/notesMaster" Target="/ppt/notesMasters/notesMaster1.xml" Id="R5f0ff0f3122245a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a8b2bca9e14d1a" /><Relationship Type="http://schemas.openxmlformats.org/officeDocument/2006/relationships/notesMaster" Target="/ppt/notesMasters/notesMaster1.xml" Id="R0e9e86c008b14af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1d10699d45345cd" /><Relationship Type="http://schemas.openxmlformats.org/officeDocument/2006/relationships/notesMaster" Target="/ppt/notesMasters/notesMaster1.xml" Id="Rbc95cf5892fb4e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063d9de3a14f64" /><Relationship Type="http://schemas.openxmlformats.org/officeDocument/2006/relationships/notesMaster" Target="/ppt/notesMasters/notesMaster1.xml" Id="Rb264f436cb6749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951322031dd4122" /><Relationship Type="http://schemas.openxmlformats.org/officeDocument/2006/relationships/notesMaster" Target="/ppt/notesMasters/notesMaster1.xml" Id="R25b84cce2c4f4c6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e44b6275e2a4124" /><Relationship Type="http://schemas.openxmlformats.org/officeDocument/2006/relationships/notesMaster" Target="/ppt/notesMasters/notesMaster1.xml" Id="R4bdc00734fad407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9f9810e3ae4e6d" /><Relationship Type="http://schemas.openxmlformats.org/officeDocument/2006/relationships/notesMaster" Target="/ppt/notesMasters/notesMaster1.xml" Id="R7778a8fbbad64d6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a3604e1a4b545e9" /><Relationship Type="http://schemas.openxmlformats.org/officeDocument/2006/relationships/notesMaster" Target="/ppt/notesMasters/notesMaster1.xml" Id="R9704cfd72775439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7b2d12d0d2a43ca" /><Relationship Type="http://schemas.openxmlformats.org/officeDocument/2006/relationships/notesMaster" Target="/ppt/notesMasters/notesMaster1.xml" Id="Rd9b24a630bda436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11f2623d7674a35" /><Relationship Type="http://schemas.openxmlformats.org/officeDocument/2006/relationships/notesMaster" Target="/ppt/notesMasters/notesMaster1.xml" Id="Ra9e4e1c3142742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f6fa9f0496a41b9" /><Relationship Type="http://schemas.openxmlformats.org/officeDocument/2006/relationships/notesMaster" Target="/ppt/notesMasters/notesMaster1.xml" Id="Rffcc86a49cdf4e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Урок 2. Основные структурные элементы. 0–3 минуты: вспомните словесный алгоритм периметра из первого урока; стороны 5 и 3 см, ответ 16 см. Сегодня переводим знакомый способ решения в программу.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  <a:p xmlns:a="http://schemas.openxmlformats.org/drawingml/2006/main">
            <a:r>
              <a:t>Оригинальная генерация image_gen, language.png, 15.09.2026; концептуальная иллюстрация, не документальный снимок и не точная схема.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3–6 минут вместе со слайдом 3. Дайте записать определение. Формальный означает точно заданные правила, а не догадки компьютера. Программа предназначена для выполнения компьютером.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Закончите этап 3–6 минут. Обзор без заучивания списка языков. Высокий/низкий уровень не оценка качества.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6–8 минут. Транслятор преобразует программу из одного языка или представления в другое. Компилятор создаёт другую форму программы, затем она выполняется. Интерпретатор обрабатывает команды или промежуточное представление во время работы. Не делите языки навсегда на два непересекающихся списка. PascalABC.NET — среда с редактором и компилятором; это не название языка Pascal. Изображение — метафора преобразования, не устройство компилятора.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  <a:p xmlns:a="http://schemas.openxmlformats.org/drawingml/2006/main">
            <a:r>
              <a:t>Оригинальная генерация image_gen, translator.png, 15.09.2026; концептуальная иллюстрация, не документальный снимок и не точная схема.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8–10 минут. Прочитайте строку вслух. Подробный разбор присваивания будет после переменных. Не требуйте самостоятельного кода до примера.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10–12 минут. В наших именах после первой латинской буквы допустимы буквы, цифры, подчёркивание. Это выбранное для примеров правило; у реализаций Pascal набор допустимых символов бывает шире. Примеры: total_sum подходит, 2side и begin не подходят. Полный список не диктовать.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12–15 минут вместе со слайдом 8. Тип определяет допустимые значения и операции. Константа обозначает неизменяемое значение. Покажите 10 как число и «10» как текст; в Pascal строковый литерал записывают в одинарных кавычках. На слайде образ контейнеров, а не реальная память. Веб-урок содержит таблицу с точными примерами. Для практики нужен только integer.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  <a:p xmlns:a="http://schemas.openxmlformats.org/drawingml/2006/main">
            <a:r>
              <a:t>Оригинальная генерация image_gen, variables.png, 15.09.2026; концептуальная иллюстрация, не документальный снимок и не точная схема.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Завершите этап 12–15 минут. := означает присвоить, не математическое равенство. + — операция сложения, вся команда присваивания — оператор. Ученик должен узнавать оба фрагмента, а не заучивать названия без примера.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15–23 минуты, слайды 9–11. На слайд 9 около 4 минут, включая запись шести строк. var описывает три целые переменные; begin начинает блок; readln получает a,b; присваивание вычисляет p; writeln выводит p; end. завершает главный блок. Раздача не нужна: код есть на слайде и в веб-уроке. Если проектор недоступен, код заранее на доске. Умножение пишется явно. 1..1000 ограничивает допустимый ввод этого примера.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Около 2 минут. Проследите изменение значений вслух, затем спросите ответ для 4 2. Программа та же — массовость алгоритма. Если среда готова, вместо второго устного выполнения запустите код: ввести 5 3 и Enter, увидеть 16. Установка программы во время урока не входит в маршрут.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Около 2 минут, завершение 23-й минуты. Первые две записи компилятор отклонит; третья допустима, но неверна для задачи периметра. Сравнение с ожидаемым результатом обязательно. Это объяснение после полного примера, не начальная диагностика.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23–25 минут. Функция возвращает значение, используемое в выражении. Процедура не возвращает значение как результат вызова, но может выводить и изменять данные. В уроке используем готовые подпрограммы; писать собственные определения не требуется.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  <a:p xmlns:a="http://schemas.openxmlformats.org/drawingml/2006/main">
            <a:r>
              <a:t>Оригинальная генерация image_gen, subprogram.png, 15.09.2026; концептуальная иллюстрация, не документальный снимок и не точная схема.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25–28 минут. Это обзор § 2.2, не четыре новых практических навыка. Пример объекта — кнопка с состоянием и действием при нажатии. Не требуйте сейчас создать классы или функциональную программу. Спросите: «Наш пример использует последовательность? Готовые процедуры?» Да и да. Классификация не жёсткое деление языков.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28–31 минуты. Условие 20 секунд, личная работа 2 минуты, сверка 40 секунд. Оставьте слайд 14 с условием; ученики открывают записанный образец в тетради. Слайд 9 возвращайте только по необходимости. Весь код также в плане. Формулировка А совпадает с веб-уроком; название языка можно назвать устно.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 после личной попытки. Для исправления ошибки новый вход 2 3: сумма 5, вывод 10. Не засчитывайте просто списанный ответ как самостоятельное свидетельство; попросите объяснить исправление.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31–34 минуты. 20 секунд инструкция, 2 минуты запись, 40 секунд сверка. Если А заняло больше времени, Б1–2 устно, Б3 каждый пишет — проверяется различение допустимой записи и верного результата.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Сверьте причины. Если ошибка в формуле, ученик исправляет на 2 * (a + b) и проверяет вход 3 3 → 12. Ошибка типов не означает, что любое число в кавычках автоматически преобразуется в число.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34–40 минут. 30 секунд на условие, 3,5 минуты личной работы, 1,5 минуты сверки и объяснения, 30 секунд исправления. При готовых компьютерах набирают или меняют исходный код и запускают; иначе пишут в тетради. Подсказка затрудняющимся: var a, b, area: integer; затем ученик дописывает сам. Быстрым новый вход 3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после самостоятельной работы. Имя изменено последовательно. Если ученик оставил p во всех местах, но верно вычислил a*b, алгоритм работает; обсудите более ясное имя area. Не считайте это ошибкой вычисления. Новый вход 3 3 → 9. Проверка не сводится к наличию имени: важны формула, вывод и оба теста.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40–43 минуты. 20 секунд инструкция, 1 минута 40 секунд запись, 40 секунд сверка одного примера, 20 секунд подготовить тетради к сдаче. Ключ: алгоритм — способ, программа — запись на языке; x станет 5; нет, a+b компилируется, но не даёт периметр. Не требуйте определения слово в слово.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43–45 минут: объяснение и запись 1 минута, повтор условия 30 секунд, сбор тетрадей 30 секунд. Ключ в плане: perimeter := 4 * a; ответы 12 и 20. Следующий урок — массивы. Веб-урок служит самостоятельным объяснением, а не сценарием учителя.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Котов В. М., Лапо А. И., Быкадоров Ю. А., Войтехович Е. Н. Информатика. 10 класс. Народная асвета, 2020. § 2, с. 11–21.</a:t>
            </a:r>
          </a:p>
          <a:p xmlns:a="http://schemas.openxmlformats.org/drawingml/2006/main">
            <a:r>
              <a:t>https://adu.by/images/2025/08/12/Inform-10-11.pdf</a:t>
            </a:r>
          </a:p>
          <a:p xmlns:a="http://schemas.openxmlformats.org/drawingml/2006/main">
            <a:r>
              <a:t>Оригинальные примеры и задания MediaSchool, 2026.</a:t>
            </a:r>
          </a:p>
          <a:p xmlns:a="http://schemas.openxmlformats.org/drawingml/2006/main">
            <a:r>
              <a:t>Официальная справка PascalABC.NET: https://pascalabc.net/downloads/pabcnethelp/index.htm</a:t>
            </a:r>
          </a:p>
          <a:p xmlns:a="http://schemas.openxmlformats.org/drawingml/2006/main">
            <a:r>
              <a:t>Переход от чтения к изменению и созданию: https://teachcomputing.org/pedagogy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69d055eac64b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aee89f13554c21" /><Relationship Type="http://schemas.openxmlformats.org/officeDocument/2006/relationships/slideLayout" Target="/ppt/slideLayouts/slideLayout1.xml" Id="Rde49f17b3a784b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49f17b3a784b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d0cc083424f7f" /><Relationship Type="http://schemas.openxmlformats.org/officeDocument/2006/relationships/image" Target="/ppt/media/image.png" Id="Rf488404cf52a4261" /><Relationship Type="http://schemas.openxmlformats.org/officeDocument/2006/relationships/notesSlide" Target="/ppt/notesSlides/notesSlide1.xml" Id="R387c87862add43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bb1f4c1864835" /><Relationship Type="http://schemas.openxmlformats.org/officeDocument/2006/relationships/notesSlide" Target="/ppt/notesSlides/notesSlide2.xml" Id="R427f3e040f434f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2b306b4584e41" /><Relationship Type="http://schemas.openxmlformats.org/officeDocument/2006/relationships/notesSlide" Target="/ppt/notesSlides/notesSlide3.xml" Id="R1e79d93a30864b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77a4b10a5048e6" /><Relationship Type="http://schemas.openxmlformats.org/officeDocument/2006/relationships/image" Target="/ppt/media/image2.png" Id="R4e07e9f430e745d1" /><Relationship Type="http://schemas.openxmlformats.org/officeDocument/2006/relationships/notesSlide" Target="/ppt/notesSlides/notesSlide4.xml" Id="R14d7c2b741ef49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89eb3a0c842c1" /><Relationship Type="http://schemas.openxmlformats.org/officeDocument/2006/relationships/notesSlide" Target="/ppt/notesSlides/notesSlide5.xml" Id="R3cbc2e1ff31340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c2943bb534b9c" /><Relationship Type="http://schemas.openxmlformats.org/officeDocument/2006/relationships/notesSlide" Target="/ppt/notesSlides/notesSlide6.xml" Id="Rebdb8b71617a4f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215cbb4944519" /><Relationship Type="http://schemas.openxmlformats.org/officeDocument/2006/relationships/image" Target="/ppt/media/image3.png" Id="Rdb83d9f469af48cd" /><Relationship Type="http://schemas.openxmlformats.org/officeDocument/2006/relationships/notesSlide" Target="/ppt/notesSlides/notesSlide7.xml" Id="Rab77cdfa71c942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5ea46340b4847" /><Relationship Type="http://schemas.openxmlformats.org/officeDocument/2006/relationships/notesSlide" Target="/ppt/notesSlides/notesSlide8.xml" Id="R335c9411680e47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c5fb64ff14af5" /><Relationship Type="http://schemas.openxmlformats.org/officeDocument/2006/relationships/notesSlide" Target="/ppt/notesSlides/notesSlide9.xml" Id="Re6214cb6441742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1baaef4dbe4061" /><Relationship Type="http://schemas.openxmlformats.org/officeDocument/2006/relationships/notesSlide" Target="/ppt/notesSlides/notesSlide10.xml" Id="R2b910ed117db4d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0ac10bdc64ff1" /><Relationship Type="http://schemas.openxmlformats.org/officeDocument/2006/relationships/notesSlide" Target="/ppt/notesSlides/notesSlide11.xml" Id="Rb93d6b3a0a43489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56b8372424440d" /><Relationship Type="http://schemas.openxmlformats.org/officeDocument/2006/relationships/image" Target="/ppt/media/image4.png" Id="R1e559a58037f4f82" /><Relationship Type="http://schemas.openxmlformats.org/officeDocument/2006/relationships/notesSlide" Target="/ppt/notesSlides/notesSlide12.xml" Id="R860f091a9da34a9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9c2c1f5b248f8" /><Relationship Type="http://schemas.openxmlformats.org/officeDocument/2006/relationships/notesSlide" Target="/ppt/notesSlides/notesSlide13.xml" Id="Rc46f5d48b089438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fd09fd9974c17" /><Relationship Type="http://schemas.openxmlformats.org/officeDocument/2006/relationships/notesSlide" Target="/ppt/notesSlides/notesSlide14.xml" Id="Reb39db587a08469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5aedbf0774a71" /><Relationship Type="http://schemas.openxmlformats.org/officeDocument/2006/relationships/notesSlide" Target="/ppt/notesSlides/notesSlide15.xml" Id="R7246292a089e4ca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41256eaee4f67" /><Relationship Type="http://schemas.openxmlformats.org/officeDocument/2006/relationships/notesSlide" Target="/ppt/notesSlides/notesSlide16.xml" Id="R509c8e8db5d94a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bdb5adfd1441a" /><Relationship Type="http://schemas.openxmlformats.org/officeDocument/2006/relationships/notesSlide" Target="/ppt/notesSlides/notesSlide17.xml" Id="Rc68781d354ad40c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c86b55e0d4b64" /><Relationship Type="http://schemas.openxmlformats.org/officeDocument/2006/relationships/notesSlide" Target="/ppt/notesSlides/notesSlide18.xml" Id="R1d689b18a47347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521420e864b32" /><Relationship Type="http://schemas.openxmlformats.org/officeDocument/2006/relationships/notesSlide" Target="/ppt/notesSlides/notesSlide19.xml" Id="Rc1baa0346f8c43b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69210e66748a1" /><Relationship Type="http://schemas.openxmlformats.org/officeDocument/2006/relationships/notesSlide" Target="/ppt/notesSlides/notesSlide20.xml" Id="Rbc6a88f58e4d43f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875cbe2bf4b36" /><Relationship Type="http://schemas.openxmlformats.org/officeDocument/2006/relationships/notesSlide" Target="/ppt/notesSlides/notesSlide21.xml" Id="R822becccd8004c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07B16-25B2-4CDC-98C6-CDFFBF4D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1ACD1-7546-4938-BE70-4897E0AD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D4112-BB3A-4A82-AF08-729F2378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76325"/>
            <a:ext cx="110871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Языки программирования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8404cf52a4261"/>
          <a:stretch xmlns:a="http://schemas.openxmlformats.org/drawingml/2006/main"/>
        </p:blipFill>
        <p:spPr>
          <a:xfrm xmlns:a="http://schemas.openxmlformats.org/drawingml/2006/main">
            <a:off x="4726020" y="2647950"/>
            <a:ext cx="6092761" cy="3429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DECBEE-A9B8-42CC-BF91-987612C9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57575"/>
            <a:ext cx="3381375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Читаем программу.</a:t>
            </a:r>
          </a:p>
          <a:p xmlns:a="http://schemas.openxmlformats.org/drawingml/2006/main">
            <a:pPr>
              <a:defRPr sz="26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Понимаем команды.</a:t>
            </a:r>
          </a:p>
          <a:p xmlns:a="http://schemas.openxmlformats.org/drawingml/2006/main">
            <a:pPr>
              <a:defRPr sz="26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Меняем решение.</a:t>
            </a:r>
          </a:p>
        </p:txBody>
      </p:sp>
    </p:spTree>
    <p:extLst>
      <p:ext uri="{BB962C8B-B14F-4D97-AF65-F5344CB8AC3E}">
        <p14:creationId xmlns:p14="http://schemas.microsoft.com/office/powerpoint/2010/main" val="10320616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006D8-911A-4F29-9115-DB12B8C2F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F91B0-C492-4639-AD05-B15580DD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2F1E2D-7E5D-4817-B90A-D2532F23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Что такое язык программирования?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86536-DAC1-4F0E-BCEA-825CAB2E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43125"/>
            <a:ext cx="11029950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Язык программирования — формальный язык для записи программ.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Он задаёт правила записи команд и данных, а также их смысл.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52C48E-2182-4404-8C4C-B8EFFE66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05475"/>
            <a:ext cx="11029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Алгоритм описывает способ решения. Программа записывает действия и данные средствами языка.</a:t>
            </a:r>
          </a:p>
        </p:txBody>
      </p:sp>
    </p:spTree>
    <p:extLst>
      <p:ext uri="{BB962C8B-B14F-4D97-AF65-F5344CB8AC3E}">
        <p14:creationId xmlns:p14="http://schemas.microsoft.com/office/powerpoint/2010/main" val="2025412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D33FFB-2AF3-408C-AA1C-6D3CB9CD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BBBE5-DFD6-4B5E-9C58-5CDCC334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FA4EF-BF84-4A95-ACF2-4D8381A1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Насколько близко к процессору?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AEAC7-FE56-425A-B270-5FCD87AC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512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Низкий уровень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3163D-48DA-4B43-8DAF-ACC836B0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51244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Тесная связь с устройством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 командами процессора.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Пример: ассемблер.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00F94C-D83C-41F7-8504-9A77DB8E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52006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Высокий уровень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5327B-D838-4420-AA18-5F656A94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09950"/>
            <a:ext cx="52006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Данные и действия без записи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каждой машинной команды.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Pascal, Python, C++, Java.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7431BD-16E8-4841-BBA2-175D0050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43575"/>
            <a:ext cx="110204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Один алгоритм можно записать на разных языках.</a:t>
            </a:r>
          </a:p>
        </p:txBody>
      </p:sp>
    </p:spTree>
    <p:extLst>
      <p:ext uri="{BB962C8B-B14F-4D97-AF65-F5344CB8AC3E}">
        <p14:creationId xmlns:p14="http://schemas.microsoft.com/office/powerpoint/2010/main" val="1988271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25322-29E3-4806-BEEE-8D6E4AEC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7B0FB-A6C8-4EB1-B41A-B0BDADD6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6F661A-F77D-4974-9BD7-B3EB5E3E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Как программа выполняется?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4F4DB-0FD7-4E85-B076-E54BB6C7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0"/>
            <a:ext cx="54768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Компилятор переводит.</a:t>
            </a:r>
          </a:p>
          <a:p xmlns:a="http://schemas.openxmlformats.org/drawingml/2006/main">
            <a:pPr>
              <a:defRPr sz="27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Интерпретатор выполняет.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116BD-022A-4DE7-BC2C-8344DE25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19550"/>
            <a:ext cx="545782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Перевод может давать машинный или промежуточный код.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 одной системе способы могут сочетаться.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07e9f430e745d1"/>
          <a:stretch xmlns:a="http://schemas.openxmlformats.org/drawingml/2006/main"/>
        </p:blipFill>
        <p:spPr>
          <a:xfrm xmlns:a="http://schemas.openxmlformats.org/drawingml/2006/main">
            <a:off x="6324600" y="2485826"/>
            <a:ext cx="5314950" cy="299124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209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29F21-112E-4041-A867-4D93954A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B29A3-26D5-46FF-BD24-333927D8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91EF5-3733-4CB8-9214-36390574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Запись и смысл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6FCE0-0350-4932-A2F4-AB40779A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512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Синтаксис — правила записи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AE9BB-BA56-43F5-9EA3-B6657421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51244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:= 2 * (a + b);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Знаки, скобки и порядок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частей команды.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1CFFC-80EC-4350-8E61-5AB143E1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52006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Семантика — смысл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A1B79-6F72-4C88-AB51-2C4DAB53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09950"/>
            <a:ext cx="52006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Вычислить сумму a и b,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умножить на 2,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записать результат в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909209-00A3-4EC4-9B2E-0A6DC954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43575"/>
            <a:ext cx="110204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Одна строка: как записана и что означает.</a:t>
            </a:r>
          </a:p>
        </p:txBody>
      </p:sp>
    </p:spTree>
    <p:extLst>
      <p:ext uri="{BB962C8B-B14F-4D97-AF65-F5344CB8AC3E}">
        <p14:creationId xmlns:p14="http://schemas.microsoft.com/office/powerpoint/2010/main" val="20187091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C7548F-6341-459D-96D3-5C8AEC33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2FE0C-CAC8-49B7-A748-9DCE199C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2F403-6D5A-4D3E-B183-DAD5DE57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Слова и имена в программе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FE761-9E68-4314-87D9-AFB69098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98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Алфавит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52738-9C57-4073-B279-E33D3F3E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98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Буквы, цифры, знаки операций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 разделители.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2758A-56E5-4C90-8644-BBBD3865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671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Служебные слова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2DE6D-E0EF-418D-AD10-540133B4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4671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var, begin, end имеют заданную роль.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Их нельзя взять именами переменных.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3F29C2-0AB4-40F0-8DDD-B112A736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244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Идентификатор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F94355-1E48-4EB3-BBCD-E982D356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244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Имя объекта программы: a, side2.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 наших примерах первая — латинская буква.</a:t>
            </a:r>
          </a:p>
        </p:txBody>
      </p:sp>
    </p:spTree>
    <p:extLst>
      <p:ext uri="{BB962C8B-B14F-4D97-AF65-F5344CB8AC3E}">
        <p14:creationId xmlns:p14="http://schemas.microsoft.com/office/powerpoint/2010/main" val="18871028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7C0516-EF7C-4319-8526-64A27186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84E196-881B-4599-8667-B40530A4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DB39B-61FA-435C-8F7D-C9F9A676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Переменная: имя, тип, значение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635DD-D43C-4B7E-B36C-E49E096D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0"/>
            <a:ext cx="54768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Переменная — именованная величина, значение которой может изменяться.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C6F50-F17F-4989-AD91-73874557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19550"/>
            <a:ext cx="545782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integer — целое число</a:t>
            </a:r>
          </a:p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real — вещественное число</a:t>
            </a:r>
          </a:p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boolean — True или False</a:t>
            </a:r>
          </a:p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char — символ; string — строка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3d9f469af48cd"/>
          <a:stretch xmlns:a="http://schemas.openxmlformats.org/drawingml/2006/main"/>
        </p:blipFill>
        <p:spPr>
          <a:xfrm xmlns:a="http://schemas.openxmlformats.org/drawingml/2006/main">
            <a:off x="6324600" y="2485826"/>
            <a:ext cx="5314950" cy="299124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019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04415F-B3D2-4BC5-B58C-1CC0567D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29A87-8532-4683-9A27-DB4A592B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170FF-CC90-4E1B-BC6F-4B311055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Выражение и оператор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0A585-EB62-4987-8553-95FCB7FE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512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Выражение вычисляет значение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71CED7-3E06-478B-AFBB-134774DE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51244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2 * (a + b)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При a = 5 и b = 3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значение равно 16.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D0510F-348B-411E-9C01-44531A73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52006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Оператор выполняет действие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5AE2FE-B45C-4803-921F-E60E0CAC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09950"/>
            <a:ext cx="52006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:= 2 * (a + b);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Вычислить правую часть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 присвоить её значение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C4379-0ED2-4461-A32F-57D34839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43575"/>
            <a:ext cx="110204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x := x + 1; меняет старое значение 4 на новое 5.</a:t>
            </a:r>
          </a:p>
        </p:txBody>
      </p:sp>
    </p:spTree>
    <p:extLst>
      <p:ext uri="{BB962C8B-B14F-4D97-AF65-F5344CB8AC3E}">
        <p14:creationId xmlns:p14="http://schemas.microsoft.com/office/powerpoint/2010/main" val="13192723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C6096-8BCB-4272-AC3F-62A92848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CCA179-3825-47EC-86D0-8F0B0E2B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C9F6A-A981-4842-9132-BDC08B7D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Читаем полную программу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13B1B-F890-456B-B8D7-D9695D8C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702945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var a, b, p: integer;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begin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readln(a, b);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p := 2 * (a + b);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writeln(p);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end.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49C86-0371-435B-9515-8FA12EC8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2305050"/>
            <a:ext cx="370522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Данные: целые стороны</a:t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от 1 до 1000 см.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Результат: периметр</a:t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 сантиметрах.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603103-1B63-4118-A72D-00699438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67400"/>
            <a:ext cx="1102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Описание → ввод → вычисление → вывод</a:t>
            </a:r>
          </a:p>
        </p:txBody>
      </p:sp>
    </p:spTree>
    <p:extLst>
      <p:ext uri="{BB962C8B-B14F-4D97-AF65-F5344CB8AC3E}">
        <p14:creationId xmlns:p14="http://schemas.microsoft.com/office/powerpoint/2010/main" val="9096527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EFFD4-51FB-4914-A712-B8BF1FF6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4CB16-575E-4135-9743-875BC774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FC345-17C8-4963-AB5B-D4B93D1D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Проследим значения: ввод 5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B6D53-2C3F-4B79-9E86-EEAD73AD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98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Ввод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EC70F-3AFD-4055-B4B0-18CE5D70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98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a = 5, b =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C22CA-3C1B-4A7D-B474-48DD73B8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671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Вычисление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02B3CB-E7C8-4668-8AA7-DE71A8263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4671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5 + 3 = 8; затем 2 * 8 = 16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получает значение 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0B13D-88A9-4294-82F0-6F8F5219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244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66CDD-DF12-46D5-A95B-FB6EFB95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244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На экране 16. По условию это 16 см.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При вводе 4 2 получится 12.</a:t>
            </a:r>
          </a:p>
        </p:txBody>
      </p:sp>
    </p:spTree>
    <p:extLst>
      <p:ext uri="{BB962C8B-B14F-4D97-AF65-F5344CB8AC3E}">
        <p14:creationId xmlns:p14="http://schemas.microsoft.com/office/powerpoint/2010/main" val="8204571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0C4D1-F908-4327-AA56-9C64404C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17618-0B49-4461-A7A9-F7476F9A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D5C18-591D-4AFC-9FAD-8A405092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Принято компилятором ≠ решена задача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06977-DC64-4A51-B2EF-293667DB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98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Ошибка записи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95331-1B78-424F-9CBE-5F02F2AF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98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:= 2 * ;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После умножения нет выражения.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3CA8AF-FB3E-4AAB-84D8-E20D941F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671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Ошибка типа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A2F17-A353-43EA-A9A5-CC628BD4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4671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:= 'hello';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Строка не подходит целочисленной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B88BD-F4AE-4AF4-A2B0-206FCBC4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244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Ошибка решения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42F2B-F15E-429B-8B74-C6B3CD87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244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p := a + b;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Получится 8 вместо периметра 16.</a:t>
            </a:r>
          </a:p>
        </p:txBody>
      </p:sp>
    </p:spTree>
    <p:extLst>
      <p:ext uri="{BB962C8B-B14F-4D97-AF65-F5344CB8AC3E}">
        <p14:creationId xmlns:p14="http://schemas.microsoft.com/office/powerpoint/2010/main" val="16226966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52A64-B990-461E-BC23-2FE19FA1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E9030-303F-4692-B0D8-6389FD43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FEFE7-3BB0-49EB-A6CF-D485C331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Подпрограмма: отдельная задача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AAEF1-4445-4388-B4D9-1C5EB438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0"/>
            <a:ext cx="54768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Подпрограмму вызывают по имени, чтобы выполнить готовую часть решения.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4D8422-C592-4B7E-9756-B4481367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19550"/>
            <a:ext cx="545782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Abs(-3) возвращает 3: функция.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writeln(p) выводит число: процедура.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559a58037f4f82"/>
          <a:stretch xmlns:a="http://schemas.openxmlformats.org/drawingml/2006/main"/>
        </p:blipFill>
        <p:spPr>
          <a:xfrm xmlns:a="http://schemas.openxmlformats.org/drawingml/2006/main">
            <a:off x="6324600" y="2485826"/>
            <a:ext cx="5314950" cy="299124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682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A5DE36-94A5-4042-9741-A31A1443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4EECA-B595-4B4E-A392-0375BC3B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AF1AD-30E1-4945-B401-5988C4E9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Как организовать программу?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3EE4D-C49F-4444-9847-77996ABE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526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Структурно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40171-F413-4610-9904-D1933EA7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152650"/>
            <a:ext cx="796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Следование, ветвления, циклы и подпрограммы.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8065C-E9E1-4A01-A488-25C8CA4E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7180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Процедурно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08AE97-620E-4453-A1A2-F6F7F0C1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971800"/>
            <a:ext cx="796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Разделение действий на процедуры и функции.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E1FBE3-A2E5-47DF-8FA9-EDD8D77F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909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Функционально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58DAE6-7BF1-4B56-ADC6-E6996CCD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790950"/>
            <a:ext cx="796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Вычисление и сочетание результатов функций.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BCA4F8-67CE-46C0-811F-96AB434A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1010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Объектно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ADC691-F101-40B8-BB52-9E8132031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610100"/>
            <a:ext cx="796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Объекты с состоянием и поведением.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9115B-8CCA-4D66-A65D-077F6849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91200"/>
            <a:ext cx="11029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Парадигма — подход к организации программы. Подходы могут сочетаться.</a:t>
            </a:r>
          </a:p>
        </p:txBody>
      </p:sp>
    </p:spTree>
    <p:extLst>
      <p:ext uri="{BB962C8B-B14F-4D97-AF65-F5344CB8AC3E}">
        <p14:creationId xmlns:p14="http://schemas.microsoft.com/office/powerpoint/2010/main" val="9022099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F85B8-136D-449B-9122-6228C820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243F5-6164-4F5F-AEE5-D39DE9B9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84B293-5A19-4163-B1F5-DA476552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А. Прочитай и предскажи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D2E48-D6B7-4D56-AEBF-51D3BC19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11029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Вернись к программе периметра.</a:t>
            </a:r>
          </a:p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Каждый записывает свой ответ.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C96F0-4FE6-4296-83EB-961CB516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110299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1. Назови переменные и тип, строки ввода и вывода.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2. Ввод 6 3: найди сумму и вывод программы.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3. Выпиши выражение и оператор присваивания.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13A362-EEC7-4AFA-8B31-1EB5CBFA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11029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Сначала попытка, затем сверка.</a:t>
            </a:r>
          </a:p>
        </p:txBody>
      </p:sp>
    </p:spTree>
    <p:extLst>
      <p:ext uri="{BB962C8B-B14F-4D97-AF65-F5344CB8AC3E}">
        <p14:creationId xmlns:p14="http://schemas.microsoft.com/office/powerpoint/2010/main" val="9994693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E30D1D-8ADB-482C-9792-F4852CE35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4B012-4929-49E1-8B77-28E4F30B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1A271-191E-42FB-BA44-74C5AE3E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А. Сверим ход решения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420AF-896D-4347-B3A6-C2D92C77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98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Имена и тип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49BFA-D43E-4FB0-98E3-6B6FF189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98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a, b, p: integer.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Ввод readln; вывод writeln.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847A18-69A5-442B-9240-0DC24D2E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671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Числа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CCE88F-C97D-41B1-9437-11092096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4671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Сумма 6 + 3 = 9; вывод 18.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Ответ 9 означает пропуск удвоения.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F0520-A239-484D-9CD5-C894F3E7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244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Запись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E16F2-7894-485D-A2C6-5AF6E578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244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Выражение: 2 * (a + b)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Оператор: p := 2 * (a + b);</a:t>
            </a:r>
          </a:p>
        </p:txBody>
      </p:sp>
    </p:spTree>
    <p:extLst>
      <p:ext uri="{BB962C8B-B14F-4D97-AF65-F5344CB8AC3E}">
        <p14:creationId xmlns:p14="http://schemas.microsoft.com/office/powerpoint/2010/main" val="79933344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A1C71B-EA06-4977-9E5A-1777A394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08140-39C2-4153-833F-5145338D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D8D42-6B73-44A2-89FE-F500D6EF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Б. Проверь запись и смысл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6BE07F-10DB-4FB1-9E31-1C74389C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11029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Объясни причину, а не только «верно / неверно».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B69C8-A712-4055-B6AB-8639448D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110299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1. Имена: side2, 2side, begin, total_sum. Какие подходят?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2. p: integer, но p := 'hello';. Что не так?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3. Для периметра записали p := a + b;. Ввод 6 2.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    Что получится? Какой ответ нужен?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C1A72-0DE7-41BD-BFC4-8C35D7CC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11029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Можно ли скомпилировать неверное решение?</a:t>
            </a:r>
          </a:p>
        </p:txBody>
      </p:sp>
    </p:spTree>
    <p:extLst>
      <p:ext uri="{BB962C8B-B14F-4D97-AF65-F5344CB8AC3E}">
        <p14:creationId xmlns:p14="http://schemas.microsoft.com/office/powerpoint/2010/main" val="70047215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F522EE-06CD-4296-8B1F-DCEBD92E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CF580-6F4A-4EF2-BBA7-99884FBE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35D84-2555-46CA-93DF-7D85B34B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Б. Три разных причины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20DD4-50F3-42EB-93D1-68320265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098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Имена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336388-4B01-4A4C-996D-DCCA0AE6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98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side2 и total_sum подходят.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2side начинается с цифры; begin занято.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3B382-0C04-4605-BD46-D5072A97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671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Тип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A013E-D5A6-4FD5-85F1-C869B050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4671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Строку 'hello' нельзя присвоить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целочисленной переменной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92173-FC69-4F66-86D8-F97DC6C1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244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Смысл задачи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FE2748-4525-47D7-A4C6-ECFC654B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24400"/>
            <a:ext cx="7667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Строка компилируется: вывод 8.</a:t>
            </a:r>
          </a:p>
          <a:p xmlns:a="http://schemas.openxmlformats.org/drawingml/2006/main">
            <a:pPr>
              <a:defRPr sz="2325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Нужный периметр — 16.</a:t>
            </a:r>
          </a:p>
        </p:txBody>
      </p:sp>
    </p:spTree>
    <p:extLst>
      <p:ext uri="{BB962C8B-B14F-4D97-AF65-F5344CB8AC3E}">
        <p14:creationId xmlns:p14="http://schemas.microsoft.com/office/powerpoint/2010/main" val="3306050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4B967-5A8E-4515-AFC2-D35AAE45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72110-0F1F-40A3-9BFE-D0976580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5F9182-BE0D-4554-B585-3B1E0CAA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В. Измени программу: площадь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8C82A-11E1-4AF8-8C7D-438DB3E2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11029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Целые стороны от 1 до 1000 см.</a:t>
            </a:r>
          </a:p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Площадь = произведение сторон; единица — см².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D8FC4-5B0F-406E-8026-0F29ECEC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110299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Сохрани ввод a и b. Результат назови area.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Измени описание, вычисление и вывод.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Предскажи ответы для 5 3 и 4 2.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Объясни согласование имени area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в описании, вычислении и выводе этого примера.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F47D0-5D9A-4900-8C49-1E5E5319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11029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Напиши полную программу по образцу.</a:t>
            </a:r>
          </a:p>
        </p:txBody>
      </p:sp>
    </p:spTree>
    <p:extLst>
      <p:ext uri="{BB962C8B-B14F-4D97-AF65-F5344CB8AC3E}">
        <p14:creationId xmlns:p14="http://schemas.microsoft.com/office/powerpoint/2010/main" val="172152748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357DCB-329A-470F-B8E5-9A735162A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EBD2A-F520-47C7-AB60-8A775DC2A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14267-C92C-4BFC-9955-740E0BB5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В. Площадь: один вариант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77E7D-715F-4B07-82EE-EC30A6AD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7029450" cy="339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var a, b, area: integer;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begin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readln(a, b);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area := a * b;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  writeln(area);</a:t>
            </a:r>
          </a:p>
          <a:p xmlns:a="http://schemas.openxmlformats.org/drawingml/2006/main">
            <a:pPr>
              <a:defRPr sz="2550" b="0">
                <a:solidFill>
                  <a:srgbClr val="17383B"/>
                </a:solidFill>
                <a:latin typeface="Consolas"/>
                <a:ea typeface="Consolas"/>
                <a:cs typeface="Consolas"/>
              </a:defRPr>
            </a:pPr>
            <a:r>
              <a:rPr sz="2550" b="0">
                <a:solidFill>
                  <a:srgbClr val="17383B"/>
                </a:solidFill>
                <a:latin typeface="Consolas"/>
                <a:ea typeface="Consolas"/>
                <a:cs typeface="Consolas"/>
              </a:rPr>
              <a:t>end.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3BD5E7-FC76-4FB3-9A1C-EC99F9D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2305050"/>
            <a:ext cx="370522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Ввод 5 3 → вывод 15.</a:t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Ввод 4 2 → вывод 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По условию ответы</a:t>
            </a:r>
          </a:p>
          <a:p xmlns:a="http://schemas.openxmlformats.org/drawingml/2006/main">
            <a:pPr>
              <a:defRPr sz="217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в квадратных сантиметрах.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B5A737-E4FA-4EE7-935B-7275C09A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67400"/>
            <a:ext cx="1102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Описание area → присваивание area → вывод area</a:t>
            </a:r>
          </a:p>
        </p:txBody>
      </p:sp>
    </p:spTree>
    <p:extLst>
      <p:ext uri="{BB962C8B-B14F-4D97-AF65-F5344CB8AC3E}">
        <p14:creationId xmlns:p14="http://schemas.microsoft.com/office/powerpoint/2010/main" val="153697954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74C8E3-8411-4A58-B78F-08DD91A3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AD64F-9439-4BB6-9668-0A115259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BB6A1-B671-4429-80E7-A35AA5AD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Проверь понимание без подсказки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11E167-1E56-4F71-AAE4-06CF8D15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11029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Короткий выходной билет в тетради.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65BE8-3F5B-4801-A8F2-144C5552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110299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1. Чем программа отличается от алгоритма?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2. Было x = 4. Что сделает x := x + 1;?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3. Доказывает ли успешная компиляция верный ответ?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    Объясни на примере периметра.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7F024F-E2A8-4C62-821D-48A9BAFC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11029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Ответы покажут, к чему вернуться на следующем уроке.</a:t>
            </a:r>
          </a:p>
        </p:txBody>
      </p:sp>
    </p:spTree>
    <p:extLst>
      <p:ext uri="{BB962C8B-B14F-4D97-AF65-F5344CB8AC3E}">
        <p14:creationId xmlns:p14="http://schemas.microsoft.com/office/powerpoint/2010/main" val="8331827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99AFD0-C7CA-40D8-A9B4-B36034C6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ИНФОРМАТИКА · 10 КЛАСС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60672-CF2E-43F4-9FE6-E5E507E2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91275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4C60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C6060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3F50C2-A287-4B45-8068-DE13CDC2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71525"/>
            <a:ext cx="11087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3B"/>
                </a:solidFill>
                <a:latin typeface="Arial"/>
                <a:ea typeface="Arial"/>
                <a:cs typeface="Arial"/>
              </a:rPr>
              <a:t>Домашнее: периметр квадрата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DC91A-7C21-40FE-B3BE-C091F190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11029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5D64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75D64"/>
                </a:solidFill>
                <a:latin typeface="Arial"/>
                <a:ea typeface="Arial"/>
                <a:cs typeface="Arial"/>
              </a:rPr>
              <a:t>Прочитай § 2, особенно определения и примеры 2.3.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9ABEB-644C-4DC4-BF6B-B1C9D91B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09950"/>
            <a:ext cx="110299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По образцу напиши программу: вход — целая сторона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от 1 до 1000 см, результат — периметр в сантиметрах.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Имена a и perimeter; тип integer. Проверь 3 см и 5 см.</a:t>
            </a:r>
          </a:p>
          <a:p xmlns:a="http://schemas.openxmlformats.org/drawingml/2006/main">
            <a:pPr>
              <a:defRPr sz="2400" b="0">
                <a:solidFill>
                  <a:srgbClr val="1738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83B"/>
                </a:solidFill>
                <a:latin typeface="Arial"/>
                <a:ea typeface="Arial"/>
                <a:cs typeface="Arial"/>
              </a:rPr>
              <a:t>Подпиши ввод, выражение и вывод.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4A785-D064-486D-B8FF-C478264D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72125"/>
            <a:ext cx="11029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34C1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34C16"/>
                </a:solidFill>
                <a:latin typeface="Arial"/>
                <a:ea typeface="Arial"/>
                <a:cs typeface="Arial"/>
              </a:rPr>
              <a:t>Компьютер необязателен. У квадрата четыре равные стороны.</a:t>
            </a:r>
          </a:p>
        </p:txBody>
      </p:sp>
    </p:spTree>
    <p:extLst>
      <p:ext uri="{BB962C8B-B14F-4D97-AF65-F5344CB8AC3E}">
        <p14:creationId xmlns:p14="http://schemas.microsoft.com/office/powerpoint/2010/main" val="5748647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2026-09-15T08:24:49.8440000Z</dcterms:created>
  <dcterms:modified xsi:type="dcterms:W3CDTF">2026-09-15T08:24:49.8440000Z</dcterms:modified>
</coreProperties>
</file>