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Старт. Спросить: можно ли менять вид страницы, не трогая текст?</a:t>
            </a:r>
          </a:p>
          <a:p>
            <a:r>
              <a:t>[Sources] Котов и др., 2021, §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Flex/grid и сложные макеты — следующие уроки / резерв.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Опора: уроки 9–13. Собрать слова: содержимое, оформление, файл стилей.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Спросить: если меняется только цвет заголовка — что удобнее править?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Термин «каскад» сегодня — кратко: правила применяются по порядку и специфичности.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углубляться в inline и style в head — только показать, что они существуют.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Показать два файла в одной папке: index.html и style.css.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Набрать вместе. Спросить: что произойдёт, если опечататься в имени файла?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Показать схему на доске: селектор → свойство → значение.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Классы и id — резерв / следующие уроки.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Четыре свойства — обязательный минимум часа.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Подчеркнуть синтаксис: двоеточие между свойством и значением, ; в конце.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Разобрать каждую строку. Спросить, что изменится на странице.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Свойства этого урока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Можно записать многострочно — как удобнее читать классу.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углубляться в специфичность. Flex/grid — не сегодня.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— номер места. Показать проводник с двумя файлами.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Два окна: редактор style.css и браузер рядом.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Короткая санитарная пауза, затем инструкция.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Учебный текст без личных данных.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Шаги практики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Обходить класс с чек-листом StyleStart.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Индивидуально, коротко, письменно или устно.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Ключи после сдачи. Не показывать до конца практики.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Разобрать 1–2 реальных случая из класса.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 вводить flex/grid в обязательный продукт.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Закрытие. Домашнее задание на слайде 26 / в плане.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A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48640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72D8F5"/>
                </a:solidFill>
                <a:latin typeface="Arial"/>
              </a:rPr>
              <a:t>ИНФОРМАТИКА · 11 КЛАСС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25880"/>
            <a:ext cx="62179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rial"/>
              </a:rPr>
              <a:t>Каскадные таблицы</a:t>
            </a:r>
          </a:p>
          <a:p>
            <a:r>
              <a:rPr sz="3600" b="1">
                <a:solidFill>
                  <a:srgbClr val="FFFFFF"/>
                </a:solidFill>
                <a:latin typeface="Arial"/>
              </a:rPr>
              <a:t>стилей.</a:t>
            </a:r>
          </a:p>
          <a:p>
            <a:r>
              <a:rPr sz="3600" b="1">
                <a:solidFill>
                  <a:srgbClr val="FFFFFF"/>
                </a:solidFill>
                <a:latin typeface="Arial"/>
              </a:rPr>
              <a:t>Правила CSS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4206240"/>
            <a:ext cx="6217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Arial"/>
              </a:rPr>
              <a:t>Отделяем оформление от содержимого и пишем первые правила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23560"/>
            <a:ext cx="5943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72D8F5"/>
                </a:solidFill>
                <a:latin typeface="Arial"/>
              </a:rPr>
              <a:t>Глава 2 · § 8</a:t>
            </a:r>
          </a:p>
        </p:txBody>
      </p:sp>
      <p:pic>
        <p:nvPicPr>
          <p:cNvPr id="6" name="Picture 5" descr="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1755648"/>
            <a:ext cx="4672584" cy="2624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3720" y="4663440"/>
            <a:ext cx="4663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2D8F5"/>
                </a:solidFill>
                <a:latin typeface="Arial"/>
              </a:rPr>
              <a:t>Учебная иллюстрация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Результат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18488"/>
            <a:ext cx="105704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Объясним, зачем отделять оформление от содержимого.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761488"/>
            <a:ext cx="105704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Создадим style.css и подключим его через link.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904488"/>
            <a:ext cx="10570464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071A33"/>
                </a:solidFill>
                <a:latin typeface="Arial"/>
              </a:rPr>
              <a:t>Напишем правила для body, h1 и p и проверим в браузере.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Вспомним до объяснения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Из каких частей состоит каркас HTML-документа?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Где лежит содержимое страницы — в head или в body?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Что делает браузер, когда открывает файл .html?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37490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Можно ли менять вид страницы, не переписывая текст?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Содержимое и оформление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04</a:t>
            </a:r>
          </a:p>
        </p:txBody>
      </p:sp>
      <p:pic>
        <p:nvPicPr>
          <p:cNvPr id="5" name="Picture 4" descr="separ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Две разные задачи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HTML описывает структуру и текст.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CSS задаёт внешний вид.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Разделение упрощает правки и единообразие.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Что такое CSS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05</a:t>
            </a:r>
          </a:p>
        </p:txBody>
      </p:sp>
      <p:pic>
        <p:nvPicPr>
          <p:cNvPr id="5" name="Picture 4" descr="casc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Cascading Style Sheets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Каскадные таблицы стилей.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Набор правил оформления страницы.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Браузер применяет правила к элементам.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Где можно записать стиль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070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4206240"/>
                <a:gridCol w="3474720"/>
              </a:tblGrid>
              <a:tr h="7772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Способ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Где пишут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На уроке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Строчный (inline)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атрибут style у тега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Кратко упомянуть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 head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элемент &lt;style&gt;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Кратко упомянуть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Внешний файл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style.css + &lt;link&gt;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Обязательный продукт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Сегодня создаём и подключаем внешний файл стилей.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Подключение таблицы стилей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07</a:t>
            </a:r>
          </a:p>
        </p:txBody>
      </p:sp>
      <p:pic>
        <p:nvPicPr>
          <p:cNvPr id="5" name="Picture 4" descr="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Связь HTML и CSS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 head ставим элемент link.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rel="stylesheet" — это таблица стилей.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href указывает на файл style.css.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Запись link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18488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&lt;head&gt;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057400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&lt;meta charset="utf-8"&gt;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2496312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&lt;title&gt;Учебная страница&lt;/title&gt;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2935224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&lt;link rel="stylesheet" href="style.css"&gt;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3374136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&lt;/head&gt;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Файлы index.html и style.css лежат в одной папке.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Строение правила CSS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09</a:t>
            </a:r>
          </a:p>
        </p:txBody>
      </p:sp>
      <p:pic>
        <p:nvPicPr>
          <p:cNvPr id="5" name="Picture 4" descr="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selector { …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Селектор выбирает элементы.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В фигурных скобках — объявления.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Каждое объявление: свойство: значение;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Селектор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10</a:t>
            </a:r>
          </a:p>
        </p:txBody>
      </p:sp>
      <p:pic>
        <p:nvPicPr>
          <p:cNvPr id="5" name="Picture 4" descr="selec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Кого оформляем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Имя тега: body, h1, 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Правило действует на все такие элементы.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Сегодня — селекторы по имени тега.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Свойство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11</a:t>
            </a:r>
          </a:p>
        </p:txBody>
      </p:sp>
      <p:pic>
        <p:nvPicPr>
          <p:cNvPr id="5" name="Picture 4" descr="proper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Что меняем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color — цвет текста.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font-family — гарнитура.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font-size — размер.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50024" y="525780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text-align — выравнивание.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Значение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12</a:t>
            </a:r>
          </a:p>
        </p:txBody>
      </p:sp>
      <p:pic>
        <p:nvPicPr>
          <p:cNvPr id="5" name="Picture 4" descr="va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Каким сделать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color: navy; или #118dcc;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font-size: 24px;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text-align: center;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50024" y="525780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После значения — точка с запятой.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Пример правила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18488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h1 {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057400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color: #118dcc;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2496312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font-family: Arial, sans-serif;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2935224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font-size: 32px;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3374136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 text-align: center;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" y="3813048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Селектор h1 · четыре объявления · каждое заканчивается 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Свойства этого урока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070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4023360"/>
                <a:gridCol w="3840480"/>
              </a:tblGrid>
              <a:tr h="64008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Свойство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Назначение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Пример значения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color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Цвет текста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#118dcc / navy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font-family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Семейство шрифта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Arial, sans-serif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font-size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Размер шрифта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18px / 32px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text-align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Выравнивание текста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left / center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Этих четырёх свойств достаточно для первого style.css.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Три правила: body, h1, p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18488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body { color: #1b2430; font-family: Arial, sans-serif; font-size: 18px; 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057400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2496312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h1 { color: #118dcc; font-size: 32px; text-align: center;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2935224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3374136"/>
            <a:ext cx="10570464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071A33"/>
                </a:solidFill>
                <a:latin typeface="Consolas"/>
              </a:rPr>
              <a:t>p { color: #334155; font-size: 18px; text-align: left; 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В файле style.css должно быть не меньше трёх правил.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Каскад — коротко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16</a:t>
            </a:r>
          </a:p>
        </p:txBody>
      </p:sp>
      <p:pic>
        <p:nvPicPr>
          <p:cNvPr id="5" name="Picture 4" descr="casc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Правила накладываются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Несколько правил могут действовать вместе.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Более позднее или более точное может перекрыть.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Сегодня хватает простых правил по тегам.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Сохранение файлов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17</a:t>
            </a:r>
          </a:p>
        </p:txBody>
      </p:sp>
      <p:pic>
        <p:nvPicPr>
          <p:cNvPr id="5" name="Picture 4" descr="save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Два файла в одной папке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Папка StyleStart_10.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index.html и style.css.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UTF-8, тип «Все файлы».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Просмотр в браузере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18</a:t>
            </a:r>
          </a:p>
        </p:txBody>
      </p:sp>
      <p:pic>
        <p:nvPicPr>
          <p:cNvPr id="5" name="Picture 4" descr="brows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Открыть — сравнить — обновить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Открой index.html.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Проверь цвет, шрифт, размер, выравнивание.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После правки CSS — сохранить и F5.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Пауза перед практикой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Отведи взгляд от экрана на минуту.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Проверь посадку и кисти.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Открой свою рабочую папку.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37490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Создай папку StyleStart_10.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Практика: StyleStart_10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20</a:t>
            </a:r>
          </a:p>
        </p:txBody>
      </p:sp>
      <p:pic>
        <p:nvPicPr>
          <p:cNvPr id="5" name="Picture 4" descr="pract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" y="1883664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704" y="4882896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50647A"/>
                </a:solidFill>
                <a:latin typeface="Arial"/>
              </a:rPr>
              <a:t>Условная иллюстрация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50024" y="1737360"/>
            <a:ext cx="4288536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18DCC"/>
                </a:solidFill>
                <a:latin typeface="Arial"/>
              </a:rPr>
              <a:t>HTML + CSS рядом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50024" y="278892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Собери index.html с каркасом.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0024" y="361188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Создай style.css с ≥ 3 правилами.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50024" y="4434840"/>
            <a:ext cx="4288536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>
                <a:solidFill>
                  <a:srgbClr val="071A33"/>
                </a:solidFill>
                <a:latin typeface="Arial"/>
              </a:rPr>
              <a:t>Подключи файл через link и проверь.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Шаги практики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8952" y="1618488"/>
          <a:ext cx="10607040" cy="3328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9144000"/>
              </a:tblGrid>
              <a:tr h="475488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Шаг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71A33"/>
                          </a:solidFill>
                          <a:latin typeface="Arial"/>
                        </a:rPr>
                        <a:t>Действие</a:t>
                      </a:r>
                    </a:p>
                  </a:txBody>
                  <a:tcPr anchor="ctr">
                    <a:solidFill>
                      <a:srgbClr val="EEF4F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Создать папку StyleStart_10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Набрать index.html с body, h1, p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Создать style.css с правилами body/h1/p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В head добавить link на style.css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Сохранить оба файла (UTF-8)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071A33"/>
                          </a:solidFill>
                          <a:latin typeface="Arial"/>
                        </a:rPr>
                        <a:t>Открыть в браузере и проверить оформление</a:t>
                      </a:r>
                    </a:p>
                  </a:txBody>
                  <a:tcPr anchor="ctr">
                    <a:solidFill>
                      <a:srgbClr val="F7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Критерии готовности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В папке есть index.html и style.css.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В head записан link rel="stylesheet" href="style.css".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В style.css не меньше трёх правил (body, h1, p).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37490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Использованы color, font-family, font-size, text-align.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" y="44348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В браузере видно оформление; правка видна после F5.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Баллы — диагностика, не автоматическая отметка.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Билет на выход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1. Зачем отделяют содержимое HTML от оформления CSS?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2. Как подключить внешний файл стилей? Назови атрибуты link.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3. Из каких частей состоит правило CSS? Приведи пример.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Ответы — после сдачи билета.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Ответы билета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1. Чтобы менять вид страницы, не переписывая текст; проще поддерживать единообразие.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2. &lt;link rel="stylesheet" href="style.css"&gt; в head; rel и href обязательны.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3. Селектор и блок объявлений: свойство: значение; Пример: h1 { color: navy; 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Типичные ошибки часа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style.css лежит в другой папке — link не находит файл.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Забыли точку с запятой или фигурные скобки.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Стили написаны только в атрибуте style, файла нет.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37490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После правки CSS забыли сохранить или нажать F5.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Резерв и следующие шаги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Резерв устно: style в head и строчный style у одного тега.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Следующий урок: оформление блоков, фона, единообразие страниц.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Flex, grid и сложные макеты — не обязательный продукт этого часа.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37490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Дома: § 8, три коротких письменных ответа.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365760"/>
            <a:ext cx="10671048" cy="70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71A33"/>
                </a:solidFill>
                <a:latin typeface="Arial"/>
              </a:rPr>
              <a:t>Итог урока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1197864"/>
            <a:ext cx="877824" cy="54864"/>
          </a:xfrm>
          <a:prstGeom prst="rect">
            <a:avLst/>
          </a:prstGeom>
          <a:solidFill>
            <a:srgbClr val="118D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237976" y="633679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50647A"/>
                </a:solidFill>
                <a:latin typeface="Arial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" y="16916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CSS отделяет оформление от содержимого HTML.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3774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Внешний файл подключается через link в head.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3816" y="30632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Правило: селектор { свойство: значение;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" y="3749040"/>
            <a:ext cx="10570464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0">
                <a:solidFill>
                  <a:srgbClr val="071A33"/>
                </a:solidFill>
                <a:latin typeface="Arial"/>
              </a:rPr>
              <a:t>Проверка в браузере и обновление F5 — обязательный шаг.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5715000"/>
            <a:ext cx="10570464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18DCC"/>
                </a:solidFill>
                <a:latin typeface="Arial"/>
              </a:rPr>
              <a:t>Спасибо за работу. Сохраните папку StyleStart_10.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