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Вопрос: Хватит ли заряда на 4 часа без подзарядки?</a:t>
            </a:r>
          </a:p>
          <a:p>
            <a:r>
              <a:t>Показ: Назовите тему и объект. Ряд практики и билет не открывать.</a:t>
            </a:r>
          </a:p>
          <a:p>
            <a:r>
              <a:t>Ошибка: Сразу назвать процент «как на индикаторе». Индикатор на снимке — рисунок, не замер.</a:t>
            </a:r>
          </a:p>
          <a:p>
            <a:r>
              <a:t>[Sources] Котов и др., 2021, электронное приложение базового уровня § 6, https://profil.adu.by/course/view.php?id=37. Текст страниц § 6 не копировался. Программа: https://adu.by/images/2025/08/12/Inform-10-11.pdf. КТП: docs/curricula/informatics-11-by-2026-2027/basic-plan.md, урок 22. Числа модели — учебные, это не паспорт батареи.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Вопрос: Хватит ли заряда на четыре часа занятий без подзарядки?</a:t>
            </a:r>
          </a:p>
          <a:p>
            <a:r>
              <a:t>Показ: Соберите версии. Не открывайте таблицу и не называйте проценты.</a:t>
            </a:r>
          </a:p>
          <a:p>
            <a:r>
              <a:t>Ошибка: «Посмотрю на значок батареи в конце» — модель как раз для ответа заранее.</a:t>
            </a:r>
          </a:p>
          <a:p>
            <a:r>
              <a:t>[Sources] Котов и др., 2021, электронное приложение базового уровня § 6, https://profil.adu.by/course/view.php?id=37. Текст страниц § 6 не копировался. Программа: https://adu.by/images/2025/08/12/Inform-10-11.pdf. КТП: docs/curricula/informatics-11-by-2026-2027/basic-plan.md, урок 22. Числа модели — учебные, это не паспорт батареи.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Вопрос: Почему батарея на столе — ещё не система модели?</a:t>
            </a:r>
          </a:p>
          <a:p>
            <a:r>
              <a:t>Показ: Отделите объект от системы: элементы плюс связь.</a:t>
            </a:r>
          </a:p>
          <a:p>
            <a:r>
              <a:t>Ошибка: Назвать систему любым набором вещей без связи.</a:t>
            </a:r>
          </a:p>
          <a:p>
            <a:r>
              <a:t>[Sources] Котов и др., 2021, электронное приложение базового уровня § 6, https://profil.adu.by/course/view.php?id=37. Текст страниц § 6 не копировался. Программа: https://adu.by/images/2025/08/12/Inform-10-11.pdf. КТП: docs/curricula/informatics-11-by-2026-2027/basic-plan.md, урок 22. Числа модели — учебные, это не паспорт батареи.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Вопрос: Что на снимке относится к цели урока?</a:t>
            </a:r>
          </a:p>
          <a:p>
            <a:r>
              <a:t>Показ: Линия вниз и значок батареи. Это не замер конкретного ноутбука.</a:t>
            </a:r>
          </a:p>
          <a:p>
            <a:r>
              <a:t>Ошибка: Принять рисунок за показание прибора.</a:t>
            </a:r>
          </a:p>
          <a:p>
            <a:r>
              <a:t>[Sources] Котов и др., 2021, электронное приложение базового уровня § 6, https://profil.adu.by/course/view.php?id=37. Текст страниц § 6 не копировался. Программа: https://adu.by/images/2025/08/12/Inform-10-11.pdf. КТП: docs/curricula/informatics-11-by-2026-2027/basic-plan.md, урок 22. Числа модели — учебные, это не паспорт батареи.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Вопрос: Какие три элемента нужны, чтобы ответить на цель?</a:t>
            </a:r>
          </a:p>
          <a:p>
            <a:r>
              <a:t>Показ: Старт, расход за час, номер часа.</a:t>
            </a:r>
          </a:p>
          <a:p>
            <a:r>
              <a:t>Ошибка: Добавить марку ноутбука, яркость или имя ученика.</a:t>
            </a:r>
          </a:p>
          <a:p>
            <a:r>
              <a:t>[Sources] Котов и др., 2021, электронное приложение базового уровня § 6, https://profil.adu.by/course/view.php?id=37. Текст страниц § 6 не копировался. Программа: https://adu.by/images/2025/08/12/Inform-10-11.pdf. КТП: docs/curricula/informatics-11-by-2026-2027/basic-plan.md, урок 22. Числа модели — учебные, это не паспорт батареи.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Вопрос: Какой элемент показывает каждая часть кадра?</a:t>
            </a:r>
          </a:p>
          <a:p>
            <a:r>
              <a:t>Показ: Батарея, равные сегменты расхода, риски часов.</a:t>
            </a:r>
          </a:p>
          <a:p>
            <a:r>
              <a:t>Ошибка: Считать сегменты процентами и переписывать их как данные.</a:t>
            </a:r>
          </a:p>
          <a:p>
            <a:r>
              <a:t>[Sources] Котов и др., 2021, электронное приложение базового уровня § 6, https://profil.adu.by/course/view.php?id=37. Текст страниц § 6 не копировался. Программа: https://adu.by/images/2025/08/12/Inform-10-11.pdf. КТП: docs/curricula/informatics-11-by-2026-2027/basic-plan.md, урок 22. Числа модели — учебные, это не паспорт батареи.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Вопрос: Как из заряда до шага получить заряд после шага?</a:t>
            </a:r>
          </a:p>
          <a:p>
            <a:r>
              <a:t>Показ: Вычесть расход этого шага. Час 0 не вычитает.</a:t>
            </a:r>
          </a:p>
          <a:p>
            <a:r>
              <a:t>Ошибка: Делить заряд на число часов или умножать расход.</a:t>
            </a:r>
          </a:p>
          <a:p>
            <a:r>
              <a:t>[Sources] Котов и др., 2021, электронное приложение базового уровня § 6, https://profil.adu.by/course/view.php?id=37. Текст страниц § 6 не копировался. Программа: https://adu.by/images/2025/08/12/Inform-10-11.pdf. КТП: docs/curricula/informatics-11-by-2026-2027/basic-plan.md, урок 22. Числа модели — учебные, это не паспорт батареи.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Вопрос: Что означает −12 между двумя уровнями?</a:t>
            </a:r>
          </a:p>
          <a:p>
            <a:r>
              <a:t>Показ: Один шаг демонстрации. Кадр не является масштабом пары 80 и 68.</a:t>
            </a:r>
          </a:p>
          <a:p>
            <a:r>
              <a:t>Ошибка: Линейкой снять «проценты» с высоты столба.</a:t>
            </a:r>
          </a:p>
          <a:p>
            <a:r>
              <a:t>[Sources] Котов и др., 2021, электронное приложение базового уровня § 6, https://profil.adu.by/course/view.php?id=37. Текст страниц § 6 не копировался. Программа: https://adu.by/images/2025/08/12/Inform-10-11.pdf. КТП: docs/curricula/informatics-11-by-2026-2027/basic-plan.md, урок 22. Числа модели — учебные, это не паспорт батареи.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Вопрос: Почему это уже система, а не три отдельных предмета?</a:t>
            </a:r>
          </a:p>
          <a:p>
            <a:r>
              <a:t>Показ: Элементы соединены: заряд, время, измерение расхода.</a:t>
            </a:r>
          </a:p>
          <a:p>
            <a:r>
              <a:t>Ошибка: Переписать числа с лимба мультиметра как начальный заряд.</a:t>
            </a:r>
          </a:p>
          <a:p>
            <a:r>
              <a:t>[Sources] Котов и др., 2021, электронное приложение базового уровня § 6, https://profil.adu.by/course/view.php?id=37. Текст страниц § 6 не копировался. Программа: https://adu.by/images/2025/08/12/Inform-10-11.pdf. КТП: docs/curricula/informatics-11-by-2026-2027/basic-plan.md, урок 22. Числа модели — учебные, это не паспорт батареи.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Вопрос: Какие два допущения держат эту формулу?</a:t>
            </a:r>
          </a:p>
          <a:p>
            <a:r>
              <a:t>Показ: Постоянный расход и отсутствие подзарядки.</a:t>
            </a:r>
          </a:p>
          <a:p>
            <a:r>
              <a:t>Ошибка: Считать отрицательный результат показанием прибора. Это этап 5, не третье допущение в сдаче.</a:t>
            </a:r>
          </a:p>
          <a:p>
            <a:r>
              <a:t>[Sources] Котов и др., 2021, электронное приложение базового уровня § 6, https://profil.adu.by/course/view.php?id=37. Текст страниц § 6 не копировался. Программа: https://adu.by/images/2025/08/12/Inform-10-11.pdf. КТП: docs/curricula/informatics-11-by-2026-2027/basic-plan.md, урок 22. Числа модели — учебные, это не паспорт батареи.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Вопрос: Какое допущение видно на снимке?</a:t>
            </a:r>
          </a:p>
          <a:p>
            <a:r>
              <a:t>Показ: Нет подзарядки, расход не прыгает: лампа одной яркости.</a:t>
            </a:r>
          </a:p>
          <a:p>
            <a:r>
              <a:t>Ошибка: Решить, что закрытая крышка «выключает» расход. В модели расход всё равно идёт.</a:t>
            </a:r>
          </a:p>
          <a:p>
            <a:r>
              <a:t>[Sources] Котов и др., 2021, электронное приложение базового уровня § 6, https://profil.adu.by/course/view.php?id=37. Текст страниц § 6 не копировался. Программа: https://adu.by/images/2025/08/12/Inform-10-11.pdf. КТП: docs/curricula/informatics-11-by-2026-2027/basic-plan.md, урок 22. Числа модели — учебные, это не паспорт батареи.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Вопрос: В каком порядке строят эту модель?</a:t>
            </a:r>
          </a:p>
          <a:p>
            <a:r>
              <a:t>Показ: Пять этапов: цель, элементы и связи, допущения и формула, таблица, проверка границы.</a:t>
            </a:r>
          </a:p>
          <a:p>
            <a:r>
              <a:t>Ошибка: Начать с таблицы или добавить шестой этап.</a:t>
            </a:r>
          </a:p>
          <a:p>
            <a:r>
              <a:t>[Sources] Котов и др., 2021, электронное приложение базового уровня § 6, https://profil.adu.by/course/view.php?id=37. Текст страниц § 6 не копировался. Программа: https://adu.by/images/2025/08/12/Inform-10-11.pdf. КТП: docs/curricula/informatics-11-by-2026-2027/basic-plan.md, урок 22. Числа модели — учебные, это не паспорт батареи.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Вопрос: Сколько этапов на снимке?</a:t>
            </a:r>
          </a:p>
          <a:p>
            <a:r>
              <a:t>Показ: Названия этапов — на предыдущем слайде, не на фото.</a:t>
            </a:r>
          </a:p>
          <a:p>
            <a:r>
              <a:t>Ошибка: Придумать шестую карточку или поменять порядок.</a:t>
            </a:r>
          </a:p>
          <a:p>
            <a:r>
              <a:t>[Sources] Котов и др., 2021, электронное приложение базового уровня § 6, https://profil.adu.by/course/view.php?id=37. Текст страниц § 6 не копировался. Программа: https://adu.by/images/2025/08/12/Inform-10-11.pdf. КТП: docs/curricula/informatics-11-by-2026-2027/basic-plan.md, урок 22. Числа модели — учебные, это не паспорт батареи.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Вопрос: Почему цель стоит раньше таблицы?</a:t>
            </a:r>
          </a:p>
          <a:p>
            <a:r>
              <a:t>Показ: Вспомните предыдущий час: цель отбирает, что войдёт в модель. Номер того часа на слайде не произносить.</a:t>
            </a:r>
          </a:p>
          <a:p>
            <a:r>
              <a:t>Ошибка: Открыть пустой лист и «просто посчитать» без вопроса.</a:t>
            </a:r>
          </a:p>
          <a:p>
            <a:r>
              <a:t>[Sources] Котов и др., 2021, электронное приложение базового уровня § 6, https://profil.adu.by/course/view.php?id=37. Текст страниц § 6 не копировался. Программа: https://adu.by/images/2025/08/12/Inform-10-11.pdf. КТП: docs/curricula/informatics-11-by-2026-2027/basic-plan.md, урок 22. Числа модели — учебные, это не паспорт батареи.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Вопрос: Какая клетка хранит старт, и какая вычитает первый шаг?</a:t>
            </a:r>
          </a:p>
          <a:p>
            <a:r>
              <a:t>Показ: B1 — старт, C5 =B1. B6 =$B$2, C6 =C5-B6. В формуле только дефис «-».</a:t>
            </a:r>
          </a:p>
          <a:p>
            <a:r>
              <a:t>Ошибка: Вписать число 12 вместо ссылки или поставить типографский минус.</a:t>
            </a:r>
          </a:p>
          <a:p>
            <a:r>
              <a:t>[Sources] Котов и др., 2021, электронное приложение базового уровня § 6, https://profil.adu.by/course/view.php?id=37. Текст страниц § 6 не копировался. Программа: https://adu.by/images/2025/08/12/Inform-10-11.pdf. КТП: docs/curricula/informatics-11-by-2026-2027/basic-plan.md, урок 22. Числа модели — учебные, это не паспорт батареи.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Вопрос: Откуда в часе 1 берётся 68?</a:t>
            </a:r>
          </a:p>
          <a:p>
            <a:r>
              <a:t>Показ: Это демонстрация: 80 минус 12. Формула =C5-B6. Ряд практики сюда не подставлять.</a:t>
            </a:r>
          </a:p>
          <a:p>
            <a:r>
              <a:t>Ошибка: Считать 68 замером, а не результатом вычитания.</a:t>
            </a:r>
          </a:p>
          <a:p>
            <a:r>
              <a:t>[Sources] Котов и др., 2021, электронное приложение базового уровня § 6, https://profil.adu.by/course/view.php?id=37. Текст страниц § 6 не копировался. Программа: https://adu.by/images/2025/08/12/Inform-10-11.pdf. КТП: docs/curricula/informatics-11-by-2026-2027/basic-plan.md, урок 22. Числа модели — учебные, это не паспорт батареи.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Вопрос: Что копируется вниз, а что каждый раз ссылается на предыдущий заряд?</a:t>
            </a:r>
          </a:p>
          <a:p>
            <a:r>
              <a:t>Показ: Расход — абсолютная ссылка на B2. Заряд — предыдущая строка минус расход этой строки.</a:t>
            </a:r>
          </a:p>
          <a:p>
            <a:r>
              <a:t>Ошибка: В каждой строке заново вычитать из B1, а не из предыдущего заряда.</a:t>
            </a:r>
          </a:p>
          <a:p>
            <a:r>
              <a:t>[Sources] Котов и др., 2021, электронное приложение базового уровня § 6, https://profil.adu.by/course/view.php?id=37. Текст страниц § 6 не копировался. Программа: https://adu.by/images/2025/08/12/Inform-10-11.pdf. КТП: docs/curricula/informatics-11-by-2026-2027/basic-plan.md, урок 22. Числа модели — учебные, это не паспорт батареи.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Вопрос: Какие входные числа стоят в демонстрации?</a:t>
            </a:r>
          </a:p>
          <a:p>
            <a:r>
              <a:t>Показ: B1 = 80, B2 = 12. На снимке тот же ряд, включая 32. Вывод произнесите на следующем слайде.</a:t>
            </a:r>
          </a:p>
          <a:p>
            <a:r>
              <a:t>Ошибка: Принять подписи листа за новую формулу. Формула часа 0 — =B1.</a:t>
            </a:r>
          </a:p>
          <a:p>
            <a:r>
              <a:t>[Sources] Котов и др., 2021, электронное приложение базового уровня § 6, https://profil.adu.by/course/view.php?id=37. Текст страниц § 6 не копировался. Программа: https://adu.by/images/2025/08/12/Inform-10-11.pdf. КТП: docs/curricula/informatics-11-by-2026-2027/basic-plan.md, урок 22. Числа модели — учебные, это не паспорт батареи.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Вопрос: Хватает ли заряда в демонстрации?</a:t>
            </a:r>
          </a:p>
          <a:p>
            <a:r>
              <a:t>Показ: Хватает: к часу 4 остаётся 32. Все числа ряда неотрицательные.</a:t>
            </a:r>
          </a:p>
          <a:p>
            <a:r>
              <a:t>Ошибка: Сказать «хватает», не глядя на час 4, или счесть 32 паспортом батареи.</a:t>
            </a:r>
          </a:p>
          <a:p>
            <a:r>
              <a:t>[Sources] Котов и др., 2021, электронное приложение базового уровня § 6, https://profil.adu.by/course/view.php?id=37. Текст страниц § 6 не копировался. Программа: https://adu.by/images/2025/08/12/Inform-10-11.pdf. КТП: docs/curricula/informatics-11-by-2026-2027/basic-plan.md, урок 22. Числа модели — учебные, это не паспорт батареи.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Вопрос: Что изменится, если поменять только начальный заряд и расход?</a:t>
            </a:r>
          </a:p>
          <a:p>
            <a:r>
              <a:t>Показ: Пока не считайте вслух до конца. Ответ — через слайд, до самостоятельной работы.</a:t>
            </a:r>
          </a:p>
          <a:p>
            <a:r>
              <a:t>Ошибка: Переписать формулы под новые числа вместо смены B1 и B2.</a:t>
            </a:r>
          </a:p>
          <a:p>
            <a:r>
              <a:t>[Sources] Котов и др., 2021, электронное приложение базового уровня § 6, https://profil.adu.by/course/view.php?id=37. Текст страниц § 6 не копировался. Программа: https://adu.by/images/2025/08/12/Inform-10-11.pdf. КТП: docs/curricula/informatics-11-by-2026-2027/basic-plan.md, урок 22. Числа модели — учебные, это не паспорт батареи.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Вопрос: Хватит ли заряда при старте 50 и расходе 15?</a:t>
            </a:r>
          </a:p>
          <a:p>
            <a:r>
              <a:t>Показ: Дайте несколько секунд на шаг. Ряд откройте сразу следом, до раздачи файла ученика.</a:t>
            </a:r>
          </a:p>
          <a:p>
            <a:r>
              <a:t>Ошибка: Остановить опыт на первом шаге и не дойти до границы.</a:t>
            </a:r>
          </a:p>
          <a:p>
            <a:r>
              <a:t>[Sources] Котов и др., 2021, электронное приложение базового уровня § 6, https://profil.adu.by/course/view.php?id=37. Текст страниц § 6 не копировался. Программа: https://adu.by/images/2025/08/12/Inform-10-11.pdf. КТП: docs/curricula/informatics-11-by-2026-2027/basic-plan.md, урок 22. Числа модели — учебные, это не паспорт батареи.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Вопрос: Почему −10 нельзя прочесть как заряд?</a:t>
            </a:r>
          </a:p>
          <a:p>
            <a:r>
              <a:t>Показ: Ряд 50, 35, 20, 5, −10. После 3 часов остаётся 5, часу 4 нужно 15. Границу показывают до практики.</a:t>
            </a:r>
          </a:p>
          <a:p>
            <a:r>
              <a:t>Ошибка: Записать −10 в тетрадь как показание батареи.</a:t>
            </a:r>
          </a:p>
          <a:p>
            <a:r>
              <a:t>[Sources] Котов и др., 2021, электронное приложение базового уровня § 6, https://profil.adu.by/course/view.php?id=37. Текст страниц § 6 не копировался. Программа: https://adu.by/images/2025/08/12/Inform-10-11.pdf. КТП: docs/curricula/informatics-11-by-2026-2027/basic-plan.md, урок 22. Числа модели — учебные, это не паспорт батареи.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Вопрос: Какие два числа уже стоят в жёлтых клетках?</a:t>
            </a:r>
          </a:p>
          <a:p>
            <a:r>
              <a:t>Показ: 64 и 9. Их не заменяют на 80 и 12. Готовый ряд не диктовать. Ключ — после сдачи.</a:t>
            </a:r>
          </a:p>
          <a:p>
            <a:r>
              <a:t>Ошибка: Подставить в файл числа демонстрации 80 и 12.</a:t>
            </a:r>
          </a:p>
          <a:p>
            <a:r>
              <a:t>[Sources] Котов и др., 2021, электронное приложение базового уровня § 6, https://profil.adu.by/course/view.php?id=37. Текст страниц § 6 не копировался. Программа: https://adu.by/images/2025/08/12/Inform-10-11.pdf. КТП: docs/curricula/informatics-11-by-2026-2027/basic-plan.md, урок 22. Числа модели — учебные, это не паспорт батареи.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Вопрос: Откуда ученик берёт формулы?</a:t>
            </a:r>
          </a:p>
          <a:p>
            <a:r>
              <a:t>Показ: Из адресов урока, не с экрана на фото. Экран нечитаем.</a:t>
            </a:r>
          </a:p>
          <a:p>
            <a:r>
              <a:t>Ошибка: Попросить продиктовать «то, что на картинке».</a:t>
            </a:r>
          </a:p>
          <a:p>
            <a:r>
              <a:t>[Sources] Котов и др., 2021, электронное приложение базового уровня § 6, https://profil.adu.by/course/view.php?id=37. Текст страниц § 6 не копировался. Программа: https://adu.by/images/2025/08/12/Inform-10-11.pdf. КТП: docs/curricula/informatics-11-by-2026-2027/basic-plan.md, урок 22. Числа модели — учебные, это не паспорт батареи.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Вопрос: Какие три вещи лежат в работе?</a:t>
            </a:r>
          </a:p>
          <a:p>
            <a:r>
              <a:t>Показ: Таблица, два допущения (ровный расход и нет подзарядки), фраза «хватает» или «не хватает».</a:t>
            </a:r>
          </a:p>
          <a:p>
            <a:r>
              <a:t>Ошибка: Сдать только файл без допущений или без фразы.</a:t>
            </a:r>
          </a:p>
          <a:p>
            <a:r>
              <a:t>[Sources] Котов и др., 2021, электронное приложение базового уровня § 6, https://profil.adu.by/course/view.php?id=37. Текст страниц § 6 не копировался. Программа: https://adu.by/images/2025/08/12/Inform-10-11.pdf. КТП: docs/curricula/informatics-11-by-2026-2027/basic-plan.md, урок 22. Числа модели — учебные, это не паспорт батареи.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Вопрос: Что проверить, не открывая ключ?</a:t>
            </a:r>
          </a:p>
          <a:p>
            <a:r>
              <a:t>Показ: Ссылки, абсолютный адрес расхода, два допущения, фраза. Число часа 4 не сверять вслух.</a:t>
            </a:r>
          </a:p>
          <a:p>
            <a:r>
              <a:t>Ошибка: Смотреть в чужой файл или в key.xlsx.</a:t>
            </a:r>
          </a:p>
          <a:p>
            <a:r>
              <a:t>[Sources] Котов и др., 2021, электронное приложение базового уровня § 6, https://profil.adu.by/course/view.php?id=37. Текст страниц § 6 не копировался. Программа: https://adu.by/images/2025/08/12/Inform-10-11.pdf. КТП: docs/curricula/informatics-11-by-2026-2027/basic-plan.md, урок 22. Числа модели — учебные, это не паспорт батареи.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Вопрос: Хватит ли заряда 40 при расходе 18 на три часа?</a:t>
            </a:r>
          </a:p>
          <a:p>
            <a:r>
              <a:t>Показ: Только после сбора: 40, 22, 4, −14. На три часа не хватает. После двух часов остаётся 4.</a:t>
            </a:r>
          </a:p>
          <a:p>
            <a:r>
              <a:t>Ошибка: Принять отрицательное число за заряд или остановиться на часе 0.</a:t>
            </a:r>
          </a:p>
          <a:p>
            <a:r>
              <a:t>[Sources] Котов и др., 2021, электронное приложение базового уровня § 6, https://profil.adu.by/course/view.php?id=37. Текст страниц § 6 не копировался. Программа: https://adu.by/images/2025/08/12/Inform-10-11.pdf. КТП: docs/curricula/informatics-11-by-2026-2027/basic-plan.md, урок 22. Числа модели — учебные, это не паспорт батареи.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A3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38912"/>
            <a:ext cx="612648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72D8F5"/>
                </a:solidFill>
                <a:latin typeface="Arial"/>
              </a:rPr>
              <a:t>ИНФОРМАТИКА · 11 КЛАСС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51560"/>
            <a:ext cx="612648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FFFFFF"/>
                </a:solidFill>
                <a:latin typeface="Arial"/>
              </a:rPr>
              <a:t>Системный подход</a:t>
            </a:r>
          </a:p>
          <a:p>
            <a:r>
              <a:rPr sz="3200" b="1">
                <a:solidFill>
                  <a:srgbClr val="FFFFFF"/>
                </a:solidFill>
                <a:latin typeface="Arial"/>
              </a:rPr>
              <a:t>и этапы построения модели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880360"/>
            <a:ext cx="6035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FFFFFF"/>
                </a:solidFill>
                <a:latin typeface="Arial"/>
              </a:rPr>
              <a:t>Заряд ноутбука на занятиях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3383280"/>
            <a:ext cx="6035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72D8F5"/>
                </a:solidFill>
                <a:latin typeface="Arial"/>
              </a:rPr>
              <a:t>Хватит ли заряда на 4 часа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806440"/>
            <a:ext cx="6035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72D8F5"/>
                </a:solidFill>
                <a:latin typeface="Arial"/>
              </a:rPr>
              <a:t>Объяснение и практика в таблице · 45 минут</a:t>
            </a:r>
          </a:p>
        </p:txBody>
      </p:sp>
      <p:pic>
        <p:nvPicPr>
          <p:cNvPr id="7" name="Picture 6" descr="her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3720" y="1325880"/>
            <a:ext cx="4672584" cy="2624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903720" y="4069080"/>
            <a:ext cx="47548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72D8F5"/>
                </a:solidFill>
                <a:latin typeface="Arial"/>
              </a:rPr>
              <a:t>Заряд меняется по часам. Снимок — образ, не замер.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29184"/>
            <a:ext cx="1106424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Хватит ли заряда на 4 часа?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54480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Ноутбук уже на парте — это ещё не ответ.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359152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Нужна модель: как заряд меняется по часам.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163824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Цель: хватит ли на 4 часа без розетки.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968496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Готовый ряд пока не объявляем.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80644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18DCC"/>
                </a:solidFill>
                <a:latin typeface="Arial"/>
              </a:rPr>
              <a:t>0–3 минуты. Выслушайте две версии и не закрывайте вопрос.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29184"/>
            <a:ext cx="1106424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Объект ещё не система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54480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Батарея сама по себе — объект.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359152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Система начинается, когда названы элементы.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163824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И когда записана связь между ними.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968496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Без связи вопрос «хватит ли» не решается.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80644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18DCC"/>
                </a:solidFill>
                <a:latin typeface="Arial"/>
              </a:rPr>
              <a:t>Связь этого часа — вычитание расхода за один шаг.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29184"/>
            <a:ext cx="1106424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Один и тот же вопрос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04</a:t>
            </a:r>
          </a:p>
        </p:txBody>
      </p:sp>
      <p:pic>
        <p:nvPicPr>
          <p:cNvPr id="5" name="Picture 4" descr="her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554480"/>
            <a:ext cx="5852160" cy="32918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" y="4956048"/>
            <a:ext cx="585216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0647A"/>
                </a:solidFill>
                <a:latin typeface="Arial"/>
              </a:rPr>
              <a:t>Образ вопроса: заряд убывает.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0" y="1600200"/>
            <a:ext cx="484632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118DCC"/>
                </a:solidFill>
                <a:latin typeface="Arial"/>
              </a:rPr>
              <a:t>Заряд убывает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0" y="2788920"/>
            <a:ext cx="48463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Ноутбук и нисходящая линия.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0" y="3611880"/>
            <a:ext cx="48463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Значок батареи — образ убывания.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6560" y="4434840"/>
            <a:ext cx="48463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Это не показание конкретного прибора.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29184"/>
            <a:ext cx="1106424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Три элемента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54480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Начальный заряд, в процентах.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359152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Расход за один час, в процентах.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163824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Номер часа: 0, 1, 2, 3, 4.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968496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Других элементов в модели нет.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80644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18DCC"/>
                </a:solidFill>
                <a:latin typeface="Arial"/>
              </a:rPr>
              <a:t>Проценты — числа модели, не паспорт устройства.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29184"/>
            <a:ext cx="1106424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Элементы на одном кадре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06</a:t>
            </a:r>
          </a:p>
        </p:txBody>
      </p:sp>
      <p:pic>
        <p:nvPicPr>
          <p:cNvPr id="5" name="Picture 4" descr="elemen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554480"/>
            <a:ext cx="5852160" cy="32918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" y="4956048"/>
            <a:ext cx="585216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0647A"/>
                </a:solidFill>
                <a:latin typeface="Arial"/>
              </a:rPr>
              <a:t>Равные сегменты — постоянный расход. Четыре риски — шаги времени.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0" y="1600200"/>
            <a:ext cx="484632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118DCC"/>
                </a:solidFill>
                <a:latin typeface="Arial"/>
              </a:rPr>
              <a:t>Три части модели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0" y="2788920"/>
            <a:ext cx="48463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Батарея — начальный заряд.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0" y="3611880"/>
            <a:ext cx="48463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Одинаковые сегменты — ровный расход.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6560" y="4434840"/>
            <a:ext cx="48463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Четыре риски — отметки часов.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29184"/>
            <a:ext cx="1106424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Связь — одно вычитание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54480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Заряд после шага = заряд до шага минус расход шага.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359152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Час 0 — старт: в его строке расхода нет.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163824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Дальше каждый час забирает свою долю.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80644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18DCC"/>
                </a:solidFill>
                <a:latin typeface="Arial"/>
              </a:rPr>
              <a:t>Связь записывают формулой, не новым столбиком «на глаз».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29184"/>
            <a:ext cx="1106424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Один шаг, не чертёж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08</a:t>
            </a:r>
          </a:p>
        </p:txBody>
      </p:sp>
      <p:pic>
        <p:nvPicPr>
          <p:cNvPr id="5" name="Picture 4" descr="link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554480"/>
            <a:ext cx="5852160" cy="32918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" y="4956048"/>
            <a:ext cx="585216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0647A"/>
                </a:solidFill>
                <a:latin typeface="Arial"/>
              </a:rPr>
              <a:t>Цифры −12 — величина одного шага.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0" y="1600200"/>
            <a:ext cx="484632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118DCC"/>
                </a:solidFill>
                <a:latin typeface="Arial"/>
              </a:rPr>
              <a:t>Цифры −12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0" y="2788920"/>
            <a:ext cx="48463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Два уровня и одно вычитание.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0" y="3611880"/>
            <a:ext cx="48463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Это рисунок шага.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6560" y="4434840"/>
            <a:ext cx="48463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Уровни не в масштабе процентов.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29184"/>
            <a:ext cx="1106424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Элементы одной системы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09</a:t>
            </a:r>
          </a:p>
        </p:txBody>
      </p:sp>
      <p:pic>
        <p:nvPicPr>
          <p:cNvPr id="5" name="Picture 4" descr="syste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554480"/>
            <a:ext cx="5852160" cy="32918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" y="4956048"/>
            <a:ext cx="585216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0647A"/>
                </a:solidFill>
                <a:latin typeface="Arial"/>
              </a:rPr>
              <a:t>Три предмета одной системы. Показания лимба в модель не входят.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0" y="1600200"/>
            <a:ext cx="484632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118DCC"/>
                </a:solidFill>
                <a:latin typeface="Arial"/>
              </a:rPr>
              <a:t>Связь уже есть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0" y="2788920"/>
            <a:ext cx="48463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Батарея, часы, мультиметр.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0" y="3611880"/>
            <a:ext cx="48463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Их соединяет одна линия.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6560" y="4434840"/>
            <a:ext cx="48463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Цифры лимба — не данные.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29184"/>
            <a:ext cx="1106424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Два допущения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54480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Расход каждый час одинаковый.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359152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Ноутбук на зарядку не ставят.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163824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Оба допущения ты запишешь своими словами.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968496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Отрицательное число разберём отдельно.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80644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18DCC"/>
                </a:solidFill>
                <a:latin typeface="Arial"/>
              </a:rPr>
              <a:t>Отрицательное число — граница модели, не третья строка сдачи.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29184"/>
            <a:ext cx="1106424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Что модель принимает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11</a:t>
            </a:r>
          </a:p>
        </p:txBody>
      </p:sp>
      <p:pic>
        <p:nvPicPr>
          <p:cNvPr id="5" name="Picture 4" descr="assumptio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554480"/>
            <a:ext cx="5852160" cy="32918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" y="4956048"/>
            <a:ext cx="585216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0647A"/>
                </a:solidFill>
                <a:latin typeface="Arial"/>
              </a:rPr>
              <a:t>Зарядка отдельно, лампа на одной яркости.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0" y="1600200"/>
            <a:ext cx="484632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118DCC"/>
                </a:solidFill>
                <a:latin typeface="Arial"/>
              </a:rPr>
              <a:t>Условия снимка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0" y="2788920"/>
            <a:ext cx="48463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Ноутбук закрыт.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0" y="3611880"/>
            <a:ext cx="48463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Зарядка лежит отдельно.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6560" y="4434840"/>
            <a:ext cx="48463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Лампа горит ровно.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29184"/>
            <a:ext cx="1106424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Пять этапов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54480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1. Цель.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267712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2. Элементы и связи.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980944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3. Допущения и формула.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694176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4. Таблица.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407408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5. Проверка границы.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580644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18DCC"/>
                </a:solidFill>
                <a:latin typeface="Arial"/>
              </a:rPr>
              <a:t>Порядок именно такой. Этап один — цель.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29184"/>
            <a:ext cx="1106424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Карточки 1–5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13</a:t>
            </a:r>
          </a:p>
        </p:txBody>
      </p:sp>
      <p:pic>
        <p:nvPicPr>
          <p:cNvPr id="5" name="Picture 4" descr="stag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554480"/>
            <a:ext cx="5852160" cy="32918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" y="4956048"/>
            <a:ext cx="585216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0647A"/>
                </a:solidFill>
                <a:latin typeface="Arial"/>
              </a:rPr>
              <a:t>Пять карточек: номера этапов, без шестого.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0" y="1600200"/>
            <a:ext cx="484632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118DCC"/>
                </a:solidFill>
                <a:latin typeface="Arial"/>
              </a:rPr>
              <a:t>Номера, не названия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0" y="2788920"/>
            <a:ext cx="48463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На карточках цифры 1–5.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0" y="3611880"/>
            <a:ext cx="48463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Названия — на прошлом слайде.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6560" y="4434840"/>
            <a:ext cx="48463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Порядок карточек тот же.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29184"/>
            <a:ext cx="1106424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Сначала цель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54480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Цель: хватит ли заряда на 4 часа без розетки.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359152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Пока цели нет, таблица ни о чём.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163824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Цель ставит человек, не программа.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80644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18DCC"/>
                </a:solidFill>
                <a:latin typeface="Arial"/>
              </a:rPr>
              <a:t>Сначала цель. Потом элементы, формула и лист.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29184"/>
            <a:ext cx="1106424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Адреса и формулы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15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1554480"/>
          <a:ext cx="10881359" cy="352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6080"/>
                <a:gridCol w="7955279"/>
              </a:tblGrid>
              <a:tr h="50292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071A33"/>
                          </a:solidFill>
                          <a:latin typeface="Arial"/>
                        </a:rPr>
                        <a:t>Клетка</a:t>
                      </a:r>
                    </a:p>
                  </a:txBody>
                  <a:tcPr anchor="ctr">
                    <a:solidFill>
                      <a:srgbClr val="EE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071A33"/>
                          </a:solidFill>
                          <a:latin typeface="Arial"/>
                        </a:rPr>
                        <a:t>Что записать</a:t>
                      </a:r>
                    </a:p>
                  </a:txBody>
                  <a:tcPr anchor="ctr">
                    <a:solidFill>
                      <a:srgbClr val="EEF4F8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B1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начальный заряд, 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B2</a:t>
                      </a:r>
                    </a:p>
                  </a:txBody>
                  <a:tcPr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расход за час, %</a:t>
                      </a:r>
                    </a:p>
                  </a:txBody>
                  <a:tcPr anchor="ctr">
                    <a:solidFill>
                      <a:srgbClr val="F7FAFC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A5:A9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часы 0, 1, 2, 3, 4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C5</a:t>
                      </a:r>
                    </a:p>
                  </a:txBody>
                  <a:tcPr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=B1</a:t>
                      </a:r>
                    </a:p>
                  </a:txBody>
                  <a:tcPr anchor="ctr">
                    <a:solidFill>
                      <a:srgbClr val="F7FAFC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B6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=$B$2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C6</a:t>
                      </a:r>
                    </a:p>
                  </a:txBody>
                  <a:tcPr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=C5-B6</a:t>
                      </a:r>
                    </a:p>
                  </a:txBody>
                  <a:tcPr anchor="ctr">
                    <a:solidFill>
                      <a:srgbClr val="F7FAFC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40080" y="580644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18DCC"/>
                </a:solidFill>
                <a:latin typeface="Arial"/>
              </a:rPr>
              <a:t>Дальше тот же шаг: B7 =$B$2, C7 =C6-B7, до строки 9.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29184"/>
            <a:ext cx="1106424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Формула в строке C6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16</a:t>
            </a:r>
          </a:p>
        </p:txBody>
      </p:sp>
      <p:pic>
        <p:nvPicPr>
          <p:cNvPr id="5" name="Picture 4" descr="formul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554480"/>
            <a:ext cx="5852160" cy="32918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" y="4956048"/>
            <a:ext cx="585216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0647A"/>
                </a:solidFill>
                <a:latin typeface="Arial"/>
              </a:rPr>
              <a:t>Читается строка формулы C6 и =C5-B6. Час 1: 12 и 68.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0" y="1600200"/>
            <a:ext cx="484632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118DCC"/>
                </a:solidFill>
                <a:latin typeface="Arial"/>
              </a:rPr>
              <a:t>Час 1 на доске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0" y="2788920"/>
            <a:ext cx="48463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Строка формулы: C6.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0" y="3611880"/>
            <a:ext cx="48463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Текст формулы: =C5-B6.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6560" y="4434840"/>
            <a:ext cx="48463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В часе 1 видны 12 и 68.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29184"/>
            <a:ext cx="1106424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Как заполнить строки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54480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Час 0: C5 =B1, ячейка расхода пустая.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359152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Час 1: B6 =$B$2 и C6 =C5-B6.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163824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Час 2: B7 =$B$2 и C7 =C6-B7.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968496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Так же до строки 9, это час 4.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80644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18DCC"/>
                </a:solidFill>
                <a:latin typeface="Arial"/>
              </a:rPr>
              <a:t>Знак в формуле — обычный дефис.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29184"/>
            <a:ext cx="1106424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Таблица на доске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18</a:t>
            </a:r>
          </a:p>
        </p:txBody>
      </p:sp>
      <p:pic>
        <p:nvPicPr>
          <p:cNvPr id="5" name="Picture 4" descr="she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554480"/>
            <a:ext cx="5852160" cy="32918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" y="4956048"/>
            <a:ext cx="585216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0647A"/>
                </a:solidFill>
                <a:latin typeface="Arial"/>
              </a:rPr>
              <a:t>Таблица 80 / 12 / 32. Строка формулы: C5 и =B1.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0" y="1600200"/>
            <a:ext cx="484632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118DCC"/>
                </a:solidFill>
                <a:latin typeface="Arial"/>
              </a:rPr>
              <a:t>Старт 80, расход 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0" y="2788920"/>
            <a:ext cx="48463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Часы 0–4 уже посчитаны.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0" y="3611880"/>
            <a:ext cx="48463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В строке формулы: C5 и =B1.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6560" y="4434840"/>
            <a:ext cx="48463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Итог часа 4 — на следующем слайде.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29184"/>
            <a:ext cx="1106424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Остаётся 32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54480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Ряд демонстрации: 80, 68, 56, 44, 32.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359152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На 4 часа заряда хватает.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163824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Остаётся 32.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968496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Числа учебные: это не замер ноутбука.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80644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18DCC"/>
                </a:solidFill>
                <a:latin typeface="Arial"/>
              </a:rPr>
              <a:t>Вывод следует из таблицы, не из значка на корпусе.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29184"/>
            <a:ext cx="1106424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Меняем B1 и B2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54480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Формулы не трогаем.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359152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Было: старт 80 и расход 12.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163824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Станет: старт 50 и расход 15.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968496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Спросим, что покажет час 4.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80644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18DCC"/>
                </a:solidFill>
                <a:latin typeface="Arial"/>
              </a:rPr>
              <a:t>Один эксперимент: меняются только два параметра.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29184"/>
            <a:ext cx="1106424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Старт 50 и расход 15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21</a:t>
            </a:r>
          </a:p>
        </p:txBody>
      </p:sp>
      <p:pic>
        <p:nvPicPr>
          <p:cNvPr id="5" name="Picture 4" descr="experim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554480"/>
            <a:ext cx="5852160" cy="32918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" y="4956048"/>
            <a:ext cx="58521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0647A"/>
                </a:solidFill>
                <a:latin typeface="Arial"/>
              </a:rPr>
              <a:t>Слева заряд ещё есть, справа почти нет.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0" y="1600200"/>
            <a:ext cx="4846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118DCC"/>
                </a:solidFill>
                <a:latin typeface="Arial"/>
              </a:rPr>
              <a:t>Только параметры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0" y="2377440"/>
            <a:ext cx="48463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B1 = 50, B2 = 15.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0" y="297180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Формулы те же.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6560" y="3566160"/>
            <a:ext cx="4846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Что получится к часу 4?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66560" y="4297680"/>
            <a:ext cx="4846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18DCC"/>
                </a:solidFill>
                <a:latin typeface="Arial"/>
              </a:rPr>
              <a:t>Ответ — на следующем слайде.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29184"/>
            <a:ext cx="1106424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Граница формулы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22</a:t>
            </a:r>
          </a:p>
        </p:txBody>
      </p:sp>
      <p:pic>
        <p:nvPicPr>
          <p:cNvPr id="5" name="Picture 4" descr="boundar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508760"/>
            <a:ext cx="5394960" cy="30358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" y="4645152"/>
            <a:ext cx="53949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0647A"/>
                </a:solidFill>
                <a:latin typeface="Arial"/>
              </a:rPr>
              <a:t>Кабель не подключён: подзарядки в модели нет.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1554480"/>
            <a:ext cx="5303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118DCC"/>
                </a:solidFill>
                <a:latin typeface="Arial"/>
              </a:rPr>
              <a:t>50, 35, 20, 5, −10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09360" y="2240280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−10 — не заряд прибора.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09360" y="2834640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После 3 часов остаётся 5.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60" y="3337560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На 4-й час нужно 15.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539496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071A33"/>
                </a:solidFill>
                <a:latin typeface="Arial"/>
              </a:rPr>
              <a:t>Формула верна, пока заряд до шага не меньше расхода.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29184"/>
            <a:ext cx="1106424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Твоя таблица: 64 и 9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54480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Открой start.xlsx. Формул в нём нет.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359152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В жёлтых клетках уже стоят 64 и 9.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163824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Часы 0–4 уже стоят. Адреса те же.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968496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Ряд посчитай сам. С доски его не бери.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80644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18DCC"/>
                </a:solidFill>
                <a:latin typeface="Arial"/>
              </a:rPr>
              <a:t>Минуты самостоятельной работы. Ответ на экран не выводим.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29184"/>
            <a:ext cx="1106424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Формулы вводишь сам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24</a:t>
            </a:r>
          </a:p>
        </p:txBody>
      </p:sp>
      <p:pic>
        <p:nvPicPr>
          <p:cNvPr id="5" name="Picture 4" descr="practi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554480"/>
            <a:ext cx="5852160" cy="32918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" y="4956048"/>
            <a:ext cx="585216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0647A"/>
                </a:solidFill>
                <a:latin typeface="Arial"/>
              </a:rPr>
              <a:t>Практика: формулы в своей книге.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0" y="1600200"/>
            <a:ext cx="484632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118DCC"/>
                </a:solidFill>
                <a:latin typeface="Arial"/>
              </a:rPr>
              <a:t>Свои формулы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0" y="2788920"/>
            <a:ext cx="48463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Адреса те же, что на доске.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0" y="3611880"/>
            <a:ext cx="48463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Ряд считают из своих 64 и 9.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6560" y="4434840"/>
            <a:ext cx="48463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Чужой экран для этого не нужен.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29184"/>
            <a:ext cx="1106424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Что сдать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25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54480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Таблицу на часы 0, 1, 2, 3 и 4.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359152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Два допущения своими словами.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163824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Предложение: хватит заряда или нет.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968496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После сигнала файл не меняй.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80644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18DCC"/>
                </a:solidFill>
                <a:latin typeface="Arial"/>
              </a:rPr>
              <a:t>Число в предложении — из твоей таблицы.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29184"/>
            <a:ext cx="1106424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Проверь файл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54480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B1 и B2 — твои числа, не демонстрация.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267712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C5 ссылается на B1.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980944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Расход строк — ссылка =$B$2.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694176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Заряд строки = предыдущий минус расход.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407408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Два допущения и фраза уже написаны.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580644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18DCC"/>
                </a:solidFill>
                <a:latin typeface="Arial"/>
              </a:rPr>
              <a:t>Этот слайд можно оставить на экране.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29184"/>
            <a:ext cx="1106424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Билет: три часа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54480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Начальный заряд 40.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359152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Расход за час 18.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163824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Хватит ли на три часа?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968496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Запиши ряд и одно слово: хватает или нет.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80644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18DCC"/>
                </a:solidFill>
                <a:latin typeface="Arial"/>
              </a:rPr>
              <a:t>Ответ сдайте вместе с файлом. Разбор — после сбора.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