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1.
Место в сценарии: 0–3 мин.
Вопрос: Значения 800 бит и 100 байт выглядят разными. Как проверить, одинаков ли объём? Запиши предположение.
Спросить устную гипотезу, не показывать готовое решение. Иллюстрация концептуальная, условия задаёт текст.
Полные условия и варианты проведения есть в самостоятельном плане учителя.
[Sources]
https://edsoo.ru/wp-content/uploads/2025/07/2025_ooo_frp_informatika-7-9_baza.pdf
https://edsoo.ru/wp-content/uploads/2026/08/informatika.pdf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2.
Место в сценарии: 3–5 мин.
Вопрос: Число единиц и число позиций — разные величины.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3.
Место в сценарии: 5–7 мин.
Вопрос: Запиши действие и единицу.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4.
Место в сценарии: 7–9 мин.
Вопрос: Число мелких единиц в том же объёме больше.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5.
Место в сценарии: 9–10 мин.
Вопрос: Для других источников сначала прочитай определение.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6.
Место в сценарии: 10–12 мин.
Вопрос: Здесь 1 Кбайт = 1024 байта.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7.
Место в сценарии: 12–14 мин.
Вопрос: Сравнивай величины в одной единице.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8.
Место в сценарии: 14–16 мин.
Вопрос: 1 Кбайт = 1024 байта. Найди остаток.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9.
Место в сценарии: 16–17 мин.
Вопрос: Проверка: 1800 + 248 = 2048.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10.
Место в сценарии: 17–18 мин.
Вопрос: Служебные данные и сжатие здесь не учитываем.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11.
Место в сценарии: 17–18 мин.
Вопрос: 1 Кбайт = 1024 байта. Все параметры в рабочем листе.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12.
Место в сценарии: 18–20 мин.
Вопрос: 
Точные условия и единицы — в плане и листе. Ответ раскрыть только после собственной попытки. После короткого показа убрать проекцию на все 2 минуты; не задавать вопросов.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13.
Место в сценарии: 20–29 мин.
Вопрос: В T1 заданы учебные объёмы, свойства TXT не нужны.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14.
Место в сценарии: 29–30 мин.
Вопрос: Если не хватило — назови дефицит в байтах.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15.
Место в сценарии: 30–33 мин.
Вопрос: По условию 1 Кбайт = 1024 байта. Что было подменено?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16.
Место в сценарии: 33–35 мин.
Вопрос: Для десятичной приставки было бы другое соглашение.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17.
Место в сценарии: 35–39 мин.
Вопрос: 1 Кбайт = 1024 байта. Поместятся вместе?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18.
Место в сценарии: 39–41 мин.
Вопрос: Не складывай биты и байты без перевода.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19.
Место в сценарии: 41–44 мин.
Вопрос: Единицы укажи в каждой строке. Проекцию убрать.
Точные условия и единицы — в плане и листе. Ответ раскрыть только после собственной попытки. Полные 3 минуты личной работы без подсказок; раздача и сбор за пределами этапа.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7 класс. Слайд 20.
Место в сценарии: 44–45 мин.
Вопрос: 4–6 минут на бумаге. Полное условие в рабочем листе.
Точные условия и единицы — в плане и листе. Ответ раскрыть только после собственной попытки. Проверять объяснение, а не совпадение с картинкой; изображение не является измерением или таблицей задания.
Полные условия и варианты проведения есть в самостоятельном плане учителя.
[Sources]
https://edsoo.ru/wp-content/uploads/2025/07/2025_ooo_frp_informatika-7-9_baza.pdf
https://physics.nist.gov/cuu/Units/binary.html
Изображение: ImageGen или утверждённая визуализация предыдущих уроков MediaSchool. Это учебная иллюстрация, не интерфейс программы и не документальная фотография события.
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2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34F98D6E-344E-46E2-957D-D8EADCB21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95250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730D19D0-D056-1B9D-BC7A-808C34831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71725"/>
            <a:ext cx="5314950" cy="3543300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0BB85A61-BCE7-D2CD-ACB1-D30595340A80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1325">
                <a:solidFill>
                  <a:srgbClr val="121518"/>
                </a:solidFill>
                <a:latin typeface="Impact" panose="020B0806030902050204" pitchFamily="34" charset="0"/>
              </a:rPr>
              <a:t>ОБЪЁМ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9822ADDB-7B74-5199-D2F4-4837C2CD8405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Биты, байты
и место для данных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DCE1B9E2-EF8F-2B6C-0ED7-9B8C28613CD7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392F33ED-ECA0-D00A-AFA1-E4D22E9A6E10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04FAD695-CD0F-32F3-6A18-F5963FBDA661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7 класс</a:t>
            </a:r>
          </a:p>
        </p:txBody>
      </p:sp>
    </p:spTree>
    <p:extLst>
      <p:ext uri="{BB962C8B-B14F-4D97-AF65-F5344CB8AC3E}">
        <p14:creationId xmlns:p14="http://schemas.microsoft.com/office/powerpoint/2010/main" val="856076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0ED3C8B4-B67E-8750-6ED0-38B7733D6E6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Ноль тоже занимает место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18FA8567-AC65-9C63-FC91-6F325B032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7403"/>
            <a:ext cx="5314950" cy="2988070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3CCC6775-2C13-BE0F-A93E-DCACC309E83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Бит — двоичная позиция.
В записи 0011
четыре бита.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6DA799C5-7E8C-06C0-FCD6-A09616BB85D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единиц и число позиций — разные величины.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AA8F81CF-9633-769B-E463-6A974A03DA2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F85FF84C-F68C-7717-A777-93EBC9EBF94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699116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826C9252-1701-46AB-6D38-00D38CEBD21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Восемь бит в байте A1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433FD7C6-5578-5C33-4D4B-3B774A6E7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846A97BE-B8E6-BB71-5F0B-1E7BFBB4B59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бит → байты
5 байт → биты
40 бит или 6 байт?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54560C07-958E-24FA-6DF9-69F76C5BEE7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Запиши действие и единицу.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4DB91833-7B3B-2CF9-3BEE-150DCBB7C2C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EB9FCEF0-4E3D-D617-6FC5-12E11983C94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357839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65587D41-8F21-9689-3DDA-1F216DA16DA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538B81F9-6E3A-5BE2-4DB9-5D04C004A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reveal-accent">
            <a:extLst>
              <a:ext uri="{FF2B5EF4-FFF2-40B4-BE49-F238E27FC236}">
                <a16:creationId xmlns:a16="http://schemas.microsoft.com/office/drawing/2014/main" id="{360A381A-FE3E-2C46-A3EE-59D7F264AFA1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body">
            <a:extLst>
              <a:ext uri="{FF2B5EF4-FFF2-40B4-BE49-F238E27FC236}">
                <a16:creationId xmlns:a16="http://schemas.microsoft.com/office/drawing/2014/main" id="{CA6800E0-9F36-F3E4-7528-42A3CE6B4036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÷ 8 = 3 байта
5 × 8 = 40 бит
6 байт = 48 бит &gt; 40 бит</a:t>
            </a:r>
          </a:p>
        </p:txBody>
      </p:sp>
      <p:sp>
        <p:nvSpPr>
          <p:cNvPr id="26" name="question">
            <a:extLst>
              <a:ext uri="{FF2B5EF4-FFF2-40B4-BE49-F238E27FC236}">
                <a16:creationId xmlns:a16="http://schemas.microsoft.com/office/drawing/2014/main" id="{88908477-B155-2600-1B0B-19FB9AAA112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мелких единиц в том же объёме больше.</a:t>
            </a:r>
          </a:p>
        </p:txBody>
      </p:sp>
      <p:sp>
        <p:nvSpPr>
          <p:cNvPr id="27" name="brand">
            <a:extLst>
              <a:ext uri="{FF2B5EF4-FFF2-40B4-BE49-F238E27FC236}">
                <a16:creationId xmlns:a16="http://schemas.microsoft.com/office/drawing/2014/main" id="{DA6AF880-0490-06FD-88D2-ACE6F0A46F4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page">
            <a:extLst>
              <a:ext uri="{FF2B5EF4-FFF2-40B4-BE49-F238E27FC236}">
                <a16:creationId xmlns:a16="http://schemas.microsoft.com/office/drawing/2014/main" id="{41CA298E-D972-786C-18C6-5FFBC45A8A0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467927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CBBCE0FF-5379-B6ED-CEB2-CCAAA0DBBAE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Договорённость курса</a:t>
            </a:r>
          </a:p>
        </p:txBody>
      </p:sp>
      <p:pic>
        <p:nvPicPr>
          <p:cNvPr id="16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5FDB4F87-3489-EBDE-350A-B5A5A184AD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D8D6CE35-1972-06E3-2D32-349586BC150C}"/>
              </a:ext>
            </a:extLst>
          </p:cNvPr>
          <p:cNvSpPr txBox="1"/>
          <p:nvPr/>
        </p:nvSpPr>
        <p:spPr>
          <a:xfrm>
            <a:off x="685800" y="2009775"/>
            <a:ext cx="5219700" cy="4000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Двоичный подсчёт в задачах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61589590-F21D-4298-2FDF-674C79F99E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800984"/>
              </p:ext>
            </p:extLst>
          </p:nvPr>
        </p:nvGraphicFramePr>
        <p:xfrm>
          <a:off x="685800" y="2543175"/>
          <a:ext cx="5219700" cy="2476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901103242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070795271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114300" marR="114300" marT="63500" marB="635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 меньшей</a:t>
                      </a:r>
                    </a:p>
                  </a:txBody>
                  <a:tcPr marL="114300" marR="114300" marT="63500" marB="635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9950614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 байт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8 бит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7084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 Кбайт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1024 байта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15294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 Мбайт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1024 Кбайт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00155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 Гбайт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1024 Мбайт</a:t>
                      </a:r>
                    </a:p>
                  </a:txBody>
                  <a:tcPr marL="114300" marR="114300" marT="63500" marB="635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0413675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4FE43303-658B-953E-6E50-BC2B7601353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других источников сначала прочитай определение.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789F2DFF-8379-4478-B610-9A8A4F41684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AEEA76E6-88A6-5CFC-97E7-327CA6E511D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546009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C8998886-1A42-B0E6-3D4F-968031FE094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Переводи до сравнения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A96835C7-A32F-A493-9ECE-5A32556EFF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EAA4677F-A31A-D670-28D7-34130DB117C5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T1: файл А — 1536 байт.
На сколько больше 1 Кбайт?
Сколько байтов в 2 Кбайт?</a:t>
            </a:r>
          </a:p>
        </p:txBody>
      </p:sp>
      <p:sp>
        <p:nvSpPr>
          <p:cNvPr id="16" name="question">
            <a:extLst>
              <a:ext uri="{FF2B5EF4-FFF2-40B4-BE49-F238E27FC236}">
                <a16:creationId xmlns:a16="http://schemas.microsoft.com/office/drawing/2014/main" id="{1E3AB28C-B117-96A4-BDD2-75FEADADD3E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Здесь 1 Кбайт = 1024 байта.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8084B4AC-9ED7-A11C-D45E-FD109DCA388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380BA2EF-3328-2217-BBCA-775FDC24E95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645163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CB929E32-B239-AE3C-AE11-C49CD5476DB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30FCB8EE-D025-7D91-BA81-FFCC9B9F1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9" name="reveal-accent">
            <a:extLst>
              <a:ext uri="{FF2B5EF4-FFF2-40B4-BE49-F238E27FC236}">
                <a16:creationId xmlns:a16="http://schemas.microsoft.com/office/drawing/2014/main" id="{6AA6A67B-9059-9281-CED1-F232C2CA9C8F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body">
            <a:extLst>
              <a:ext uri="{FF2B5EF4-FFF2-40B4-BE49-F238E27FC236}">
                <a16:creationId xmlns:a16="http://schemas.microsoft.com/office/drawing/2014/main" id="{84E6BFEA-447F-216B-9F1D-8BF459AE3E41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1536 − 1024 = 512 байт
2 × 1024 = 2048 байт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1FF7C277-850D-27F1-5382-416ECA49FA8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Сравнивай величины в одной единице.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C2E3F86E-3622-34C1-49C1-DD5BB003E34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1F412109-3E46-37AB-878C-7608F621AA0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437081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AED36422-5198-0F31-62C3-E4D2C6F5F26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Поместятся ли файлы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BF2F2164-8AAD-1B09-937B-EB3202305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FB44CC2F-C41C-6083-44F8-DAA49CCEF1F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Свободно 2 Кбайт.
Два файла по 900 байт.
Только полезные объёмы.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41C6D147-8D6D-53C9-7108-29982417DE1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Кбайт = 1024 байта. Найди остаток.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051A90EE-907D-3E12-9D60-A61C8543B95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029B742E-02E3-5D9E-2361-E33C0A91CFD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165592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B094BBF4-BB2F-4261-94B8-BD2E114C0CE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7DF8B49B-AA87-4B7F-ED36-04AB5AB53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4CD05B11-5398-3220-C5E5-946D3CE1E016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CC5E13DC-B29F-9EEA-00DA-33860E2AFEC5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Свободно: 2048 байт.
Файлы: 1800 байт.
Остаток: 248 байт.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C23CBCD8-10FC-18D0-A926-F7D84587D7B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Проверка: 1800 + 248 = 2048.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17BD6570-C613-2F99-A631-6D12CB4924B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76F8A65E-79FA-EBD2-75BD-2FFF9D6E86A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208839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A4817E37-5F5E-D8FF-0280-BD41ABC8654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 порядок действий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6F139CB1-6FBD-DF1F-E4C6-1722FEAB9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F46E3D5A-FE10-2E42-26CE-9665253F193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единица.
Сумма файлов.
Сравнение и остаток.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7E16E739-042F-D6D4-E919-2FEA8CC58B6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Служебные данные и сжатие здесь не учитываем.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894F65C4-68C5-9220-7801-32DA063A9D4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13E8F42B-37BC-4307-EB1A-07D17A79ABA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245571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DCFDD8DA-5BDD-6A28-9ABC-A0C78E14041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Практика с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C2846408-253E-754B-F163-EE03F6E4E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3" name="body">
            <a:extLst>
              <a:ext uri="{FF2B5EF4-FFF2-40B4-BE49-F238E27FC236}">
                <a16:creationId xmlns:a16="http://schemas.microsoft.com/office/drawing/2014/main" id="{E9C282CC-1F32-8CAA-304B-486D2F124C2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А: свободно 4 Кбайт.
Б: свободно 3 Кбайт.
Проверь три файла.</a:t>
            </a:r>
          </a:p>
        </p:txBody>
      </p:sp>
      <p:sp>
        <p:nvSpPr>
          <p:cNvPr id="14" name="question">
            <a:extLst>
              <a:ext uri="{FF2B5EF4-FFF2-40B4-BE49-F238E27FC236}">
                <a16:creationId xmlns:a16="http://schemas.microsoft.com/office/drawing/2014/main" id="{B0FED93A-FA8C-807F-645A-A3CF473322C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Кбайт = 1024 байта. Все параметры в рабочем листе.</a:t>
            </a:r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758FC493-CAF7-64F5-E4E7-CCBB9F54DED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age">
            <a:extLst>
              <a:ext uri="{FF2B5EF4-FFF2-40B4-BE49-F238E27FC236}">
                <a16:creationId xmlns:a16="http://schemas.microsoft.com/office/drawing/2014/main" id="{76E384FB-4C44-0EAA-554D-F5DDDCBC532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340101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347537FE-F9FD-2130-7F27-A754210F8F4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Перерыв для глаз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65EFD489-60D6-2FCD-E2E9-20D6A9272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0407C79E-4DE3-5658-FE2B-4890D021FA5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 от экрана.
Поменяй положение тела.
Расслабь плечи.</a:t>
            </a:r>
          </a:p>
        </p:txBody>
      </p:sp>
      <p:sp>
        <p:nvSpPr>
          <p:cNvPr id="13" name="pause-note">
            <a:extLst>
              <a:ext uri="{FF2B5EF4-FFF2-40B4-BE49-F238E27FC236}">
                <a16:creationId xmlns:a16="http://schemas.microsoft.com/office/drawing/2014/main" id="{B8B091E9-3FFB-BBF8-5F7B-621CA1C114DC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2D3BA667-8036-D955-0AD1-AC4C060042F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1704C7FF-2011-77A3-DD88-276522A4F69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376899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F3D37217-CC64-3763-CD73-ECA47177F11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объясни решение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304C38B6-F036-4493-BBAA-B54B2ECBC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314F68FE-03A0-6C46-7922-110D6652248C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Дано → перевод → сумма.
Сравнение → вывод.
Сохрани свой TXT.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41E34EAE-446C-760A-99F8-A7FE0AEDB30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T1 заданы учебные объёмы, свойства TXT не нужны.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83794E0B-3F26-C559-409F-64CFD27B2F6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D10EB772-AAAB-4E06-B5C1-E65B6304A81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3728759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475E9F7D-3B4B-C909-D732-24A8B16907E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баланс</a:t>
            </a:r>
          </a:p>
        </p:txBody>
      </p:sp>
      <p:pic>
        <p:nvPicPr>
          <p:cNvPr id="23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C11607CE-60AD-DA56-D8EF-77D3DA9BAD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E91A9467-145B-BAA8-964D-9A35DD83A93E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поместилось:
занятое + остаток
= исходное свободное.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914A3828-B024-E233-05DD-7AEC836499D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не хватило — назови дефицит в байтах.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3D93D1BA-3E0E-A94F-E224-BC4C7982689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44B5F2B8-6EEE-3C30-CE55-7EAC8AD2392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68618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88BDF638-6B8F-34A2-83E0-7DB8AA56E64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совет ИИ</a:t>
            </a:r>
          </a:p>
        </p:txBody>
      </p:sp>
      <p:sp>
        <p:nvSpPr>
          <p:cNvPr id="15" name="label">
            <a:extLst>
              <a:ext uri="{FF2B5EF4-FFF2-40B4-BE49-F238E27FC236}">
                <a16:creationId xmlns:a16="http://schemas.microsoft.com/office/drawing/2014/main" id="{7DE24DB2-2F05-FEFA-8CAB-695DF7BAED0D}"/>
              </a:ext>
            </a:extLst>
          </p:cNvPr>
          <p:cNvSpPr txBox="1"/>
          <p:nvPr/>
        </p:nvSpPr>
        <p:spPr>
          <a:xfrm>
            <a:off x="685800" y="1695450"/>
            <a:ext cx="78105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Придуманный совет помощника</a:t>
            </a:r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AA83E4EF-57BF-6B4F-BED2-50798E00A04D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 2 Кбайт — 2000 байт.
Два файла по 1000 байт
оставят 0».</a:t>
            </a:r>
          </a:p>
        </p:txBody>
      </p:sp>
      <p:pic>
        <p:nvPicPr>
          <p:cNvPr id="18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737B650B-C409-C209-ED39-D89034D19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19" name="question">
            <a:extLst>
              <a:ext uri="{FF2B5EF4-FFF2-40B4-BE49-F238E27FC236}">
                <a16:creationId xmlns:a16="http://schemas.microsoft.com/office/drawing/2014/main" id="{4E97E72C-9C98-4755-C434-89D42A33D4B7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условию 1 Кбайт = 1024 байта. Что было подменено?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4709782D-DD53-0A90-D380-152824EACAF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49201602-6045-0AE1-1011-D3AE66F44C7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346015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DD52174A-67F8-F919-0F8C-DCA0B3DDEAA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Условие важнее привычки</a:t>
            </a:r>
          </a:p>
        </p:txBody>
      </p:sp>
      <p:pic>
        <p:nvPicPr>
          <p:cNvPr id="14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2FD1BDA2-6963-84E3-770A-FFFA8F5A2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reveal-accent">
            <a:extLst>
              <a:ext uri="{FF2B5EF4-FFF2-40B4-BE49-F238E27FC236}">
                <a16:creationId xmlns:a16="http://schemas.microsoft.com/office/drawing/2014/main" id="{C079126E-41A4-DBF3-C9DC-80CF80FAA64A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2B817E93-2619-AB97-B0C3-A3B51293652A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× 1024 = 2048 байт
2048 − 2000 = 48 байт
Множитель дан в задаче.</a:t>
            </a:r>
          </a:p>
        </p:txBody>
      </p:sp>
      <p:sp>
        <p:nvSpPr>
          <p:cNvPr id="17" name="question">
            <a:extLst>
              <a:ext uri="{FF2B5EF4-FFF2-40B4-BE49-F238E27FC236}">
                <a16:creationId xmlns:a16="http://schemas.microsoft.com/office/drawing/2014/main" id="{40845A0B-1DA1-0400-22B9-15BD670523B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десятичной приставки было бы другое соглашение.</a:t>
            </a:r>
          </a:p>
        </p:txBody>
      </p:sp>
      <p:sp>
        <p:nvSpPr>
          <p:cNvPr id="18" name="brand">
            <a:extLst>
              <a:ext uri="{FF2B5EF4-FFF2-40B4-BE49-F238E27FC236}">
                <a16:creationId xmlns:a16="http://schemas.microsoft.com/office/drawing/2014/main" id="{5689EA80-D1AE-51B7-B132-5ADDCBB4410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page">
            <a:extLst>
              <a:ext uri="{FF2B5EF4-FFF2-40B4-BE49-F238E27FC236}">
                <a16:creationId xmlns:a16="http://schemas.microsoft.com/office/drawing/2014/main" id="{F7DB10C9-EABB-0CD8-8F39-C3495036F03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24942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3F9C0A84-E60A-6508-1347-A3E4B8997BF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случай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65FFC067-EB79-5DC2-E7D2-3A3A00B07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9" name="body">
            <a:extLst>
              <a:ext uri="{FF2B5EF4-FFF2-40B4-BE49-F238E27FC236}">
                <a16:creationId xmlns:a16="http://schemas.microsoft.com/office/drawing/2014/main" id="{27490200-F9AE-3F16-FC9C-B1D1040A2B1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Свободно 1 Кбайт.
Файлы: 4096 бит
и 600 байт.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64201047-1BBD-3308-FFBF-B081A71F398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Кбайт = 1024 байта. Поместятся вместе?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6E5CBDD7-A44B-B7A2-0B3B-4CFE076D61A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0C2990C3-0C9B-B69A-1B5E-21DDADDCB0A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958095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BDA2CD93-FD4D-BFD9-8174-AF150B43F53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092DFD2F-8CE2-7253-D74B-17132E93C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99CBAAC2-82D3-B866-97FC-86E5466B4CFE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D02DDC4D-F5A5-F33B-9C49-46C0CFE7C92B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4096 бит = 512 байт
512 + 600 = 1112 байт
Не хватает 88 байт.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0F82A955-6ED4-5498-D574-FB8A5FF393D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складывай биты и байты без перевода.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4193B3F4-A244-7A9C-DB65-0E001459549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458F2F68-9199-FC0F-90FB-3BB7DF0D3E4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472420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EFB69FBD-82D1-79B5-D1D7-5FC701F3767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Твой личный итог</a:t>
            </a:r>
          </a:p>
        </p:txBody>
      </p:sp>
      <p:pic>
        <p:nvPicPr>
          <p:cNvPr id="17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814DBF2B-0CB9-83AF-8DAA-933548A6B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body">
            <a:extLst>
              <a:ext uri="{FF2B5EF4-FFF2-40B4-BE49-F238E27FC236}">
                <a16:creationId xmlns:a16="http://schemas.microsoft.com/office/drawing/2014/main" id="{ACCBDBC5-223E-63B7-EF7A-358CAE688B0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E1–E3: отдельный билет.
Три минуты
самостоятельно.</a:t>
            </a:r>
          </a:p>
        </p:txBody>
      </p:sp>
      <p:sp>
        <p:nvSpPr>
          <p:cNvPr id="19" name="question">
            <a:extLst>
              <a:ext uri="{FF2B5EF4-FFF2-40B4-BE49-F238E27FC236}">
                <a16:creationId xmlns:a16="http://schemas.microsoft.com/office/drawing/2014/main" id="{0C364D8C-977A-368E-C394-CD7B20CBB4E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Единицы укажи в каждой строке. Проекцию убрать.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44D7763F-E28B-B265-8AAD-DCE9E6E87D6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A7A96B67-531D-B40E-9130-BFF0EDA914F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5210989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AEC7AFE9-62B0-FFEA-07E3-39921A75548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Перенос домой</a:t>
            </a:r>
          </a:p>
        </p:txBody>
      </p:sp>
      <p:pic>
        <p:nvPicPr>
          <p:cNvPr id="11" name="illustration" descr="Учебная иллюстрация, не снимок интерфейса">
            <a:extLst>
              <a:ext uri="{FF2B5EF4-FFF2-40B4-BE49-F238E27FC236}">
                <a16:creationId xmlns:a16="http://schemas.microsoft.com/office/drawing/2014/main" id="{E42F6077-8F7D-47ED-3486-B41792DE9F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9A28B3C1-A219-6F8C-97C4-AF7E586BEA0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Файлы в битах и байтах.
Общая единица,
сравнение, остаток.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A25131EC-3D0F-6464-C596-14AC0DAD31E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4–6 минут на бумаге. Полное условие в рабочем листе.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A948DF9F-6062-88C4-2016-4FF873BC207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E83F064A-7144-EAF7-F1C1-9284A00FEA2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05105294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3459</Words>
  <Application>Microsoft Office PowerPoint</Application>
  <DocSecurity>0</DocSecurity>
  <PresentationFormat>Широкоэкранный</PresentationFormat>
  <Paragraphs>130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2026-10-22T12:20:36Z</dcterms:modified>
</cp:coreProperties>
</file>