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2"/>
  </p:sldMasterIdLst>
  <p:notesMasterIdLst>
    <p:notesMasterId r:id="rId23"/>
  </p:notesMasterIdLst>
  <p:sldIdLst>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
Место в сценарии: 0–3 мин.
Вопрос: Текст стал на один пробел длиннее. Может ли его учебный объём измениться? Предположи, от чего зависит ответ.
Спросить устную гипотезу. Концептуальная иллюстрация не задаёт точных данных. Не оценивать предположение.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2.
Место в сценарии: 3–5 мин.
Вопрос: Кавычки входят только по условию.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3.
Место в сценарии: 5–7 мин.
Вопрос: Сначала личная запись.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4.
Место в сценарии: 7–9 мин.
Вопрос: Пробел и два знака включены.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5.
Место в сценарии: 9–10 мин.
Вопрос: Сохраняй единицы в каждом действии.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6.
Место в сценарии: 10–12 мин.
Вопрос: Найди объём первого и число символов второго.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7.
Место в сценарии: 12–14 мин.
Вопрос: Проверь обратным умножением.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8.
Место в сценарии: 14–16 мин.
Вопрос: Объясни, какое условие ещё нужно.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9.
Место в сценарии: 16–17 мин.
Вопрос: Это условная модель, а не универсальное свойство Unicode.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10.
Место в сценарии: 17–18 мин.
Вопрос: Файл с решением не измеряет условную длину кода.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11.
Место в сценарии: 17–18 мин.
Вопрос: Каждый считает свой текст и сохраняет решение.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12.
Место в сценарии: 18–20 мин.
Вопрос: 
Полные условия и ключи в плане. Ответ показывать после собственной попытки. Показать коротко, затем снять проекцию на полные 2 минуты.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13.
Место в сценарии: 20–29 мин.
Вопрос: А и Б по очереди сохраняют и открывают свой результат.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14.
Место в сценарии: 29–30 мин.
Вопрос: Исправление делает автор после собственной попытки.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15.
Место в сценарии: 30–33 мин.
Вопрос: Назови ошибку в условии и ошибку в подсчёте.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16.
Место в сценарии: 33–35 мин.
Вопрос: Пробел и знаки тоже кодируются.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17.
Место в сценарии: 35–39 мин.
Вопрос: Сложи длины фактических кодовых слов.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18.
Место в сценарии: 39–41 мин.
Вопрос: Объём логических битов отличается от упаковки в файл.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19.
Место в сценарии: 41–44 мин.
Вопрос: Подсчёт, объём, обратная проверка.
Полные условия и ключи в плане. Ответ показывать после собственной попытки. Снять проекцию, полный личный билет 3 минуты; раздача и сбор за пределами этапа.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a:t>Информатика, 7 класс. Слайд 20.
Место в сценарии: 44–45 мин.
Вопрос: 4–6 минут на бумаге. Полное условие в листе.
Полные условия и ключи в плане. Ответ показывать после собственной попытки. Попросить объяснить основание и условия модели. Точные числа берутся из текста, не из иллюстрации.
Полные условия и варианты проведения есть в самостоятельном плане учителя.
[Sources]
https://edsoo.ru/wp-content/uploads/2025/07/2025_ooo_frp_informatika-7-9_baza.pdf
https://www.w3.org/International/questions/qa-what-is-encoding
https://www.unicode.org/faq/utf_bom.html
Изображение: ImageGen или утверждённая визуализация предыдущих уроков MediaSchool. Это учебная иллюстрация, не интерфейс программы и не документальная фотография события.
[/Sources]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9E28B6D-5FF8-4075-849E-180F7EB23649}"/>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47BDCE39-B353-49F0-B6E1-0D977664BEB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BF184468-601D-4488-A00D-1541B772F8E0}"/>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AB6088E-8E71-4CA5-B3AF-57A0A81A153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1E632DAB-9ED4-404E-9FEF-181EA563ED9E}"/>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9CC9D06-DEDD-43F7-85B8-F9781E332BD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CAC15D4-25B6-4A20-A743-4203494BE58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16FF7B8A-E4C4-47D3-8712-DDEC1109383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3E94304-655D-4741-B66F-ECC7C1F969E0}"/>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04AE58E3-2B94-4263-9086-13121872A1FF}"/>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01 Облож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E8BF80E0-7231-4887-A99E-1B8E92D05B87}"/>
              </a:ext>
            </a:extLst>
          </p:cNvPr>
          <p:cNvSpPr>
            <a:spLocks noGrp="1"/>
          </p:cNvSpPr>
          <p:nvPr>
            <p:ph type="title"/>
          </p:nvPr>
        </p:nvSpPr>
        <p:spPr>
          <a:xfrm>
            <a:off x="685800" y="495300"/>
            <a:ext cx="10820400" cy="1524000"/>
          </a:xfrm>
          <a:prstGeom prst="rect">
            <a:avLst/>
          </a:prstGeom>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02 Вопрос">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34F98D6E-344E-46E2-957D-D8EADCB21C33}"/>
              </a:ext>
            </a:extLst>
          </p:cNvPr>
          <p:cNvSpPr>
            <a:spLocks noGrp="1"/>
          </p:cNvSpPr>
          <p:nvPr>
            <p:ph type="title"/>
          </p:nvPr>
        </p:nvSpPr>
        <p:spPr>
          <a:xfrm>
            <a:off x="685800" y="647700"/>
            <a:ext cx="9525000" cy="2095500"/>
          </a:xfrm>
          <a:prstGeom prst="rect">
            <a:avLst/>
          </a:prstGeom>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03 Ключевая мысль">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7D0C9067-44BB-4C0D-ABB1-96F7E8B179E2}"/>
              </a:ext>
            </a:extLst>
          </p:cNvPr>
          <p:cNvSpPr>
            <a:spLocks noGrp="1"/>
          </p:cNvSpPr>
          <p:nvPr>
            <p:ph type="title"/>
          </p:nvPr>
        </p:nvSpPr>
        <p:spPr>
          <a:xfrm>
            <a:off x="685800" y="1104900"/>
            <a:ext cx="10820400" cy="2857500"/>
          </a:xfrm>
          <a:prstGeom prst="rect">
            <a:avLst/>
          </a:prstGeom>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04 Схем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459224A8-E7AD-4614-BB9D-DF02AC82057A}"/>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05 Сравнение">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CE49365A-1BC9-4D9F-A2B3-4595FE40EBD2}"/>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06 Безопасность">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DFDC536E-F5BE-4A47-A785-3B540F49473F}"/>
              </a:ext>
            </a:extLst>
          </p:cNvPr>
          <p:cNvSpPr>
            <a:spLocks noGrp="1"/>
          </p:cNvSpPr>
          <p:nvPr>
            <p:ph type="title"/>
          </p:nvPr>
        </p:nvSpPr>
        <p:spPr>
          <a:xfrm>
            <a:off x="685800" y="647700"/>
            <a:ext cx="5619750" cy="1809750"/>
          </a:xfrm>
          <a:prstGeom prst="rect">
            <a:avLst/>
          </a:prstGeom>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07 Процедур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32A1C2E-00B2-41D3-9FCD-0A211FB843B3}"/>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08 Практи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7FB570B-3D7A-4969-BA02-15F493F0BFBD}"/>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09 Проверка">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FA363BA4-9174-4552-9215-4D0F22873DEA}"/>
              </a:ext>
            </a:extLst>
          </p:cNvPr>
          <p:cNvSpPr>
            <a:spLocks noGrp="1"/>
          </p:cNvSpPr>
          <p:nvPr>
            <p:ph type="title"/>
          </p:nvPr>
        </p:nvSpPr>
        <p:spPr>
          <a:xfrm>
            <a:off x="685800" y="514350"/>
            <a:ext cx="10820400" cy="1047750"/>
          </a:xfrm>
          <a:prstGeom prst="rect">
            <a:avLst/>
          </a:prstGeom>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0 Выходной вопрос">
    <p:spTree>
      <p:nvGrpSpPr>
        <p:cNvPr id="1" name=""/>
        <p:cNvGrpSpPr/>
        <p:nvPr/>
      </p:nvGrpSpPr>
      <p:grpSpPr>
        <a:xfrm>
          <a:off x="0" y="0"/>
          <a:ext cx="0" cy="0"/>
          <a:chOff x="0" y="0"/>
          <a:chExt cx="0" cy="0"/>
        </a:xfrm>
      </p:grpSpPr>
      <p:sp>
        <p:nvSpPr>
          <p:cNvPr id="2" name="placeholder_1">
            <a:extLst>
              <a:ext uri="{FF2B5EF4-FFF2-40B4-BE49-F238E27FC236}">
                <a16:creationId xmlns:a16="http://schemas.microsoft.com/office/drawing/2014/main" id="{24EBC67B-076E-40EA-AE94-F927CD4BC99F}"/>
              </a:ext>
            </a:extLst>
          </p:cNvPr>
          <p:cNvSpPr>
            <a:spLocks noGrp="1"/>
          </p:cNvSpPr>
          <p:nvPr>
            <p:ph type="title"/>
          </p:nvPr>
        </p:nvSpPr>
        <p:spPr>
          <a:xfrm>
            <a:off x="685800" y="723900"/>
            <a:ext cx="10820400" cy="2095500"/>
          </a:xfrm>
          <a:prstGeom prst="rect">
            <a:avLst/>
          </a:prstGeom>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ediaSchool Signal">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pic>
        <p:nvPicPr>
          <p:cNvPr id="11" name="illustration" descr="Учебная иллюстрация, не снимок интерфейса">
            <a:extLst>
              <a:ext uri="{FF2B5EF4-FFF2-40B4-BE49-F238E27FC236}">
                <a16:creationId xmlns:a16="http://schemas.microsoft.com/office/drawing/2014/main" id="{4AFD0D1C-92C2-6354-0BBC-112998C17F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0" y="2647750"/>
            <a:ext cx="5314950" cy="2991249"/>
          </a:xfrm>
          <a:prstGeom prst="rect">
            <a:avLst/>
          </a:prstGeom>
        </p:spPr>
      </p:pic>
      <p:sp>
        <p:nvSpPr>
          <p:cNvPr id="12" name="title">
            <a:extLst>
              <a:ext uri="{FF2B5EF4-FFF2-40B4-BE49-F238E27FC236}">
                <a16:creationId xmlns:a16="http://schemas.microsoft.com/office/drawing/2014/main" id="{81130D2E-5FEF-175C-5E65-C686FB9D7FD4}"/>
              </a:ext>
            </a:extLst>
          </p:cNvPr>
          <p:cNvSpPr txBox="1"/>
          <p:nvPr/>
        </p:nvSpPr>
        <p:spPr>
          <a:xfrm>
            <a:off x="685800" y="495300"/>
            <a:ext cx="10820400" cy="1752600"/>
          </a:xfrm>
          <a:prstGeom prst="rect">
            <a:avLst/>
          </a:prstGeom>
          <a:noFill/>
        </p:spPr>
        <p:txBody>
          <a:bodyPr vert="horz" wrap="square" lIns="0" tIns="0" rIns="0" bIns="0" rtlCol="0" anchor="t">
            <a:noAutofit/>
          </a:bodyPr>
          <a:lstStyle/>
          <a:p>
            <a:pPr>
              <a:lnSpc>
                <a:spcPct val="104000"/>
              </a:lnSpc>
            </a:pPr>
            <a:r>
              <a:rPr lang="ru-RU" sz="9825">
                <a:solidFill>
                  <a:srgbClr val="121518"/>
                </a:solidFill>
                <a:latin typeface="Impact" panose="020B0806030902050204" pitchFamily="34" charset="0"/>
              </a:rPr>
              <a:t>ОБЪЁМ ТЕКСТА</a:t>
            </a:r>
          </a:p>
        </p:txBody>
      </p:sp>
      <p:sp>
        <p:nvSpPr>
          <p:cNvPr id="13" name="subtitle">
            <a:extLst>
              <a:ext uri="{FF2B5EF4-FFF2-40B4-BE49-F238E27FC236}">
                <a16:creationId xmlns:a16="http://schemas.microsoft.com/office/drawing/2014/main" id="{BF030587-8B71-C52F-475B-E989F861F7B9}"/>
              </a:ext>
            </a:extLst>
          </p:cNvPr>
          <p:cNvSpPr txBox="1"/>
          <p:nvPr/>
        </p:nvSpPr>
        <p:spPr>
          <a:xfrm>
            <a:off x="685800" y="2667000"/>
            <a:ext cx="5429250" cy="1762125"/>
          </a:xfrm>
          <a:prstGeom prst="rect">
            <a:avLst/>
          </a:prstGeom>
          <a:noFill/>
        </p:spPr>
        <p:txBody>
          <a:bodyPr vert="horz" wrap="square" lIns="0" tIns="0" rIns="0" bIns="0" rtlCol="0" anchor="t">
            <a:noAutofit/>
          </a:bodyPr>
          <a:lstStyle/>
          <a:p>
            <a:pPr>
              <a:lnSpc>
                <a:spcPct val="104000"/>
              </a:lnSpc>
            </a:pPr>
            <a:r>
              <a:rPr lang="ru-RU" sz="3450">
                <a:solidFill>
                  <a:srgbClr val="121518"/>
                </a:solidFill>
                <a:latin typeface="Arial" panose="020B0604020202020204" pitchFamily="34" charset="0"/>
                <a:cs typeface="Arial" panose="020B0604020202020204" pitchFamily="34" charset="0"/>
              </a:rPr>
              <a:t>Считаем символы.
Проверяем условия.</a:t>
            </a:r>
          </a:p>
        </p:txBody>
      </p:sp>
      <p:sp>
        <p:nvSpPr>
          <p:cNvPr id="14" name="accent">
            <a:extLst>
              <a:ext uri="{FF2B5EF4-FFF2-40B4-BE49-F238E27FC236}">
                <a16:creationId xmlns:a16="http://schemas.microsoft.com/office/drawing/2014/main" id="{D5A75E10-8265-181D-E412-65CFE37EE589}"/>
              </a:ext>
            </a:extLst>
          </p:cNvPr>
          <p:cNvSpPr/>
          <p:nvPr/>
        </p:nvSpPr>
        <p:spPr>
          <a:xfrm>
            <a:off x="685800" y="5219700"/>
            <a:ext cx="7810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brand">
            <a:extLst>
              <a:ext uri="{FF2B5EF4-FFF2-40B4-BE49-F238E27FC236}">
                <a16:creationId xmlns:a16="http://schemas.microsoft.com/office/drawing/2014/main" id="{6C289744-0F52-8250-1AC1-0E83F4347777}"/>
              </a:ext>
            </a:extLst>
          </p:cNvPr>
          <p:cNvSpPr txBox="1"/>
          <p:nvPr/>
        </p:nvSpPr>
        <p:spPr>
          <a:xfrm>
            <a:off x="685800" y="5562600"/>
            <a:ext cx="3143250" cy="514350"/>
          </a:xfrm>
          <a:prstGeom prst="rect">
            <a:avLst/>
          </a:prstGeom>
          <a:noFill/>
        </p:spPr>
        <p:txBody>
          <a:bodyPr vert="horz" wrap="square" lIns="0" tIns="0" rIns="0" bIns="0" rtlCol="0" anchor="t">
            <a:noAutofit/>
          </a:bodyPr>
          <a:lstStyle/>
          <a:p>
            <a:pPr>
              <a:lnSpc>
                <a:spcPct val="104000"/>
              </a:lnSpc>
            </a:pPr>
            <a:r>
              <a:rPr lang="en-US" sz="2700" b="1">
                <a:solidFill>
                  <a:srgbClr val="121518"/>
                </a:solidFill>
                <a:latin typeface="Arial" panose="020B0604020202020204" pitchFamily="34" charset="0"/>
                <a:cs typeface="Arial" panose="020B0604020202020204" pitchFamily="34" charset="0"/>
              </a:rPr>
              <a:t>MediaSchool</a:t>
            </a:r>
            <a:endParaRPr lang="ru-RU" sz="2700" b="1">
              <a:solidFill>
                <a:srgbClr val="121518"/>
              </a:solidFill>
              <a:latin typeface="Arial" panose="020B0604020202020204" pitchFamily="34" charset="0"/>
              <a:cs typeface="Arial" panose="020B0604020202020204" pitchFamily="34" charset="0"/>
            </a:endParaRPr>
          </a:p>
        </p:txBody>
      </p:sp>
      <p:sp>
        <p:nvSpPr>
          <p:cNvPr id="16" name="subject">
            <a:extLst>
              <a:ext uri="{FF2B5EF4-FFF2-40B4-BE49-F238E27FC236}">
                <a16:creationId xmlns:a16="http://schemas.microsoft.com/office/drawing/2014/main" id="{B6FF2406-EE82-7BD4-CB44-86FC739C9C10}"/>
              </a:ext>
            </a:extLst>
          </p:cNvPr>
          <p:cNvSpPr txBox="1"/>
          <p:nvPr/>
        </p:nvSpPr>
        <p:spPr>
          <a:xfrm>
            <a:off x="685800" y="6067425"/>
            <a:ext cx="5715000" cy="438150"/>
          </a:xfrm>
          <a:prstGeom prst="rect">
            <a:avLst/>
          </a:prstGeom>
          <a:noFill/>
        </p:spPr>
        <p:txBody>
          <a:bodyPr vert="horz" wrap="square" lIns="0" tIns="0" rIns="0" bIns="0" rtlCol="0" anchor="t">
            <a:noAutofit/>
          </a:bodyPr>
          <a:lstStyle/>
          <a:p>
            <a:pPr>
              <a:lnSpc>
                <a:spcPct val="104000"/>
              </a:lnSpc>
            </a:pPr>
            <a:r>
              <a:rPr lang="ru-RU" sz="2100">
                <a:solidFill>
                  <a:srgbClr val="121518"/>
                </a:solidFill>
                <a:latin typeface="Arial" panose="020B0604020202020204" pitchFamily="34" charset="0"/>
                <a:cs typeface="Arial" panose="020B0604020202020204" pitchFamily="34" charset="0"/>
              </a:rPr>
              <a:t>Информатика, 7 класс</a:t>
            </a:r>
          </a:p>
        </p:txBody>
      </p:sp>
    </p:spTree>
    <p:extLst>
      <p:ext uri="{BB962C8B-B14F-4D97-AF65-F5344CB8AC3E}">
        <p14:creationId xmlns:p14="http://schemas.microsoft.com/office/powerpoint/2010/main" val="2652976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0B6E82B7-6C9B-CE8E-3CD1-5C17D2E08EEA}"/>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Сначала посчитаем</a:t>
            </a:r>
          </a:p>
        </p:txBody>
      </p:sp>
      <p:pic>
        <p:nvPicPr>
          <p:cNvPr id="11" name="illustration" descr="Учебная иллюстрация, не снимок интерфейса">
            <a:extLst>
              <a:ext uri="{FF2B5EF4-FFF2-40B4-BE49-F238E27FC236}">
                <a16:creationId xmlns:a16="http://schemas.microsoft.com/office/drawing/2014/main" id="{9E02F6DA-4D32-804D-413C-ED9EEE98B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0" y="2385813"/>
            <a:ext cx="5314950" cy="2991249"/>
          </a:xfrm>
          <a:prstGeom prst="rect">
            <a:avLst/>
          </a:prstGeom>
        </p:spPr>
      </p:pic>
      <p:sp>
        <p:nvSpPr>
          <p:cNvPr id="12" name="body">
            <a:extLst>
              <a:ext uri="{FF2B5EF4-FFF2-40B4-BE49-F238E27FC236}">
                <a16:creationId xmlns:a16="http://schemas.microsoft.com/office/drawing/2014/main" id="{5FF44E2B-11A4-E92C-43EE-C8879FE26FDA}"/>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Буквы, пробелы и знаки.
Уточним границы текста.</a:t>
            </a:r>
          </a:p>
        </p:txBody>
      </p:sp>
      <p:sp>
        <p:nvSpPr>
          <p:cNvPr id="13" name="question">
            <a:extLst>
              <a:ext uri="{FF2B5EF4-FFF2-40B4-BE49-F238E27FC236}">
                <a16:creationId xmlns:a16="http://schemas.microsoft.com/office/drawing/2014/main" id="{38FEFEE1-FDD0-1226-84D6-6F5D06B53F27}"/>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Кавычки входят только по условию.</a:t>
            </a:r>
          </a:p>
        </p:txBody>
      </p:sp>
      <p:sp>
        <p:nvSpPr>
          <p:cNvPr id="14" name="brand">
            <a:extLst>
              <a:ext uri="{FF2B5EF4-FFF2-40B4-BE49-F238E27FC236}">
                <a16:creationId xmlns:a16="http://schemas.microsoft.com/office/drawing/2014/main" id="{DDA78A3E-BF36-2406-F4C6-7AC3FEE51028}"/>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0595B6FB-8899-8038-7A89-8092EC915EB5}"/>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02</a:t>
            </a:r>
          </a:p>
        </p:txBody>
      </p:sp>
    </p:spTree>
    <p:extLst>
      <p:ext uri="{BB962C8B-B14F-4D97-AF65-F5344CB8AC3E}">
        <p14:creationId xmlns:p14="http://schemas.microsoft.com/office/powerpoint/2010/main" val="125283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A1564AD2-A34E-789C-A75D-B600E78367C7}"/>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A1: </a:t>
            </a:r>
            <a:r>
              <a:rPr lang="ru-RU" sz="4200" b="1">
                <a:solidFill>
                  <a:srgbClr val="121518"/>
                </a:solidFill>
                <a:latin typeface="Arial" panose="020B0604020202020204" pitchFamily="34" charset="0"/>
                <a:cs typeface="Arial" panose="020B0604020202020204" pitchFamily="34" charset="0"/>
              </a:rPr>
              <a:t>ДОМ, ДА!</a:t>
            </a:r>
          </a:p>
        </p:txBody>
      </p:sp>
      <p:pic>
        <p:nvPicPr>
          <p:cNvPr id="11" name="illustration" descr="Учебная иллюстрация, не снимок интерфейса">
            <a:extLst>
              <a:ext uri="{FF2B5EF4-FFF2-40B4-BE49-F238E27FC236}">
                <a16:creationId xmlns:a16="http://schemas.microsoft.com/office/drawing/2014/main" id="{D30AA3C0-DD9F-BB6C-E733-2F3B792B64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0" y="2385813"/>
            <a:ext cx="5314950" cy="2991249"/>
          </a:xfrm>
          <a:prstGeom prst="rect">
            <a:avLst/>
          </a:prstGeom>
        </p:spPr>
      </p:pic>
      <p:sp>
        <p:nvSpPr>
          <p:cNvPr id="12" name="body">
            <a:extLst>
              <a:ext uri="{FF2B5EF4-FFF2-40B4-BE49-F238E27FC236}">
                <a16:creationId xmlns:a16="http://schemas.microsoft.com/office/drawing/2014/main" id="{594C793E-76D8-C440-1DDE-A6D2D900F1FB}"/>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Сколько символов?
По 8 бит на каждый.
Найди биты и байты.</a:t>
            </a:r>
          </a:p>
        </p:txBody>
      </p:sp>
      <p:sp>
        <p:nvSpPr>
          <p:cNvPr id="13" name="question">
            <a:extLst>
              <a:ext uri="{FF2B5EF4-FFF2-40B4-BE49-F238E27FC236}">
                <a16:creationId xmlns:a16="http://schemas.microsoft.com/office/drawing/2014/main" id="{84184BF6-2485-1515-0943-D541062C0137}"/>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Сначала личная запись.</a:t>
            </a:r>
          </a:p>
        </p:txBody>
      </p:sp>
      <p:sp>
        <p:nvSpPr>
          <p:cNvPr id="14" name="brand">
            <a:extLst>
              <a:ext uri="{FF2B5EF4-FFF2-40B4-BE49-F238E27FC236}">
                <a16:creationId xmlns:a16="http://schemas.microsoft.com/office/drawing/2014/main" id="{73E2C439-607F-864A-6685-5BE3B7A9755A}"/>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9FB1BAE9-C0C8-CA20-4B89-A8555E62F96D}"/>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03</a:t>
            </a:r>
          </a:p>
        </p:txBody>
      </p:sp>
    </p:spTree>
    <p:extLst>
      <p:ext uri="{BB962C8B-B14F-4D97-AF65-F5344CB8AC3E}">
        <p14:creationId xmlns:p14="http://schemas.microsoft.com/office/powerpoint/2010/main" val="3010682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21" name="title">
            <a:extLst>
              <a:ext uri="{FF2B5EF4-FFF2-40B4-BE49-F238E27FC236}">
                <a16:creationId xmlns:a16="http://schemas.microsoft.com/office/drawing/2014/main" id="{4A9836E8-4DA4-FAD1-C79C-C5DF370A54B9}"/>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Проверка </a:t>
            </a:r>
            <a:r>
              <a:rPr lang="en-US" sz="4200" b="1">
                <a:solidFill>
                  <a:srgbClr val="121518"/>
                </a:solidFill>
                <a:latin typeface="Arial" panose="020B0604020202020204" pitchFamily="34" charset="0"/>
                <a:cs typeface="Arial" panose="020B0604020202020204" pitchFamily="34" charset="0"/>
              </a:rPr>
              <a:t>A1</a:t>
            </a:r>
            <a:endParaRPr lang="ru-RU" sz="4200" b="1">
              <a:solidFill>
                <a:srgbClr val="121518"/>
              </a:solidFill>
              <a:latin typeface="Arial" panose="020B0604020202020204" pitchFamily="34" charset="0"/>
              <a:cs typeface="Arial" panose="020B0604020202020204" pitchFamily="34" charset="0"/>
            </a:endParaRPr>
          </a:p>
        </p:txBody>
      </p:sp>
      <p:pic>
        <p:nvPicPr>
          <p:cNvPr id="23" name="illustration" descr="Учебная иллюстрация, не снимок интерфейса">
            <a:extLst>
              <a:ext uri="{FF2B5EF4-FFF2-40B4-BE49-F238E27FC236}">
                <a16:creationId xmlns:a16="http://schemas.microsoft.com/office/drawing/2014/main" id="{4229DAF4-6CC5-4F4C-1D4E-35DB70819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4" name="reveal-accent">
            <a:extLst>
              <a:ext uri="{FF2B5EF4-FFF2-40B4-BE49-F238E27FC236}">
                <a16:creationId xmlns:a16="http://schemas.microsoft.com/office/drawing/2014/main" id="{5357FB32-E9F8-4702-1270-9646B212207E}"/>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body">
            <a:extLst>
              <a:ext uri="{FF2B5EF4-FFF2-40B4-BE49-F238E27FC236}">
                <a16:creationId xmlns:a16="http://schemas.microsoft.com/office/drawing/2014/main" id="{FCFA37A5-2E5B-2D30-0361-A195E7B3E0B3}"/>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8 символов.
8 × 8 = 64 бита.
64 ÷ 8 = 8 байт.</a:t>
            </a:r>
          </a:p>
        </p:txBody>
      </p:sp>
      <p:sp>
        <p:nvSpPr>
          <p:cNvPr id="26" name="question">
            <a:extLst>
              <a:ext uri="{FF2B5EF4-FFF2-40B4-BE49-F238E27FC236}">
                <a16:creationId xmlns:a16="http://schemas.microsoft.com/office/drawing/2014/main" id="{DEF27683-9930-62A9-6C7C-CC4CFD6FDF94}"/>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Пробел и два знака включены.</a:t>
            </a:r>
          </a:p>
        </p:txBody>
      </p:sp>
      <p:sp>
        <p:nvSpPr>
          <p:cNvPr id="27" name="brand">
            <a:extLst>
              <a:ext uri="{FF2B5EF4-FFF2-40B4-BE49-F238E27FC236}">
                <a16:creationId xmlns:a16="http://schemas.microsoft.com/office/drawing/2014/main" id="{59B41BB4-34E3-7429-A1D5-517881BBCC5F}"/>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8" name="page">
            <a:extLst>
              <a:ext uri="{FF2B5EF4-FFF2-40B4-BE49-F238E27FC236}">
                <a16:creationId xmlns:a16="http://schemas.microsoft.com/office/drawing/2014/main" id="{E1F83E44-CC1B-F7FE-07F4-3A0A8E577B34}"/>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04</a:t>
            </a:r>
          </a:p>
        </p:txBody>
      </p:sp>
    </p:spTree>
    <p:extLst>
      <p:ext uri="{BB962C8B-B14F-4D97-AF65-F5344CB8AC3E}">
        <p14:creationId xmlns:p14="http://schemas.microsoft.com/office/powerpoint/2010/main" val="1216437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7B3FE20E-BC78-13ED-C96C-18772929595B}"/>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Равномерная модель</a:t>
            </a:r>
          </a:p>
        </p:txBody>
      </p:sp>
      <p:pic>
        <p:nvPicPr>
          <p:cNvPr id="16" name="illustration" descr="Учебная иллюстрация, не снимок интерфейса">
            <a:extLst>
              <a:ext uri="{FF2B5EF4-FFF2-40B4-BE49-F238E27FC236}">
                <a16:creationId xmlns:a16="http://schemas.microsoft.com/office/drawing/2014/main" id="{11DAEBE6-8857-2F8D-49BB-866E46C5E3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7" name="table-caption">
            <a:extLst>
              <a:ext uri="{FF2B5EF4-FFF2-40B4-BE49-F238E27FC236}">
                <a16:creationId xmlns:a16="http://schemas.microsoft.com/office/drawing/2014/main" id="{490FFC10-A4EB-EC9C-0212-770B0B47F27E}"/>
              </a:ext>
            </a:extLst>
          </p:cNvPr>
          <p:cNvSpPr txBox="1"/>
          <p:nvPr/>
        </p:nvSpPr>
        <p:spPr>
          <a:xfrm>
            <a:off x="685800" y="2009775"/>
            <a:ext cx="5219700" cy="400050"/>
          </a:xfrm>
          <a:prstGeom prst="rect">
            <a:avLst/>
          </a:prstGeom>
          <a:noFill/>
        </p:spPr>
        <p:txBody>
          <a:bodyPr vert="horz" wrap="square" lIns="0" tIns="0" rIns="0" bIns="0" rtlCol="0" anchor="t">
            <a:noAutofit/>
          </a:bodyPr>
          <a:lstStyle/>
          <a:p>
            <a:pPr>
              <a:lnSpc>
                <a:spcPct val="104000"/>
              </a:lnSpc>
            </a:pPr>
            <a:r>
              <a:rPr lang="ru-RU">
                <a:solidFill>
                  <a:srgbClr val="121518"/>
                </a:solidFill>
                <a:latin typeface="Arial" panose="020B0604020202020204" pitchFamily="34" charset="0"/>
                <a:cs typeface="Arial" panose="020B0604020202020204" pitchFamily="34" charset="0"/>
              </a:rPr>
              <a:t>У каждого символа одна длина кода.</a:t>
            </a:r>
          </a:p>
        </p:txBody>
      </p:sp>
      <p:graphicFrame>
        <p:nvGraphicFramePr>
          <p:cNvPr id="18" name="editable-data-table">
            <a:extLst>
              <a:ext uri="{FF2B5EF4-FFF2-40B4-BE49-F238E27FC236}">
                <a16:creationId xmlns:a16="http://schemas.microsoft.com/office/drawing/2014/main" id="{0A6FCE4A-CD59-DAA8-37FC-6A7E449CF3A2}"/>
              </a:ext>
            </a:extLst>
          </p:cNvPr>
          <p:cNvGraphicFramePr>
            <a:graphicFrameLocks noGrp="1"/>
          </p:cNvGraphicFramePr>
          <p:nvPr>
            <p:extLst>
              <p:ext uri="{D42A27DB-BD31-4B8C-83A1-F6EECF244321}">
                <p14:modId xmlns:p14="http://schemas.microsoft.com/office/powerpoint/2010/main" val="383678529"/>
              </p:ext>
            </p:extLst>
          </p:nvPr>
        </p:nvGraphicFramePr>
        <p:xfrm>
          <a:off x="685800" y="2543175"/>
          <a:ext cx="5219700" cy="2476500"/>
        </p:xfrm>
        <a:graphic>
          <a:graphicData uri="http://schemas.openxmlformats.org/drawingml/2006/table">
            <a:tbl>
              <a:tblPr firstRow="1" bandRow="1">
                <a:tableStyleId>{5C22544A-7EE6-4342-B048-85BDC9FD1C3A}</a:tableStyleId>
              </a:tblPr>
              <a:tblGrid>
                <a:gridCol w="2609850">
                  <a:extLst>
                    <a:ext uri="{9D8B030D-6E8A-4147-A177-3AD203B41FA5}">
                      <a16:colId xmlns:a16="http://schemas.microsoft.com/office/drawing/2014/main" val="574837994"/>
                    </a:ext>
                  </a:extLst>
                </a:gridCol>
                <a:gridCol w="2609850">
                  <a:extLst>
                    <a:ext uri="{9D8B030D-6E8A-4147-A177-3AD203B41FA5}">
                      <a16:colId xmlns:a16="http://schemas.microsoft.com/office/drawing/2014/main" val="2388486816"/>
                    </a:ext>
                  </a:extLst>
                </a:gridCol>
              </a:tblGrid>
              <a:tr h="619125">
                <a:tc>
                  <a:txBody>
                    <a:bodyPr/>
                    <a:lstStyle/>
                    <a:p>
                      <a:pPr algn="ctr"/>
                      <a:r>
                        <a:rPr lang="ru-RU" sz="2400" b="1">
                          <a:solidFill>
                            <a:srgbClr val="FFFFFF"/>
                          </a:solidFill>
                          <a:latin typeface="Arial" panose="020B0604020202020204" pitchFamily="34" charset="0"/>
                        </a:rPr>
                        <a:t>Обозначение</a:t>
                      </a:r>
                    </a:p>
                  </a:txBody>
                  <a:tcPr marL="114300" marR="114300" marT="63500" marB="63500" anchor="ctr">
                    <a:solidFill>
                      <a:srgbClr val="2449F2"/>
                    </a:solidFill>
                  </a:tcPr>
                </a:tc>
                <a:tc>
                  <a:txBody>
                    <a:bodyPr/>
                    <a:lstStyle/>
                    <a:p>
                      <a:pPr algn="ctr"/>
                      <a:r>
                        <a:rPr lang="ru-RU" sz="2400" b="1">
                          <a:solidFill>
                            <a:srgbClr val="FFFFFF"/>
                          </a:solidFill>
                          <a:latin typeface="Arial" panose="020B0604020202020204" pitchFamily="34" charset="0"/>
                        </a:rPr>
                        <a:t>Значение</a:t>
                      </a:r>
                    </a:p>
                  </a:txBody>
                  <a:tcPr marL="114300" marR="114300" marT="63500" marB="63500" anchor="ctr">
                    <a:solidFill>
                      <a:srgbClr val="2449F2"/>
                    </a:solidFill>
                  </a:tcPr>
                </a:tc>
                <a:extLst>
                  <a:ext uri="{0D108BD9-81ED-4DB2-BD59-A6C34878D82A}">
                    <a16:rowId xmlns:a16="http://schemas.microsoft.com/office/drawing/2014/main" val="3367309924"/>
                  </a:ext>
                </a:extLst>
              </a:tr>
              <a:tr h="619125">
                <a:tc>
                  <a:txBody>
                    <a:bodyPr/>
                    <a:lstStyle/>
                    <a:p>
                      <a:pPr algn="ctr"/>
                      <a:r>
                        <a:rPr lang="en-US" sz="2400" b="0">
                          <a:solidFill>
                            <a:srgbClr val="121518"/>
                          </a:solidFill>
                          <a:latin typeface="Arial" panose="020B0604020202020204" pitchFamily="34" charset="0"/>
                        </a:rPr>
                        <a:t>K</a:t>
                      </a:r>
                      <a:endParaRPr lang="ru-RU" sz="2400" b="0">
                        <a:solidFill>
                          <a:srgbClr val="121518"/>
                        </a:solidFill>
                        <a:latin typeface="Arial" panose="020B0604020202020204" pitchFamily="34" charset="0"/>
                      </a:endParaRPr>
                    </a:p>
                  </a:txBody>
                  <a:tcPr marL="114300" marR="114300" marT="63500" marB="63500" anchor="ctr">
                    <a:solidFill>
                      <a:srgbClr val="F4F3EC"/>
                    </a:solidFill>
                  </a:tcPr>
                </a:tc>
                <a:tc>
                  <a:txBody>
                    <a:bodyPr/>
                    <a:lstStyle/>
                    <a:p>
                      <a:pPr algn="ctr"/>
                      <a:r>
                        <a:rPr lang="ru-RU" sz="2400" b="0">
                          <a:solidFill>
                            <a:srgbClr val="121518"/>
                          </a:solidFill>
                          <a:latin typeface="Arial" panose="020B0604020202020204" pitchFamily="34" charset="0"/>
                        </a:rPr>
                        <a:t>число символов</a:t>
                      </a:r>
                    </a:p>
                  </a:txBody>
                  <a:tcPr marL="114300" marR="114300" marT="63500" marB="63500" anchor="ctr">
                    <a:solidFill>
                      <a:srgbClr val="F4F3EC"/>
                    </a:solidFill>
                  </a:tcPr>
                </a:tc>
                <a:extLst>
                  <a:ext uri="{0D108BD9-81ED-4DB2-BD59-A6C34878D82A}">
                    <a16:rowId xmlns:a16="http://schemas.microsoft.com/office/drawing/2014/main" val="883128051"/>
                  </a:ext>
                </a:extLst>
              </a:tr>
              <a:tr h="619125">
                <a:tc>
                  <a:txBody>
                    <a:bodyPr/>
                    <a:lstStyle/>
                    <a:p>
                      <a:pPr algn="ctr"/>
                      <a:r>
                        <a:rPr lang="en-US" sz="2400" b="0">
                          <a:solidFill>
                            <a:srgbClr val="121518"/>
                          </a:solidFill>
                          <a:latin typeface="Arial" panose="020B0604020202020204" pitchFamily="34" charset="0"/>
                        </a:rPr>
                        <a:t>i</a:t>
                      </a:r>
                      <a:endParaRPr lang="ru-RU" sz="2400" b="0">
                        <a:solidFill>
                          <a:srgbClr val="121518"/>
                        </a:solidFill>
                        <a:latin typeface="Arial" panose="020B0604020202020204" pitchFamily="34" charset="0"/>
                      </a:endParaRPr>
                    </a:p>
                  </a:txBody>
                  <a:tcPr marL="114300" marR="114300" marT="63500" marB="63500" anchor="ctr">
                    <a:solidFill>
                      <a:srgbClr val="F4F3EC"/>
                    </a:solidFill>
                  </a:tcPr>
                </a:tc>
                <a:tc>
                  <a:txBody>
                    <a:bodyPr/>
                    <a:lstStyle/>
                    <a:p>
                      <a:pPr algn="ctr"/>
                      <a:r>
                        <a:rPr lang="ru-RU" sz="2400" b="0">
                          <a:solidFill>
                            <a:srgbClr val="121518"/>
                          </a:solidFill>
                          <a:latin typeface="Arial" panose="020B0604020202020204" pitchFamily="34" charset="0"/>
                        </a:rPr>
                        <a:t>бит на символ</a:t>
                      </a:r>
                    </a:p>
                  </a:txBody>
                  <a:tcPr marL="114300" marR="114300" marT="63500" marB="63500" anchor="ctr">
                    <a:solidFill>
                      <a:srgbClr val="F4F3EC"/>
                    </a:solidFill>
                  </a:tcPr>
                </a:tc>
                <a:extLst>
                  <a:ext uri="{0D108BD9-81ED-4DB2-BD59-A6C34878D82A}">
                    <a16:rowId xmlns:a16="http://schemas.microsoft.com/office/drawing/2014/main" val="2504007033"/>
                  </a:ext>
                </a:extLst>
              </a:tr>
              <a:tr h="619125">
                <a:tc>
                  <a:txBody>
                    <a:bodyPr/>
                    <a:lstStyle/>
                    <a:p>
                      <a:pPr algn="ctr"/>
                      <a:r>
                        <a:rPr lang="en-US" sz="2400" b="0">
                          <a:solidFill>
                            <a:srgbClr val="121518"/>
                          </a:solidFill>
                          <a:latin typeface="Arial" panose="020B0604020202020204" pitchFamily="34" charset="0"/>
                        </a:rPr>
                        <a:t>I</a:t>
                      </a:r>
                      <a:endParaRPr lang="ru-RU" sz="2400" b="0">
                        <a:solidFill>
                          <a:srgbClr val="121518"/>
                        </a:solidFill>
                        <a:latin typeface="Arial" panose="020B0604020202020204" pitchFamily="34" charset="0"/>
                      </a:endParaRPr>
                    </a:p>
                  </a:txBody>
                  <a:tcPr marL="114300" marR="114300" marT="63500" marB="63500" anchor="ctr">
                    <a:solidFill>
                      <a:srgbClr val="F4F3EC"/>
                    </a:solidFill>
                  </a:tcPr>
                </a:tc>
                <a:tc>
                  <a:txBody>
                    <a:bodyPr/>
                    <a:lstStyle/>
                    <a:p>
                      <a:pPr algn="ctr"/>
                      <a:r>
                        <a:rPr lang="en-US" sz="2400" b="0">
                          <a:solidFill>
                            <a:srgbClr val="121518"/>
                          </a:solidFill>
                          <a:latin typeface="Arial" panose="020B0604020202020204" pitchFamily="34" charset="0"/>
                        </a:rPr>
                        <a:t>K × i, </a:t>
                      </a:r>
                      <a:r>
                        <a:rPr lang="ru-RU" sz="2400" b="0">
                          <a:solidFill>
                            <a:srgbClr val="121518"/>
                          </a:solidFill>
                          <a:latin typeface="Arial" panose="020B0604020202020204" pitchFamily="34" charset="0"/>
                        </a:rPr>
                        <a:t>бит</a:t>
                      </a:r>
                    </a:p>
                  </a:txBody>
                  <a:tcPr marL="114300" marR="114300" marT="63500" marB="63500" anchor="ctr">
                    <a:solidFill>
                      <a:srgbClr val="F4F3EC"/>
                    </a:solidFill>
                  </a:tcPr>
                </a:tc>
                <a:extLst>
                  <a:ext uri="{0D108BD9-81ED-4DB2-BD59-A6C34878D82A}">
                    <a16:rowId xmlns:a16="http://schemas.microsoft.com/office/drawing/2014/main" val="620841867"/>
                  </a:ext>
                </a:extLst>
              </a:tr>
            </a:tbl>
          </a:graphicData>
        </a:graphic>
      </p:graphicFrame>
      <p:sp>
        <p:nvSpPr>
          <p:cNvPr id="19" name="question">
            <a:extLst>
              <a:ext uri="{FF2B5EF4-FFF2-40B4-BE49-F238E27FC236}">
                <a16:creationId xmlns:a16="http://schemas.microsoft.com/office/drawing/2014/main" id="{4AE6EE2A-C032-B8F6-CC27-EA97941ECCEE}"/>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Сохраняй единицы в каждом действии.</a:t>
            </a:r>
          </a:p>
        </p:txBody>
      </p:sp>
      <p:sp>
        <p:nvSpPr>
          <p:cNvPr id="20" name="brand">
            <a:extLst>
              <a:ext uri="{FF2B5EF4-FFF2-40B4-BE49-F238E27FC236}">
                <a16:creationId xmlns:a16="http://schemas.microsoft.com/office/drawing/2014/main" id="{C8687C4E-A49B-9B6D-A69E-FF07DA8A2613}"/>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EF13FF23-64AB-6681-C814-056C7E0B34C6}"/>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05</a:t>
            </a:r>
          </a:p>
        </p:txBody>
      </p:sp>
    </p:spTree>
    <p:extLst>
      <p:ext uri="{BB962C8B-B14F-4D97-AF65-F5344CB8AC3E}">
        <p14:creationId xmlns:p14="http://schemas.microsoft.com/office/powerpoint/2010/main" val="107415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DB2FD4BB-1FDF-4587-FB44-98EE89F47C02}"/>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K1: </a:t>
            </a:r>
            <a:r>
              <a:rPr lang="ru-RU" sz="4200" b="1">
                <a:solidFill>
                  <a:srgbClr val="121518"/>
                </a:solidFill>
                <a:latin typeface="Arial" panose="020B0604020202020204" pitchFamily="34" charset="0"/>
                <a:cs typeface="Arial" panose="020B0604020202020204" pitchFamily="34" charset="0"/>
              </a:rPr>
              <a:t>прямой и обратный</a:t>
            </a:r>
          </a:p>
        </p:txBody>
      </p:sp>
      <p:pic>
        <p:nvPicPr>
          <p:cNvPr id="14" name="illustration" descr="Учебная иллюстрация, не снимок интерфейса">
            <a:extLst>
              <a:ext uri="{FF2B5EF4-FFF2-40B4-BE49-F238E27FC236}">
                <a16:creationId xmlns:a16="http://schemas.microsoft.com/office/drawing/2014/main" id="{3337E178-C2DB-58CE-005D-2FAEC45B59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5" name="body">
            <a:extLst>
              <a:ext uri="{FF2B5EF4-FFF2-40B4-BE49-F238E27FC236}">
                <a16:creationId xmlns:a16="http://schemas.microsoft.com/office/drawing/2014/main" id="{A11A2264-BD29-EAAC-E745-5435A9D6BBA2}"/>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12 символов по 16 бит.
48 байтов по 16 бит.</a:t>
            </a:r>
          </a:p>
        </p:txBody>
      </p:sp>
      <p:sp>
        <p:nvSpPr>
          <p:cNvPr id="16" name="question">
            <a:extLst>
              <a:ext uri="{FF2B5EF4-FFF2-40B4-BE49-F238E27FC236}">
                <a16:creationId xmlns:a16="http://schemas.microsoft.com/office/drawing/2014/main" id="{0CD139E9-863F-456C-DBA2-F0BA67B8171E}"/>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Найди объём первого и число символов второго.</a:t>
            </a:r>
          </a:p>
        </p:txBody>
      </p:sp>
      <p:sp>
        <p:nvSpPr>
          <p:cNvPr id="17" name="brand">
            <a:extLst>
              <a:ext uri="{FF2B5EF4-FFF2-40B4-BE49-F238E27FC236}">
                <a16:creationId xmlns:a16="http://schemas.microsoft.com/office/drawing/2014/main" id="{521F6123-C531-AC72-3D4A-76A87197731C}"/>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8" name="page">
            <a:extLst>
              <a:ext uri="{FF2B5EF4-FFF2-40B4-BE49-F238E27FC236}">
                <a16:creationId xmlns:a16="http://schemas.microsoft.com/office/drawing/2014/main" id="{107F8600-DFE4-B656-FC91-CA821B56A77B}"/>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06</a:t>
            </a:r>
          </a:p>
        </p:txBody>
      </p:sp>
    </p:spTree>
    <p:extLst>
      <p:ext uri="{BB962C8B-B14F-4D97-AF65-F5344CB8AC3E}">
        <p14:creationId xmlns:p14="http://schemas.microsoft.com/office/powerpoint/2010/main" val="2794863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A5C6D5AA-2374-0742-8A91-67B19A350287}"/>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Проверка </a:t>
            </a:r>
            <a:r>
              <a:rPr lang="en-US" sz="4200" b="1">
                <a:solidFill>
                  <a:srgbClr val="121518"/>
                </a:solidFill>
                <a:latin typeface="Arial" panose="020B0604020202020204" pitchFamily="34" charset="0"/>
                <a:cs typeface="Arial" panose="020B0604020202020204" pitchFamily="34" charset="0"/>
              </a:rPr>
              <a:t>K1</a:t>
            </a:r>
            <a:endParaRPr lang="ru-RU" sz="4200" b="1">
              <a:solidFill>
                <a:srgbClr val="121518"/>
              </a:solidFill>
              <a:latin typeface="Arial" panose="020B0604020202020204" pitchFamily="34" charset="0"/>
              <a:cs typeface="Arial" panose="020B0604020202020204" pitchFamily="34" charset="0"/>
            </a:endParaRPr>
          </a:p>
        </p:txBody>
      </p:sp>
      <p:pic>
        <p:nvPicPr>
          <p:cNvPr id="18" name="illustration" descr="Учебная иллюстрация, не снимок интерфейса">
            <a:extLst>
              <a:ext uri="{FF2B5EF4-FFF2-40B4-BE49-F238E27FC236}">
                <a16:creationId xmlns:a16="http://schemas.microsoft.com/office/drawing/2014/main" id="{F9BF440C-3FD7-5077-6376-53EBABFD8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9" name="reveal-accent">
            <a:extLst>
              <a:ext uri="{FF2B5EF4-FFF2-40B4-BE49-F238E27FC236}">
                <a16:creationId xmlns:a16="http://schemas.microsoft.com/office/drawing/2014/main" id="{C023C68F-3723-E7ED-48C3-F5D3B14D3ACE}"/>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body">
            <a:extLst>
              <a:ext uri="{FF2B5EF4-FFF2-40B4-BE49-F238E27FC236}">
                <a16:creationId xmlns:a16="http://schemas.microsoft.com/office/drawing/2014/main" id="{F6388F69-D1C4-76A6-8BA5-6B5C2427614C}"/>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12 × 16 = 192 бита
192 ÷ 8 = 24 байта
48 × 8 ÷ 16 = 24 символа</a:t>
            </a:r>
          </a:p>
        </p:txBody>
      </p:sp>
      <p:sp>
        <p:nvSpPr>
          <p:cNvPr id="21" name="question">
            <a:extLst>
              <a:ext uri="{FF2B5EF4-FFF2-40B4-BE49-F238E27FC236}">
                <a16:creationId xmlns:a16="http://schemas.microsoft.com/office/drawing/2014/main" id="{027B904D-5A9E-2997-C0EF-FB8249615D71}"/>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Проверь обратным умножением.</a:t>
            </a:r>
          </a:p>
        </p:txBody>
      </p:sp>
      <p:sp>
        <p:nvSpPr>
          <p:cNvPr id="22" name="brand">
            <a:extLst>
              <a:ext uri="{FF2B5EF4-FFF2-40B4-BE49-F238E27FC236}">
                <a16:creationId xmlns:a16="http://schemas.microsoft.com/office/drawing/2014/main" id="{AD938539-7E1F-3A2A-4463-53E8DB765C59}"/>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1EB3E31D-29C7-AC87-C878-270D18538157}"/>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07</a:t>
            </a:r>
          </a:p>
        </p:txBody>
      </p:sp>
    </p:spTree>
    <p:extLst>
      <p:ext uri="{BB962C8B-B14F-4D97-AF65-F5344CB8AC3E}">
        <p14:creationId xmlns:p14="http://schemas.microsoft.com/office/powerpoint/2010/main" val="1947113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D1CBF286-354A-90FB-2471-52D6B8D48AB2}"/>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B1: </a:t>
            </a:r>
            <a:r>
              <a:rPr lang="ru-RU" sz="4200" b="1">
                <a:solidFill>
                  <a:srgbClr val="121518"/>
                </a:solidFill>
                <a:latin typeface="Arial" panose="020B0604020202020204" pitchFamily="34" charset="0"/>
                <a:cs typeface="Arial" panose="020B0604020202020204" pitchFamily="34" charset="0"/>
              </a:rPr>
              <a:t>хватает ли данных?</a:t>
            </a:r>
          </a:p>
        </p:txBody>
      </p:sp>
      <p:pic>
        <p:nvPicPr>
          <p:cNvPr id="19" name="illustration" descr="Учебная иллюстрация, не снимок интерфейса">
            <a:extLst>
              <a:ext uri="{FF2B5EF4-FFF2-40B4-BE49-F238E27FC236}">
                <a16:creationId xmlns:a16="http://schemas.microsoft.com/office/drawing/2014/main" id="{A882682A-380B-1A4E-7FB6-30C282BCED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0" name="body">
            <a:extLst>
              <a:ext uri="{FF2B5EF4-FFF2-40B4-BE49-F238E27FC236}">
                <a16:creationId xmlns:a16="http://schemas.microsoft.com/office/drawing/2014/main" id="{A6F73DB8-512C-E548-D2D7-0C7D321B0C71}"/>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Известно: 20 символов.
Кодировка не задана.
Можно ли назвать объём?</a:t>
            </a:r>
          </a:p>
        </p:txBody>
      </p:sp>
      <p:sp>
        <p:nvSpPr>
          <p:cNvPr id="21" name="question">
            <a:extLst>
              <a:ext uri="{FF2B5EF4-FFF2-40B4-BE49-F238E27FC236}">
                <a16:creationId xmlns:a16="http://schemas.microsoft.com/office/drawing/2014/main" id="{FB3B7BA6-B226-A951-65B7-0D4E4208928D}"/>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Объясни, какое условие ещё нужно.</a:t>
            </a:r>
          </a:p>
        </p:txBody>
      </p:sp>
      <p:sp>
        <p:nvSpPr>
          <p:cNvPr id="22" name="brand">
            <a:extLst>
              <a:ext uri="{FF2B5EF4-FFF2-40B4-BE49-F238E27FC236}">
                <a16:creationId xmlns:a16="http://schemas.microsoft.com/office/drawing/2014/main" id="{38540677-0774-0FC0-8140-73BADAF3EB92}"/>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3" name="page">
            <a:extLst>
              <a:ext uri="{FF2B5EF4-FFF2-40B4-BE49-F238E27FC236}">
                <a16:creationId xmlns:a16="http://schemas.microsoft.com/office/drawing/2014/main" id="{4333E142-805B-E394-0BF6-D66EA441F1A2}"/>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08</a:t>
            </a:r>
          </a:p>
        </p:txBody>
      </p:sp>
    </p:spTree>
    <p:extLst>
      <p:ext uri="{BB962C8B-B14F-4D97-AF65-F5344CB8AC3E}">
        <p14:creationId xmlns:p14="http://schemas.microsoft.com/office/powerpoint/2010/main" val="323474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1561F149-3CF6-D0F7-69CF-2DDFD46C991E}"/>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Уточнение условия</a:t>
            </a:r>
          </a:p>
        </p:txBody>
      </p:sp>
      <p:pic>
        <p:nvPicPr>
          <p:cNvPr id="17" name="illustration" descr="Учебная иллюстрация, не снимок интерфейса">
            <a:extLst>
              <a:ext uri="{FF2B5EF4-FFF2-40B4-BE49-F238E27FC236}">
                <a16:creationId xmlns:a16="http://schemas.microsoft.com/office/drawing/2014/main" id="{D20EB46B-1B6F-45A9-7B25-8984FA311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8" name="reveal-accent">
            <a:extLst>
              <a:ext uri="{FF2B5EF4-FFF2-40B4-BE49-F238E27FC236}">
                <a16:creationId xmlns:a16="http://schemas.microsoft.com/office/drawing/2014/main" id="{C202DC90-7E43-DF45-D7D9-A2BA1BCD4940}"/>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body">
            <a:extLst>
              <a:ext uri="{FF2B5EF4-FFF2-40B4-BE49-F238E27FC236}">
                <a16:creationId xmlns:a16="http://schemas.microsoft.com/office/drawing/2014/main" id="{1674BF22-53F9-0565-76A3-35EBA53FE540}"/>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Нужна длина записи.
По 2 байта на символ:
20 × 2 = 40 байтов.</a:t>
            </a:r>
          </a:p>
        </p:txBody>
      </p:sp>
      <p:sp>
        <p:nvSpPr>
          <p:cNvPr id="20" name="question">
            <a:extLst>
              <a:ext uri="{FF2B5EF4-FFF2-40B4-BE49-F238E27FC236}">
                <a16:creationId xmlns:a16="http://schemas.microsoft.com/office/drawing/2014/main" id="{967C7308-B9F8-F37D-B5B3-E121E810BD62}"/>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Это условная модель, а не универсальное свойство Unicode.</a:t>
            </a:r>
          </a:p>
        </p:txBody>
      </p:sp>
      <p:sp>
        <p:nvSpPr>
          <p:cNvPr id="21" name="brand">
            <a:extLst>
              <a:ext uri="{FF2B5EF4-FFF2-40B4-BE49-F238E27FC236}">
                <a16:creationId xmlns:a16="http://schemas.microsoft.com/office/drawing/2014/main" id="{2011B6C2-159F-F59E-417B-B1F1DE156CFF}"/>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F60EF424-C439-AA3F-B4D2-26E03A0578F5}"/>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09</a:t>
            </a:r>
          </a:p>
        </p:txBody>
      </p:sp>
    </p:spTree>
    <p:extLst>
      <p:ext uri="{BB962C8B-B14F-4D97-AF65-F5344CB8AC3E}">
        <p14:creationId xmlns:p14="http://schemas.microsoft.com/office/powerpoint/2010/main" val="2482291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90031B15-087E-1FD8-A0A4-4BD8CB17A91D}"/>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Размер реального файла</a:t>
            </a:r>
          </a:p>
        </p:txBody>
      </p:sp>
      <p:pic>
        <p:nvPicPr>
          <p:cNvPr id="11" name="illustration" descr="Учебная иллюстрация, не снимок интерфейса">
            <a:extLst>
              <a:ext uri="{FF2B5EF4-FFF2-40B4-BE49-F238E27FC236}">
                <a16:creationId xmlns:a16="http://schemas.microsoft.com/office/drawing/2014/main" id="{7324D21E-9CDB-9D0E-1A15-99AD6BB0EA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2" name="body">
            <a:extLst>
              <a:ext uri="{FF2B5EF4-FFF2-40B4-BE49-F238E27FC236}">
                <a16:creationId xmlns:a16="http://schemas.microsoft.com/office/drawing/2014/main" id="{D32E7C4D-F44D-970B-8D89-8B40ECD8DDED}"/>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Редактор выбирает кодировку.
DOCX хранит структуру.
В задаче задаём модель.</a:t>
            </a:r>
          </a:p>
        </p:txBody>
      </p:sp>
      <p:sp>
        <p:nvSpPr>
          <p:cNvPr id="13" name="question">
            <a:extLst>
              <a:ext uri="{FF2B5EF4-FFF2-40B4-BE49-F238E27FC236}">
                <a16:creationId xmlns:a16="http://schemas.microsoft.com/office/drawing/2014/main" id="{4AE41D08-EE8F-9FFF-BF73-384E22A1EA35}"/>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Файл с решением не измеряет условную длину кода.</a:t>
            </a:r>
          </a:p>
        </p:txBody>
      </p:sp>
      <p:sp>
        <p:nvSpPr>
          <p:cNvPr id="14" name="brand">
            <a:extLst>
              <a:ext uri="{FF2B5EF4-FFF2-40B4-BE49-F238E27FC236}">
                <a16:creationId xmlns:a16="http://schemas.microsoft.com/office/drawing/2014/main" id="{D6FC0A72-1E5D-F19B-947A-2EBE9F2FA019}"/>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51717C4A-629B-70CC-59B6-E5C074955C92}"/>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3011179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EF1DDAD9-2AA8-77ED-03FA-8C4341D6FEBA}"/>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Два сообщения </a:t>
            </a:r>
            <a:r>
              <a:rPr lang="en-US" sz="4200" b="1">
                <a:solidFill>
                  <a:srgbClr val="121518"/>
                </a:solidFill>
                <a:latin typeface="Arial" panose="020B0604020202020204" pitchFamily="34" charset="0"/>
                <a:cs typeface="Arial" panose="020B0604020202020204" pitchFamily="34" charset="0"/>
              </a:rPr>
              <a:t>P1</a:t>
            </a:r>
            <a:endParaRPr lang="ru-RU" sz="4200" b="1">
              <a:solidFill>
                <a:srgbClr val="121518"/>
              </a:solidFill>
              <a:latin typeface="Arial" panose="020B0604020202020204" pitchFamily="34" charset="0"/>
              <a:cs typeface="Arial" panose="020B0604020202020204" pitchFamily="34" charset="0"/>
            </a:endParaRPr>
          </a:p>
        </p:txBody>
      </p:sp>
      <p:pic>
        <p:nvPicPr>
          <p:cNvPr id="12" name="illustration" descr="Учебная иллюстрация, не снимок интерфейса">
            <a:extLst>
              <a:ext uri="{FF2B5EF4-FFF2-40B4-BE49-F238E27FC236}">
                <a16:creationId xmlns:a16="http://schemas.microsoft.com/office/drawing/2014/main" id="{93A53500-FBA7-73D9-1B66-78B47DCAA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3" name="body">
            <a:extLst>
              <a:ext uri="{FF2B5EF4-FFF2-40B4-BE49-F238E27FC236}">
                <a16:creationId xmlns:a16="http://schemas.microsoft.com/office/drawing/2014/main" id="{03AC7A35-B64F-3217-CFE8-A7293655CC50}"/>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А: МИР, АУ!
Б: КОТ, ИДИ!
По 16 бит на символ.</a:t>
            </a:r>
          </a:p>
        </p:txBody>
      </p:sp>
      <p:sp>
        <p:nvSpPr>
          <p:cNvPr id="14" name="question">
            <a:extLst>
              <a:ext uri="{FF2B5EF4-FFF2-40B4-BE49-F238E27FC236}">
                <a16:creationId xmlns:a16="http://schemas.microsoft.com/office/drawing/2014/main" id="{C5FF2DE8-49F4-7C4C-0EC0-15EFA4DE883E}"/>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Каждый считает свой текст и сохраняет решение.</a:t>
            </a:r>
          </a:p>
        </p:txBody>
      </p:sp>
      <p:sp>
        <p:nvSpPr>
          <p:cNvPr id="15" name="brand">
            <a:extLst>
              <a:ext uri="{FF2B5EF4-FFF2-40B4-BE49-F238E27FC236}">
                <a16:creationId xmlns:a16="http://schemas.microsoft.com/office/drawing/2014/main" id="{A3E556B9-4C0F-1A5F-1AD1-8388EFF072CA}"/>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6" name="page">
            <a:extLst>
              <a:ext uri="{FF2B5EF4-FFF2-40B4-BE49-F238E27FC236}">
                <a16:creationId xmlns:a16="http://schemas.microsoft.com/office/drawing/2014/main" id="{DCB788AF-9E75-19D4-A414-91733F577AAB}"/>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4290671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0DC6AF1B-A326-FA3F-BCE3-98CA94D3E6A4}"/>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Перерыв для глаз</a:t>
            </a:r>
          </a:p>
        </p:txBody>
      </p:sp>
      <p:pic>
        <p:nvPicPr>
          <p:cNvPr id="11" name="illustration" descr="Учебная иллюстрация, не снимок интерфейса">
            <a:extLst>
              <a:ext uri="{FF2B5EF4-FFF2-40B4-BE49-F238E27FC236}">
                <a16:creationId xmlns:a16="http://schemas.microsoft.com/office/drawing/2014/main" id="{6112BBE9-A817-F86B-A3C6-4324CF046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2" name="body">
            <a:extLst>
              <a:ext uri="{FF2B5EF4-FFF2-40B4-BE49-F238E27FC236}">
                <a16:creationId xmlns:a16="http://schemas.microsoft.com/office/drawing/2014/main" id="{280A64BB-F915-129B-03E0-7CB2840D4861}"/>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700">
                <a:solidFill>
                  <a:srgbClr val="121518"/>
                </a:solidFill>
                <a:latin typeface="Arial" panose="020B0604020202020204" pitchFamily="34" charset="0"/>
                <a:cs typeface="Arial" panose="020B0604020202020204" pitchFamily="34" charset="0"/>
              </a:rPr>
              <a:t>Отведи взгляд от экрана.
Измени положение тела.
Расслабь плечи.</a:t>
            </a:r>
          </a:p>
        </p:txBody>
      </p:sp>
      <p:sp>
        <p:nvSpPr>
          <p:cNvPr id="13" name="pause-note">
            <a:extLst>
              <a:ext uri="{FF2B5EF4-FFF2-40B4-BE49-F238E27FC236}">
                <a16:creationId xmlns:a16="http://schemas.microsoft.com/office/drawing/2014/main" id="{999DB080-323E-05C8-BADD-D387C7A5E455}"/>
              </a:ext>
            </a:extLst>
          </p:cNvPr>
          <p:cNvSpPr txBox="1"/>
          <p:nvPr/>
        </p:nvSpPr>
        <p:spPr>
          <a:xfrm>
            <a:off x="685800" y="4743450"/>
            <a:ext cx="5219700" cy="714375"/>
          </a:xfrm>
          <a:prstGeom prst="rect">
            <a:avLst/>
          </a:prstGeom>
          <a:noFill/>
        </p:spPr>
        <p:txBody>
          <a:bodyPr vert="horz" wrap="square" lIns="0" tIns="0" rIns="0" bIns="0" rtlCol="0" anchor="t">
            <a:noAutofit/>
          </a:bodyPr>
          <a:lstStyle/>
          <a:p>
            <a:pPr>
              <a:lnSpc>
                <a:spcPct val="104000"/>
              </a:lnSpc>
            </a:pPr>
            <a:r>
              <a:rPr lang="ru-RU" sz="2175" b="1">
                <a:solidFill>
                  <a:srgbClr val="2449F2"/>
                </a:solidFill>
                <a:latin typeface="Arial" panose="020B0604020202020204" pitchFamily="34" charset="0"/>
                <a:cs typeface="Arial" panose="020B0604020202020204" pitchFamily="34" charset="0"/>
              </a:rPr>
              <a:t>Две минуты без проекции.</a:t>
            </a:r>
          </a:p>
        </p:txBody>
      </p:sp>
      <p:sp>
        <p:nvSpPr>
          <p:cNvPr id="14" name="brand">
            <a:extLst>
              <a:ext uri="{FF2B5EF4-FFF2-40B4-BE49-F238E27FC236}">
                <a16:creationId xmlns:a16="http://schemas.microsoft.com/office/drawing/2014/main" id="{FDDBA26B-6DBA-66C2-C9BF-8487BE8A4D12}"/>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14345005-E650-E046-5D32-5D2666CC1E5F}"/>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12</a:t>
            </a:r>
          </a:p>
        </p:txBody>
      </p:sp>
    </p:spTree>
    <p:extLst>
      <p:ext uri="{BB962C8B-B14F-4D97-AF65-F5344CB8AC3E}">
        <p14:creationId xmlns:p14="http://schemas.microsoft.com/office/powerpoint/2010/main" val="3095382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EBD92E96-69B3-2D89-7DBC-536A81B6E455}"/>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P1: </a:t>
            </a:r>
            <a:r>
              <a:rPr lang="ru-RU" sz="4200" b="1">
                <a:solidFill>
                  <a:srgbClr val="121518"/>
                </a:solidFill>
                <a:latin typeface="Arial" panose="020B0604020202020204" pitchFamily="34" charset="0"/>
                <a:cs typeface="Arial" panose="020B0604020202020204" pitchFamily="34" charset="0"/>
              </a:rPr>
              <a:t>расчёт и файл</a:t>
            </a:r>
          </a:p>
        </p:txBody>
      </p:sp>
      <p:pic>
        <p:nvPicPr>
          <p:cNvPr id="11" name="illustration" descr="Учебная иллюстрация, не снимок интерфейса">
            <a:extLst>
              <a:ext uri="{FF2B5EF4-FFF2-40B4-BE49-F238E27FC236}">
                <a16:creationId xmlns:a16="http://schemas.microsoft.com/office/drawing/2014/main" id="{820C054D-B10C-7A05-21A7-B2C5511E9E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2" name="body">
            <a:extLst>
              <a:ext uri="{FF2B5EF4-FFF2-40B4-BE49-F238E27FC236}">
                <a16:creationId xmlns:a16="http://schemas.microsoft.com/office/drawing/2014/main" id="{F138BAB7-87E4-F1F2-7968-D11D5DAA5953}"/>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Позиции, K, биты, байты.
Обратная проверка.
Свой TXT.</a:t>
            </a:r>
          </a:p>
        </p:txBody>
      </p:sp>
      <p:sp>
        <p:nvSpPr>
          <p:cNvPr id="13" name="question">
            <a:extLst>
              <a:ext uri="{FF2B5EF4-FFF2-40B4-BE49-F238E27FC236}">
                <a16:creationId xmlns:a16="http://schemas.microsoft.com/office/drawing/2014/main" id="{7B29D3E6-6D31-5200-AE07-F443A07C9738}"/>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А и Б по очереди сохраняют и открывают свой результат.</a:t>
            </a:r>
          </a:p>
        </p:txBody>
      </p:sp>
      <p:sp>
        <p:nvSpPr>
          <p:cNvPr id="14" name="brand">
            <a:extLst>
              <a:ext uri="{FF2B5EF4-FFF2-40B4-BE49-F238E27FC236}">
                <a16:creationId xmlns:a16="http://schemas.microsoft.com/office/drawing/2014/main" id="{50E1C751-B396-1147-0F59-B91031001BA0}"/>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43D22C3C-C90A-08C7-360C-6B7DB9489B74}"/>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503047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21" name="title">
            <a:extLst>
              <a:ext uri="{FF2B5EF4-FFF2-40B4-BE49-F238E27FC236}">
                <a16:creationId xmlns:a16="http://schemas.microsoft.com/office/drawing/2014/main" id="{92033713-748C-2A04-E162-8B733DF282DC}"/>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P1: </a:t>
            </a:r>
            <a:r>
              <a:rPr lang="ru-RU" sz="4200" b="1">
                <a:solidFill>
                  <a:srgbClr val="121518"/>
                </a:solidFill>
                <a:latin typeface="Arial" panose="020B0604020202020204" pitchFamily="34" charset="0"/>
                <a:cs typeface="Arial" panose="020B0604020202020204" pitchFamily="34" charset="0"/>
              </a:rPr>
              <a:t>проверяем основание</a:t>
            </a:r>
          </a:p>
        </p:txBody>
      </p:sp>
      <p:pic>
        <p:nvPicPr>
          <p:cNvPr id="23" name="illustration" descr="Учебная иллюстрация, не снимок интерфейса">
            <a:extLst>
              <a:ext uri="{FF2B5EF4-FFF2-40B4-BE49-F238E27FC236}">
                <a16:creationId xmlns:a16="http://schemas.microsoft.com/office/drawing/2014/main" id="{3A314433-7759-F24B-E87A-0DFF3F2621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4" name="body">
            <a:extLst>
              <a:ext uri="{FF2B5EF4-FFF2-40B4-BE49-F238E27FC236}">
                <a16:creationId xmlns:a16="http://schemas.microsoft.com/office/drawing/2014/main" id="{240F85C3-4B84-A35D-DAFB-335B2619C64C}"/>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Какие символы учтены?
Откуда длина кода?
Совпали ли единицы?</a:t>
            </a:r>
          </a:p>
        </p:txBody>
      </p:sp>
      <p:sp>
        <p:nvSpPr>
          <p:cNvPr id="25" name="question">
            <a:extLst>
              <a:ext uri="{FF2B5EF4-FFF2-40B4-BE49-F238E27FC236}">
                <a16:creationId xmlns:a16="http://schemas.microsoft.com/office/drawing/2014/main" id="{776CE862-6732-C934-77CC-7F4171656237}"/>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Исправление делает автор после собственной попытки.</a:t>
            </a:r>
          </a:p>
        </p:txBody>
      </p:sp>
      <p:sp>
        <p:nvSpPr>
          <p:cNvPr id="26" name="brand">
            <a:extLst>
              <a:ext uri="{FF2B5EF4-FFF2-40B4-BE49-F238E27FC236}">
                <a16:creationId xmlns:a16="http://schemas.microsoft.com/office/drawing/2014/main" id="{78E128EE-3E5A-62EB-FBC0-2183ADB7DC09}"/>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7" name="page">
            <a:extLst>
              <a:ext uri="{FF2B5EF4-FFF2-40B4-BE49-F238E27FC236}">
                <a16:creationId xmlns:a16="http://schemas.microsoft.com/office/drawing/2014/main" id="{BABB4443-C95D-6A20-BD89-DAF09899B9AF}"/>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14</a:t>
            </a:r>
          </a:p>
        </p:txBody>
      </p:sp>
    </p:spTree>
    <p:extLst>
      <p:ext uri="{BB962C8B-B14F-4D97-AF65-F5344CB8AC3E}">
        <p14:creationId xmlns:p14="http://schemas.microsoft.com/office/powerpoint/2010/main" val="3698623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449F2"/>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456FB4ED-D5D4-3C62-84BF-28F4EC348B15}"/>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FFFFFF"/>
                </a:solidFill>
                <a:latin typeface="Arial" panose="020B0604020202020204" pitchFamily="34" charset="0"/>
                <a:cs typeface="Arial" panose="020B0604020202020204" pitchFamily="34" charset="0"/>
              </a:rPr>
              <a:t>Проверь совет ИИ</a:t>
            </a:r>
          </a:p>
        </p:txBody>
      </p:sp>
      <p:sp>
        <p:nvSpPr>
          <p:cNvPr id="15" name="label">
            <a:extLst>
              <a:ext uri="{FF2B5EF4-FFF2-40B4-BE49-F238E27FC236}">
                <a16:creationId xmlns:a16="http://schemas.microsoft.com/office/drawing/2014/main" id="{4897BC85-3D3B-4AD1-2C69-24339976D3CA}"/>
              </a:ext>
            </a:extLst>
          </p:cNvPr>
          <p:cNvSpPr txBox="1"/>
          <p:nvPr/>
        </p:nvSpPr>
        <p:spPr>
          <a:xfrm>
            <a:off x="685800" y="1695450"/>
            <a:ext cx="7810500" cy="419100"/>
          </a:xfrm>
          <a:prstGeom prst="rect">
            <a:avLst/>
          </a:prstGeom>
          <a:noFill/>
        </p:spPr>
        <p:txBody>
          <a:bodyPr vert="horz" wrap="square" lIns="0" tIns="0" rIns="0" bIns="0" rtlCol="0" anchor="t">
            <a:noAutofit/>
          </a:bodyPr>
          <a:lstStyle/>
          <a:p>
            <a:pPr>
              <a:lnSpc>
                <a:spcPct val="104000"/>
              </a:lnSpc>
            </a:pPr>
            <a:r>
              <a:rPr lang="ru-RU" sz="1950" b="1">
                <a:solidFill>
                  <a:srgbClr val="FFFFFF"/>
                </a:solidFill>
                <a:latin typeface="Arial" panose="020B0604020202020204" pitchFamily="34" charset="0"/>
                <a:cs typeface="Arial" panose="020B0604020202020204" pitchFamily="34" charset="0"/>
              </a:rPr>
              <a:t>Придуманный совет помощника</a:t>
            </a:r>
          </a:p>
        </p:txBody>
      </p:sp>
      <p:sp>
        <p:nvSpPr>
          <p:cNvPr id="16" name="body">
            <a:extLst>
              <a:ext uri="{FF2B5EF4-FFF2-40B4-BE49-F238E27FC236}">
                <a16:creationId xmlns:a16="http://schemas.microsoft.com/office/drawing/2014/main" id="{CF492093-4573-8007-672B-64F6C14547B5}"/>
              </a:ext>
            </a:extLst>
          </p:cNvPr>
          <p:cNvSpPr txBox="1"/>
          <p:nvPr/>
        </p:nvSpPr>
        <p:spPr>
          <a:xfrm>
            <a:off x="685800" y="2476500"/>
            <a:ext cx="7620000" cy="2095500"/>
          </a:xfrm>
          <a:prstGeom prst="rect">
            <a:avLst/>
          </a:prstGeom>
          <a:noFill/>
        </p:spPr>
        <p:txBody>
          <a:bodyPr vert="horz" wrap="square" lIns="0" tIns="0" rIns="0" bIns="0" rtlCol="0" anchor="t">
            <a:noAutofit/>
          </a:bodyPr>
          <a:lstStyle/>
          <a:p>
            <a:pPr>
              <a:lnSpc>
                <a:spcPct val="104000"/>
              </a:lnSpc>
            </a:pPr>
            <a:r>
              <a:rPr lang="ru-RU" sz="2775">
                <a:solidFill>
                  <a:srgbClr val="FFFFFF"/>
                </a:solidFill>
                <a:latin typeface="Arial" panose="020B0604020202020204" pitchFamily="34" charset="0"/>
                <a:cs typeface="Arial" panose="020B0604020202020204" pitchFamily="34" charset="0"/>
              </a:rPr>
              <a:t>«Unicode: всегда 16 бит.
ДОМ, ДА! — пять символов,
значит 10 байтов».</a:t>
            </a:r>
          </a:p>
        </p:txBody>
      </p:sp>
      <p:pic>
        <p:nvPicPr>
          <p:cNvPr id="18" name="illustration" descr="Учебная иллюстрация, не снимок интерфейса">
            <a:extLst>
              <a:ext uri="{FF2B5EF4-FFF2-40B4-BE49-F238E27FC236}">
                <a16:creationId xmlns:a16="http://schemas.microsoft.com/office/drawing/2014/main" id="{54218B3B-96B3-9801-58C0-630389758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8250" y="3003550"/>
            <a:ext cx="2647950" cy="1765300"/>
          </a:xfrm>
          <a:prstGeom prst="rect">
            <a:avLst/>
          </a:prstGeom>
        </p:spPr>
      </p:pic>
      <p:sp>
        <p:nvSpPr>
          <p:cNvPr id="19" name="question">
            <a:extLst>
              <a:ext uri="{FF2B5EF4-FFF2-40B4-BE49-F238E27FC236}">
                <a16:creationId xmlns:a16="http://schemas.microsoft.com/office/drawing/2014/main" id="{4B012AE7-F1E6-7057-F322-4B088BCAEB21}"/>
              </a:ext>
            </a:extLst>
          </p:cNvPr>
          <p:cNvSpPr txBox="1"/>
          <p:nvPr/>
        </p:nvSpPr>
        <p:spPr>
          <a:xfrm>
            <a:off x="685800" y="4781550"/>
            <a:ext cx="7810500" cy="1247775"/>
          </a:xfrm>
          <a:prstGeom prst="rect">
            <a:avLst/>
          </a:prstGeom>
          <a:noFill/>
        </p:spPr>
        <p:txBody>
          <a:bodyPr vert="horz" wrap="square" lIns="0" tIns="0" rIns="0" bIns="0" rtlCol="0" anchor="t">
            <a:noAutofit/>
          </a:bodyPr>
          <a:lstStyle/>
          <a:p>
            <a:pPr>
              <a:lnSpc>
                <a:spcPct val="104000"/>
              </a:lnSpc>
            </a:pPr>
            <a:r>
              <a:rPr lang="ru-RU" sz="2325">
                <a:solidFill>
                  <a:srgbClr val="FFFFFF"/>
                </a:solidFill>
                <a:latin typeface="Arial" panose="020B0604020202020204" pitchFamily="34" charset="0"/>
                <a:cs typeface="Arial" panose="020B0604020202020204" pitchFamily="34" charset="0"/>
              </a:rPr>
              <a:t>Назови ошибку в условии и ошибку в подсчёте.</a:t>
            </a:r>
          </a:p>
        </p:txBody>
      </p:sp>
      <p:sp>
        <p:nvSpPr>
          <p:cNvPr id="20" name="brand">
            <a:extLst>
              <a:ext uri="{FF2B5EF4-FFF2-40B4-BE49-F238E27FC236}">
                <a16:creationId xmlns:a16="http://schemas.microsoft.com/office/drawing/2014/main" id="{B4001995-E546-7C73-F133-F43593D8A047}"/>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FFFFFF"/>
                </a:solidFill>
                <a:latin typeface="Arial" panose="020B0604020202020204" pitchFamily="34" charset="0"/>
                <a:cs typeface="Arial" panose="020B0604020202020204" pitchFamily="34" charset="0"/>
              </a:rPr>
              <a:t>MediaSchool</a:t>
            </a:r>
            <a:endParaRPr lang="ru-RU" b="1">
              <a:solidFill>
                <a:srgbClr val="FFFFFF"/>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94B6AB83-95C3-9500-A27D-1F24B2D54EB1}"/>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C6F04A"/>
                </a:solidFill>
                <a:latin typeface="Arial" panose="020B0604020202020204" pitchFamily="34" charset="0"/>
                <a:cs typeface="Arial" panose="020B0604020202020204" pitchFamily="34" charset="0"/>
              </a:rPr>
              <a:t>15</a:t>
            </a:r>
          </a:p>
        </p:txBody>
      </p:sp>
    </p:spTree>
    <p:extLst>
      <p:ext uri="{BB962C8B-B14F-4D97-AF65-F5344CB8AC3E}">
        <p14:creationId xmlns:p14="http://schemas.microsoft.com/office/powerpoint/2010/main" val="3737124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1E11E3D8-64EF-3639-5EDD-736735B971CB}"/>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Условие и подсчёт</a:t>
            </a:r>
          </a:p>
        </p:txBody>
      </p:sp>
      <p:pic>
        <p:nvPicPr>
          <p:cNvPr id="14" name="illustration" descr="Учебная иллюстрация, не снимок интерфейса">
            <a:extLst>
              <a:ext uri="{FF2B5EF4-FFF2-40B4-BE49-F238E27FC236}">
                <a16:creationId xmlns:a16="http://schemas.microsoft.com/office/drawing/2014/main" id="{53601046-DBD6-5894-9CFE-62F8E3D1C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5" name="reveal-accent">
            <a:extLst>
              <a:ext uri="{FF2B5EF4-FFF2-40B4-BE49-F238E27FC236}">
                <a16:creationId xmlns:a16="http://schemas.microsoft.com/office/drawing/2014/main" id="{0AD62893-D067-5ED4-7554-825688E5EA0C}"/>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body">
            <a:extLst>
              <a:ext uri="{FF2B5EF4-FFF2-40B4-BE49-F238E27FC236}">
                <a16:creationId xmlns:a16="http://schemas.microsoft.com/office/drawing/2014/main" id="{B1BD6496-8931-113A-44C2-E07AF0A6E884}"/>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16 бит надо задать.
В тексте 8 символов.
8 × 16 = 128 бит = 16 байтов.</a:t>
            </a:r>
          </a:p>
        </p:txBody>
      </p:sp>
      <p:sp>
        <p:nvSpPr>
          <p:cNvPr id="17" name="question">
            <a:extLst>
              <a:ext uri="{FF2B5EF4-FFF2-40B4-BE49-F238E27FC236}">
                <a16:creationId xmlns:a16="http://schemas.microsoft.com/office/drawing/2014/main" id="{E1085154-63D3-EF4A-70B0-88071A9EF062}"/>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Пробел и знаки тоже кодируются.</a:t>
            </a:r>
          </a:p>
        </p:txBody>
      </p:sp>
      <p:sp>
        <p:nvSpPr>
          <p:cNvPr id="18" name="brand">
            <a:extLst>
              <a:ext uri="{FF2B5EF4-FFF2-40B4-BE49-F238E27FC236}">
                <a16:creationId xmlns:a16="http://schemas.microsoft.com/office/drawing/2014/main" id="{87BCC6AA-F9B1-1C45-C8E0-0745193FEED1}"/>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9" name="page">
            <a:extLst>
              <a:ext uri="{FF2B5EF4-FFF2-40B4-BE49-F238E27FC236}">
                <a16:creationId xmlns:a16="http://schemas.microsoft.com/office/drawing/2014/main" id="{0C2D7F49-B154-B055-0AA1-DEA7F8B1A8F3}"/>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16</a:t>
            </a:r>
          </a:p>
        </p:txBody>
      </p:sp>
    </p:spTree>
    <p:extLst>
      <p:ext uri="{BB962C8B-B14F-4D97-AF65-F5344CB8AC3E}">
        <p14:creationId xmlns:p14="http://schemas.microsoft.com/office/powerpoint/2010/main" val="4238495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A14ACF64-9312-EC30-C63F-6D3735C72170}"/>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en-US" sz="4200" b="1">
                <a:solidFill>
                  <a:srgbClr val="121518"/>
                </a:solidFill>
                <a:latin typeface="Arial" panose="020B0604020202020204" pitchFamily="34" charset="0"/>
                <a:cs typeface="Arial" panose="020B0604020202020204" pitchFamily="34" charset="0"/>
              </a:rPr>
              <a:t>R1: </a:t>
            </a:r>
            <a:r>
              <a:rPr lang="ru-RU" sz="4200" b="1">
                <a:solidFill>
                  <a:srgbClr val="121518"/>
                </a:solidFill>
                <a:latin typeface="Arial" panose="020B0604020202020204" pitchFamily="34" charset="0"/>
                <a:cs typeface="Arial" panose="020B0604020202020204" pitchFamily="34" charset="0"/>
              </a:rPr>
              <a:t>разные длины</a:t>
            </a:r>
          </a:p>
        </p:txBody>
      </p:sp>
      <p:pic>
        <p:nvPicPr>
          <p:cNvPr id="18" name="illustration" descr="Учебная иллюстрация, не снимок интерфейса">
            <a:extLst>
              <a:ext uri="{FF2B5EF4-FFF2-40B4-BE49-F238E27FC236}">
                <a16:creationId xmlns:a16="http://schemas.microsoft.com/office/drawing/2014/main" id="{0B980012-CD62-4543-364B-D7D77833B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9" name="body">
            <a:extLst>
              <a:ext uri="{FF2B5EF4-FFF2-40B4-BE49-F238E27FC236}">
                <a16:creationId xmlns:a16="http://schemas.microsoft.com/office/drawing/2014/main" id="{332C9E64-3964-DD1D-DCEF-730B291FDB62}"/>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А = 0, Б = 10, В = 11.
Кодируй БАВ.
Прочитай 01110.</a:t>
            </a:r>
          </a:p>
        </p:txBody>
      </p:sp>
      <p:sp>
        <p:nvSpPr>
          <p:cNvPr id="20" name="question">
            <a:extLst>
              <a:ext uri="{FF2B5EF4-FFF2-40B4-BE49-F238E27FC236}">
                <a16:creationId xmlns:a16="http://schemas.microsoft.com/office/drawing/2014/main" id="{FDF549EB-01D2-7EC9-9BDB-BB965994B5C2}"/>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Сложи длины фактических кодовых слов.</a:t>
            </a:r>
          </a:p>
        </p:txBody>
      </p:sp>
      <p:sp>
        <p:nvSpPr>
          <p:cNvPr id="21" name="brand">
            <a:extLst>
              <a:ext uri="{FF2B5EF4-FFF2-40B4-BE49-F238E27FC236}">
                <a16:creationId xmlns:a16="http://schemas.microsoft.com/office/drawing/2014/main" id="{9726C157-A1BC-DCD1-B2EC-08C36AAF2E1D}"/>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2" name="page">
            <a:extLst>
              <a:ext uri="{FF2B5EF4-FFF2-40B4-BE49-F238E27FC236}">
                <a16:creationId xmlns:a16="http://schemas.microsoft.com/office/drawing/2014/main" id="{32A2A5C0-A7D8-A2D1-7161-968A81E2BDB9}"/>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17</a:t>
            </a:r>
          </a:p>
        </p:txBody>
      </p:sp>
    </p:spTree>
    <p:extLst>
      <p:ext uri="{BB962C8B-B14F-4D97-AF65-F5344CB8AC3E}">
        <p14:creationId xmlns:p14="http://schemas.microsoft.com/office/powerpoint/2010/main" val="1194212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229A7CDC-EFD5-0796-5310-85B7056AE321}"/>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Проверка </a:t>
            </a:r>
            <a:r>
              <a:rPr lang="en-US" sz="4200" b="1">
                <a:solidFill>
                  <a:srgbClr val="121518"/>
                </a:solidFill>
                <a:latin typeface="Arial" panose="020B0604020202020204" pitchFamily="34" charset="0"/>
                <a:cs typeface="Arial" panose="020B0604020202020204" pitchFamily="34" charset="0"/>
              </a:rPr>
              <a:t>R1</a:t>
            </a:r>
            <a:endParaRPr lang="ru-RU" sz="4200" b="1">
              <a:solidFill>
                <a:srgbClr val="121518"/>
              </a:solidFill>
              <a:latin typeface="Arial" panose="020B0604020202020204" pitchFamily="34" charset="0"/>
              <a:cs typeface="Arial" panose="020B0604020202020204" pitchFamily="34" charset="0"/>
            </a:endParaRPr>
          </a:p>
        </p:txBody>
      </p:sp>
      <p:pic>
        <p:nvPicPr>
          <p:cNvPr id="19" name="illustration" descr="Учебная иллюстрация, не снимок интерфейса">
            <a:extLst>
              <a:ext uri="{FF2B5EF4-FFF2-40B4-BE49-F238E27FC236}">
                <a16:creationId xmlns:a16="http://schemas.microsoft.com/office/drawing/2014/main" id="{2A54CD33-6683-B0E2-3AF4-1B498A24FB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20" name="reveal-accent">
            <a:extLst>
              <a:ext uri="{FF2B5EF4-FFF2-40B4-BE49-F238E27FC236}">
                <a16:creationId xmlns:a16="http://schemas.microsoft.com/office/drawing/2014/main" id="{0783BA1D-B502-6071-6F21-A3F69EA17065}"/>
              </a:ext>
            </a:extLst>
          </p:cNvPr>
          <p:cNvSpPr/>
          <p:nvPr/>
        </p:nvSpPr>
        <p:spPr>
          <a:xfrm>
            <a:off x="685800" y="2162175"/>
            <a:ext cx="742950" cy="66675"/>
          </a:xfrm>
          <a:prstGeom prst="rect">
            <a:avLst/>
          </a:prstGeom>
          <a:solidFill>
            <a:srgbClr val="C6F04A"/>
          </a:solidFill>
          <a:ln w="19050">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body">
            <a:extLst>
              <a:ext uri="{FF2B5EF4-FFF2-40B4-BE49-F238E27FC236}">
                <a16:creationId xmlns:a16="http://schemas.microsoft.com/office/drawing/2014/main" id="{CEA83C09-F274-B98A-94BD-415E24643F7F}"/>
              </a:ext>
            </a:extLst>
          </p:cNvPr>
          <p:cNvSpPr txBox="1"/>
          <p:nvPr/>
        </p:nvSpPr>
        <p:spPr>
          <a:xfrm>
            <a:off x="685800" y="2533650"/>
            <a:ext cx="5219700" cy="28575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БАВ = 10 0 11: 5 бит.
01110 = 0 11 10 = АВБ.</a:t>
            </a:r>
          </a:p>
        </p:txBody>
      </p:sp>
      <p:sp>
        <p:nvSpPr>
          <p:cNvPr id="22" name="question">
            <a:extLst>
              <a:ext uri="{FF2B5EF4-FFF2-40B4-BE49-F238E27FC236}">
                <a16:creationId xmlns:a16="http://schemas.microsoft.com/office/drawing/2014/main" id="{7BD2E2EF-9BBD-A968-18D2-DD99AF84EFE8}"/>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Объём логических битов отличается от упаковки в файл.</a:t>
            </a:r>
          </a:p>
        </p:txBody>
      </p:sp>
      <p:sp>
        <p:nvSpPr>
          <p:cNvPr id="23" name="brand">
            <a:extLst>
              <a:ext uri="{FF2B5EF4-FFF2-40B4-BE49-F238E27FC236}">
                <a16:creationId xmlns:a16="http://schemas.microsoft.com/office/drawing/2014/main" id="{23DA5DB6-747E-EDC1-8233-0FF05EF0F859}"/>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4" name="page">
            <a:extLst>
              <a:ext uri="{FF2B5EF4-FFF2-40B4-BE49-F238E27FC236}">
                <a16:creationId xmlns:a16="http://schemas.microsoft.com/office/drawing/2014/main" id="{F7628B56-383B-8FC8-ADB3-C33999235771}"/>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18</a:t>
            </a:r>
          </a:p>
        </p:txBody>
      </p:sp>
    </p:spTree>
    <p:extLst>
      <p:ext uri="{BB962C8B-B14F-4D97-AF65-F5344CB8AC3E}">
        <p14:creationId xmlns:p14="http://schemas.microsoft.com/office/powerpoint/2010/main" val="930986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15" name="title">
            <a:extLst>
              <a:ext uri="{FF2B5EF4-FFF2-40B4-BE49-F238E27FC236}">
                <a16:creationId xmlns:a16="http://schemas.microsoft.com/office/drawing/2014/main" id="{97CFC37C-49ED-31CE-4328-0CD5F6F00DDB}"/>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Твой личный итог</a:t>
            </a:r>
          </a:p>
        </p:txBody>
      </p:sp>
      <p:pic>
        <p:nvPicPr>
          <p:cNvPr id="17" name="illustration" descr="Учебная иллюстрация, не снимок интерфейса">
            <a:extLst>
              <a:ext uri="{FF2B5EF4-FFF2-40B4-BE49-F238E27FC236}">
                <a16:creationId xmlns:a16="http://schemas.microsoft.com/office/drawing/2014/main" id="{4AF40620-83EF-661F-F66B-6B52179089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8" name="body">
            <a:extLst>
              <a:ext uri="{FF2B5EF4-FFF2-40B4-BE49-F238E27FC236}">
                <a16:creationId xmlns:a16="http://schemas.microsoft.com/office/drawing/2014/main" id="{C56E3A70-961F-133D-E0BF-3905EC16701E}"/>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475">
                <a:solidFill>
                  <a:srgbClr val="121518"/>
                </a:solidFill>
                <a:latin typeface="Arial" panose="020B0604020202020204" pitchFamily="34" charset="0"/>
                <a:cs typeface="Arial" panose="020B0604020202020204" pitchFamily="34" charset="0"/>
              </a:rPr>
              <a:t>E1–E3: отдельный билет.
Три минуты
самостоятельно.</a:t>
            </a:r>
          </a:p>
        </p:txBody>
      </p:sp>
      <p:sp>
        <p:nvSpPr>
          <p:cNvPr id="19" name="question">
            <a:extLst>
              <a:ext uri="{FF2B5EF4-FFF2-40B4-BE49-F238E27FC236}">
                <a16:creationId xmlns:a16="http://schemas.microsoft.com/office/drawing/2014/main" id="{96454831-D010-25FF-71D3-E0C950B5D1F2}"/>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Подсчёт, объём, обратная проверка.</a:t>
            </a:r>
          </a:p>
        </p:txBody>
      </p:sp>
      <p:sp>
        <p:nvSpPr>
          <p:cNvPr id="20" name="brand">
            <a:extLst>
              <a:ext uri="{FF2B5EF4-FFF2-40B4-BE49-F238E27FC236}">
                <a16:creationId xmlns:a16="http://schemas.microsoft.com/office/drawing/2014/main" id="{718D2D4E-1220-1E20-1D9C-E73C17BA291E}"/>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21" name="page">
            <a:extLst>
              <a:ext uri="{FF2B5EF4-FFF2-40B4-BE49-F238E27FC236}">
                <a16:creationId xmlns:a16="http://schemas.microsoft.com/office/drawing/2014/main" id="{F7DE5F21-6508-2AB8-25A4-966163918D56}"/>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19</a:t>
            </a:r>
          </a:p>
        </p:txBody>
      </p:sp>
    </p:spTree>
    <p:extLst>
      <p:ext uri="{BB962C8B-B14F-4D97-AF65-F5344CB8AC3E}">
        <p14:creationId xmlns:p14="http://schemas.microsoft.com/office/powerpoint/2010/main" val="42712022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3EC"/>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BB637F5F-EE7F-116A-DD58-09C58FFCEA95}"/>
              </a:ext>
            </a:extLst>
          </p:cNvPr>
          <p:cNvSpPr txBox="1"/>
          <p:nvPr/>
        </p:nvSpPr>
        <p:spPr>
          <a:xfrm>
            <a:off x="685800" y="514350"/>
            <a:ext cx="10820400" cy="1381125"/>
          </a:xfrm>
          <a:prstGeom prst="rect">
            <a:avLst/>
          </a:prstGeom>
          <a:noFill/>
        </p:spPr>
        <p:txBody>
          <a:bodyPr vert="horz" wrap="square" lIns="0" tIns="0" rIns="0" bIns="0" rtlCol="0" anchor="t">
            <a:noAutofit/>
          </a:bodyPr>
          <a:lstStyle/>
          <a:p>
            <a:pPr>
              <a:lnSpc>
                <a:spcPct val="104000"/>
              </a:lnSpc>
            </a:pPr>
            <a:r>
              <a:rPr lang="ru-RU" sz="4200" b="1">
                <a:solidFill>
                  <a:srgbClr val="121518"/>
                </a:solidFill>
                <a:latin typeface="Arial" panose="020B0604020202020204" pitchFamily="34" charset="0"/>
                <a:cs typeface="Arial" panose="020B0604020202020204" pitchFamily="34" charset="0"/>
              </a:rPr>
              <a:t>Перенос домой</a:t>
            </a:r>
          </a:p>
        </p:txBody>
      </p:sp>
      <p:pic>
        <p:nvPicPr>
          <p:cNvPr id="11" name="illustration" descr="Учебная иллюстрация, не снимок интерфейса">
            <a:extLst>
              <a:ext uri="{FF2B5EF4-FFF2-40B4-BE49-F238E27FC236}">
                <a16:creationId xmlns:a16="http://schemas.microsoft.com/office/drawing/2014/main" id="{1877CAC9-331B-492D-8762-917C42268F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94" y="2190750"/>
            <a:ext cx="5072063" cy="3381375"/>
          </a:xfrm>
          <a:prstGeom prst="rect">
            <a:avLst/>
          </a:prstGeom>
        </p:spPr>
      </p:pic>
      <p:sp>
        <p:nvSpPr>
          <p:cNvPr id="12" name="body">
            <a:extLst>
              <a:ext uri="{FF2B5EF4-FFF2-40B4-BE49-F238E27FC236}">
                <a16:creationId xmlns:a16="http://schemas.microsoft.com/office/drawing/2014/main" id="{C7AB11A6-65BB-0498-BB70-2C1241C7BA1A}"/>
              </a:ext>
            </a:extLst>
          </p:cNvPr>
          <p:cNvSpPr txBox="1"/>
          <p:nvPr/>
        </p:nvSpPr>
        <p:spPr>
          <a:xfrm>
            <a:off x="685800" y="2266950"/>
            <a:ext cx="5219700" cy="3124200"/>
          </a:xfrm>
          <a:prstGeom prst="rect">
            <a:avLst/>
          </a:prstGeom>
          <a:noFill/>
        </p:spPr>
        <p:txBody>
          <a:bodyPr vert="horz" wrap="square" lIns="0" tIns="0" rIns="0" bIns="0" rtlCol="0" anchor="t">
            <a:noAutofit/>
          </a:bodyPr>
          <a:lstStyle/>
          <a:p>
            <a:pPr>
              <a:lnSpc>
                <a:spcPct val="104000"/>
              </a:lnSpc>
            </a:pPr>
            <a:r>
              <a:rPr lang="ru-RU" sz="2550">
                <a:solidFill>
                  <a:srgbClr val="121518"/>
                </a:solidFill>
                <a:latin typeface="Arial" panose="020B0604020202020204" pitchFamily="34" charset="0"/>
                <a:cs typeface="Arial" panose="020B0604020202020204" pitchFamily="34" charset="0"/>
              </a:rPr>
              <a:t>Один текст.
Две равномерные модели.
Сравни объёмы.</a:t>
            </a:r>
          </a:p>
        </p:txBody>
      </p:sp>
      <p:sp>
        <p:nvSpPr>
          <p:cNvPr id="13" name="question">
            <a:extLst>
              <a:ext uri="{FF2B5EF4-FFF2-40B4-BE49-F238E27FC236}">
                <a16:creationId xmlns:a16="http://schemas.microsoft.com/office/drawing/2014/main" id="{FE172C77-D292-E241-6D02-30759BFE9DAE}"/>
              </a:ext>
            </a:extLst>
          </p:cNvPr>
          <p:cNvSpPr txBox="1"/>
          <p:nvPr/>
        </p:nvSpPr>
        <p:spPr>
          <a:xfrm>
            <a:off x="685800" y="5724525"/>
            <a:ext cx="10820400" cy="485775"/>
          </a:xfrm>
          <a:prstGeom prst="rect">
            <a:avLst/>
          </a:prstGeom>
          <a:noFill/>
        </p:spPr>
        <p:txBody>
          <a:bodyPr vert="horz" wrap="square" lIns="0" tIns="0" rIns="0" bIns="0" rtlCol="0" anchor="t">
            <a:noAutofit/>
          </a:bodyPr>
          <a:lstStyle/>
          <a:p>
            <a:pPr>
              <a:lnSpc>
                <a:spcPct val="104000"/>
              </a:lnSpc>
            </a:pPr>
            <a:r>
              <a:rPr lang="ru-RU" sz="1725" b="1">
                <a:solidFill>
                  <a:srgbClr val="2449F2"/>
                </a:solidFill>
                <a:latin typeface="Arial" panose="020B0604020202020204" pitchFamily="34" charset="0"/>
                <a:cs typeface="Arial" panose="020B0604020202020204" pitchFamily="34" charset="0"/>
              </a:rPr>
              <a:t>4–6 минут на бумаге. Полное условие в листе.</a:t>
            </a:r>
          </a:p>
        </p:txBody>
      </p:sp>
      <p:sp>
        <p:nvSpPr>
          <p:cNvPr id="14" name="brand">
            <a:extLst>
              <a:ext uri="{FF2B5EF4-FFF2-40B4-BE49-F238E27FC236}">
                <a16:creationId xmlns:a16="http://schemas.microsoft.com/office/drawing/2014/main" id="{CE532625-681D-008E-9E31-B3E45A7AC969}"/>
              </a:ext>
            </a:extLst>
          </p:cNvPr>
          <p:cNvSpPr txBox="1"/>
          <p:nvPr/>
        </p:nvSpPr>
        <p:spPr>
          <a:xfrm>
            <a:off x="685800" y="6276975"/>
            <a:ext cx="2476500" cy="342900"/>
          </a:xfrm>
          <a:prstGeom prst="rect">
            <a:avLst/>
          </a:prstGeom>
          <a:noFill/>
        </p:spPr>
        <p:txBody>
          <a:bodyPr vert="horz" wrap="square" lIns="0" tIns="0" rIns="0" bIns="0" rtlCol="0" anchor="t">
            <a:noAutofit/>
          </a:bodyPr>
          <a:lstStyle/>
          <a:p>
            <a:pPr>
              <a:lnSpc>
                <a:spcPct val="104000"/>
              </a:lnSpc>
            </a:pPr>
            <a:r>
              <a:rPr lang="en-US" b="1">
                <a:solidFill>
                  <a:srgbClr val="121518"/>
                </a:solidFill>
                <a:latin typeface="Arial" panose="020B0604020202020204" pitchFamily="34" charset="0"/>
                <a:cs typeface="Arial" panose="020B0604020202020204" pitchFamily="34" charset="0"/>
              </a:rPr>
              <a:t>MediaSchool</a:t>
            </a:r>
            <a:endParaRPr lang="ru-RU" b="1">
              <a:solidFill>
                <a:srgbClr val="121518"/>
              </a:solidFill>
              <a:latin typeface="Arial" panose="020B0604020202020204" pitchFamily="34" charset="0"/>
              <a:cs typeface="Arial" panose="020B0604020202020204" pitchFamily="34" charset="0"/>
            </a:endParaRPr>
          </a:p>
        </p:txBody>
      </p:sp>
      <p:sp>
        <p:nvSpPr>
          <p:cNvPr id="15" name="page">
            <a:extLst>
              <a:ext uri="{FF2B5EF4-FFF2-40B4-BE49-F238E27FC236}">
                <a16:creationId xmlns:a16="http://schemas.microsoft.com/office/drawing/2014/main" id="{417BE010-3AD5-D0E2-8673-1FA1EC4838E3}"/>
              </a:ext>
            </a:extLst>
          </p:cNvPr>
          <p:cNvSpPr txBox="1"/>
          <p:nvPr/>
        </p:nvSpPr>
        <p:spPr>
          <a:xfrm>
            <a:off x="10982325" y="6276975"/>
            <a:ext cx="523875" cy="342900"/>
          </a:xfrm>
          <a:prstGeom prst="rect">
            <a:avLst/>
          </a:prstGeom>
          <a:noFill/>
        </p:spPr>
        <p:txBody>
          <a:bodyPr vert="horz" wrap="square" lIns="0" tIns="0" rIns="0" bIns="0" rtlCol="0" anchor="t">
            <a:noAutofit/>
          </a:bodyPr>
          <a:lstStyle/>
          <a:p>
            <a:pPr algn="r">
              <a:lnSpc>
                <a:spcPct val="104000"/>
              </a:lnSpc>
            </a:pPr>
            <a:r>
              <a:rPr lang="ru-RU" sz="1650">
                <a:solidFill>
                  <a:srgbClr val="565B60"/>
                </a:solidFill>
                <a:latin typeface="Arial" panose="020B0604020202020204" pitchFamily="34" charset="0"/>
                <a:cs typeface="Arial" panose="020B0604020202020204" pitchFamily="34" charset="0"/>
              </a:rPr>
              <a:t>20</a:t>
            </a:r>
          </a:p>
        </p:txBody>
      </p:sp>
    </p:spTree>
    <p:extLst>
      <p:ext uri="{BB962C8B-B14F-4D97-AF65-F5344CB8AC3E}">
        <p14:creationId xmlns:p14="http://schemas.microsoft.com/office/powerpoint/2010/main" val="3204045294"/>
      </p:ext>
    </p:extLst>
  </p:cSld>
  <p:clrMapOvr>
    <a:masterClrMapping/>
  </p:clrMapOvr>
</p:sld>
</file>

<file path=ppt/theme/theme1.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atGPT">
  <a:themeElements>
    <a:clrScheme name="MediaSchool Signal">
      <a:dk1>
        <a:srgbClr val="121518"/>
      </a:dk1>
      <a:lt1>
        <a:srgbClr val="F4F3EC"/>
      </a:lt1>
      <a:dk2>
        <a:srgbClr val="2A3033"/>
      </a:dk2>
      <a:lt2>
        <a:srgbClr val="FFFFFF"/>
      </a:lt2>
      <a:accent1>
        <a:srgbClr val="2449F2"/>
      </a:accent1>
      <a:accent2>
        <a:srgbClr val="C6F04A"/>
      </a:accent2>
      <a:accent3>
        <a:srgbClr val="8194F7"/>
      </a:accent3>
      <a:accent4>
        <a:srgbClr val="E8EDDC"/>
      </a:accent4>
      <a:accent5>
        <a:srgbClr val="849092"/>
      </a:accent5>
      <a:accent6>
        <a:srgbClr val="F2BD97"/>
      </a:accent6>
      <a:hlink>
        <a:srgbClr val="2449F2"/>
      </a:hlink>
      <a:folHlink>
        <a:srgbClr val="2449F2"/>
      </a:folHlink>
    </a:clrScheme>
    <a:fontScheme name="">
      <a:majorFont>
        <a:latin typeface="Arial"/>
        <a:ea typeface=""/>
        <a:cs typeface=""/>
      </a:majorFont>
      <a:minorFont>
        <a:latin typeface="Arial"/>
        <a:ea typeface=""/>
        <a:cs typeface=""/>
      </a:minorFont>
    </a:fontScheme>
    <a:fmtScheme name="MediaSchool Sign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3630</Words>
  <Application>Microsoft Office PowerPoint</Application>
  <DocSecurity>0</DocSecurity>
  <PresentationFormat>Широкоэкранный</PresentationFormat>
  <Paragraphs>128</Paragraphs>
  <Slides>20</Slides>
  <Notes>20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2</vt:i4>
      </vt:variant>
      <vt:variant>
        <vt:lpstr>Заголовки слайдов</vt:lpstr>
      </vt:variant>
      <vt:variant>
        <vt:i4>20</vt:i4>
      </vt:variant>
    </vt:vector>
  </HeadingPairs>
  <TitlesOfParts>
    <vt:vector size="24" baseType="lpstr">
      <vt:lpstr>Arial</vt:lpstr>
      <vt:lpstr>Impact</vt:lpstr>
      <vt:lpstr>ChatGPT</vt:lpstr>
      <vt:lpstr>ChatGPT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Alexander Rubanov</cp:lastModifiedBy>
  <cp:revision>1</cp:revision>
  <dcterms:created xsi:type="dcterms:W3CDTF">2026-10-21T11:00:15Z</dcterms:created>
  <dcterms:modified xsi:type="dcterms:W3CDTF">2026-10-22T21:56:20Z</dcterms:modified>
</cp:coreProperties>
</file>