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5" r:id="rId2"/>
  </p:sldMasterIdLst>
  <p:notesMasterIdLst>
    <p:notesMasterId r:id="rId23"/>
  </p:notesMasterIdLst>
  <p:sldIdLst>
    <p:sldId id="266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80" r:id="rId17"/>
    <p:sldId id="281" r:id="rId18"/>
    <p:sldId id="282" r:id="rId19"/>
    <p:sldId id="283" r:id="rId20"/>
    <p:sldId id="284" r:id="rId21"/>
    <p:sldId id="285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1.</a:t>
            </a:r>
          </a:p>
          <a:p>
            <a:r>
              <a:rPr lang="ru-RU"/>
              <a:t>Место в сценарии: 0–2 мин.</a:t>
            </a:r>
          </a:p>
          <a:p>
            <a:r>
              <a:rPr lang="ru-RU"/>
              <a:t>Вопрос: Урок 23 · Python 3</a:t>
            </a:r>
          </a:p>
          <a:p>
            <a:r>
              <a:rPr lang="ru-RU"/>
              <a:t>Полное условие S0: Чем отличаются запись программы и результат её исполнения? Ключ: Программа задаёт действия; результат получается после исполнения и проверяется по условию. Критерий: Без отметки: различает инструкцию и результат. Помощь: Вспомни план и трассу Клеточника.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lesson23.py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На 28–32 минуте:2 минуты B1 по файлу/Shell, затем 2 минуты на понятия ИИ-модель/большие данные с примером спама и потока датчиков. Не проводить обучение настоящей модели и не открывать внешние сервисы. ВAI1 личная попытка 90 секунд, разбор 150 секунд. Объяснение про ИИ не заменяет выполнение A1/A2.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https://docs.python.org/3/library/idle.html</a:t>
            </a:r>
          </a:p>
          <a:p>
            <a:r>
              <a:rPr lang="ru-RU"/>
              <a:t>https://developers.google.com/machine-learning/intro-to-ml/what-is-ml</a:t>
            </a:r>
          </a:p>
          <a:p>
            <a:r>
              <a:rPr lang="ru-RU"/>
              <a:t>https://nvlpubs.nist.gov/nistpubs/SpecialPublications/NIST.SP.1500-1r1.pdf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2.</a:t>
            </a:r>
          </a:p>
          <a:p>
            <a:r>
              <a:rPr lang="ru-RU"/>
              <a:t>Место в сценарии: 0–2 мин.</a:t>
            </a:r>
          </a:p>
          <a:p>
            <a:r>
              <a:rPr lang="ru-RU"/>
              <a:t>Вопрос: Вспомни точное исполнение алгоритма.</a:t>
            </a:r>
          </a:p>
          <a:p>
            <a:r>
              <a:rPr lang="ru-RU"/>
              <a:t>Полное условие S0: Чем отличаются запись программы и результат её исполнения? Ключ: Программа задаёт действия; результат получается после исполнения и проверяется по условию. Критерий: Без отметки: различает инструкцию и результат. Помощь: Вспомни план и трассу Клеточника.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lesson23.py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На 28–32 минуте:2 минуты B1 по файлу/Shell, затем 2 минуты на понятия ИИ-модель/большие данные с примером спама и потока датчиков. Не проводить обучение настоящей модели и не открывать внешние сервисы. ВAI1 личная попытка 90 секунд, разбор 150 секунд. Объяснение про ИИ не заменяет выполнение A1/A2.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https://docs.python.org/3/library/idle.html</a:t>
            </a:r>
          </a:p>
          <a:p>
            <a:r>
              <a:rPr lang="ru-RU"/>
              <a:t>https://developers.google.com/machine-learning/intro-to-ml/what-is-ml</a:t>
            </a:r>
          </a:p>
          <a:p>
            <a:r>
              <a:rPr lang="ru-RU"/>
              <a:t>https://nvlpubs.nist.gov/nistpubs/SpecialPublications/NIST.SP.1500-1r1.pdf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3.</a:t>
            </a:r>
          </a:p>
          <a:p>
            <a:r>
              <a:rPr lang="ru-RU"/>
              <a:t>Место в сценарии: 2–5 мин.</a:t>
            </a:r>
          </a:p>
          <a:p>
            <a:r>
              <a:rPr lang="ru-RU"/>
              <a:t>Вопрос: Назови роль каждого.</a:t>
            </a:r>
          </a:p>
          <a:p>
            <a:r>
              <a:rPr lang="ru-RU"/>
              <a:t>Памятка: Создай файл, запиши исходник без &gt;&gt;&gt;, сохрани .py, предскажи вывод, запусти и сравни новый результат. Язык — правила программы, среда — инструменты работы, интерпретатор — исполнение. print выводит текст или значение выражения. Кавычки отделяют текст, комментарий начинается с # вне строки. После изменения кода нужен новый запуск. ИИ-модель может учиться по примерам и ошибаться на новых входах. Большие данные отличают по масштабу, скорости и разнообразию обработки, а не по наличию слова «ИИ». Модель: Разобранный другой пример: print("Проба"), затем print(2 + 3), каждую инструкцию на своей строке. Сначала прогноз: Проба и 5. В IDLE File → New File, код без &gt;&gt;&gt;, File → Save As → demo23.py, Run → Run Module. Shell показывает две строки. Исправления вносят в редактор, сохраняют и запускают заново.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lesson23.py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На 28–32 минуте:2 минуты B1 по файлу/Shell, затем 2 минуты на понятия ИИ-модель/большие данные с примером спама и потока датчиков. Не проводить обучение настоящей модели и не открывать внешние сервисы. ВAI1 личная попытка 90 секунд, разбор 150 секунд. Объяснение про ИИ не заменяет выполнение A1/A2.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https://docs.python.org/3/library/idle.html</a:t>
            </a:r>
          </a:p>
          <a:p>
            <a:r>
              <a:rPr lang="ru-RU"/>
              <a:t>https://developers.google.com/machine-learning/intro-to-ml/what-is-ml</a:t>
            </a:r>
          </a:p>
          <a:p>
            <a:r>
              <a:rPr lang="ru-RU"/>
              <a:t>https://nvlpubs.nist.gov/nistpubs/SpecialPublications/NIST.SP.1500-1r1.pdf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4.</a:t>
            </a:r>
          </a:p>
          <a:p>
            <a:r>
              <a:rPr lang="ru-RU"/>
              <a:t>Место в сценарии: 2–5 мин.</a:t>
            </a:r>
          </a:p>
          <a:p>
            <a:r>
              <a:rPr lang="ru-RU"/>
              <a:t>Вопрос: Код файла — без &gt;&gt;&gt;.</a:t>
            </a:r>
          </a:p>
          <a:p>
            <a:r>
              <a:rPr lang="ru-RU"/>
              <a:t>Памятка: Создай файл, запиши исходник без &gt;&gt;&gt;, сохрани .py, предскажи вывод, запусти и сравни новый результат. Язык — правила программы, среда — инструменты работы, интерпретатор — исполнение. print выводит текст или значение выражения. Кавычки отделяют текст, комментарий начинается с # вне строки. После изменения кода нужен новый запуск. ИИ-модель может учиться по примерам и ошибаться на новых входах. Большие данные отличают по масштабу, скорости и разнообразию обработки, а не по наличию слова «ИИ». Модель: Разобранный другой пример: print("Проба"), затем print(2 + 3), каждую инструкцию на своей строке. Сначала прогноз: Проба и 5. В IDLE File → New File, код без &gt;&gt;&gt;, File → Save As → demo23.py, Run → Run Module. Shell показывает две строки. Исправления вносят в редактор, сохраняют и запускают заново.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lesson23.py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На 28–32 минуте:2 минуты B1 по файлу/Shell, затем 2 минуты на понятия ИИ-модель/большие данные с примером спама и потока датчиков. Не проводить обучение настоящей модели и не открывать внешние сервисы. ВAI1 личная попытка 90 секунд, разбор 150 секунд. Объяснение про ИИ не заменяет выполнение A1/A2.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https://docs.python.org/3/library/idle.html</a:t>
            </a:r>
          </a:p>
          <a:p>
            <a:r>
              <a:rPr lang="ru-RU"/>
              <a:t>https://developers.google.com/machine-learning/intro-to-ml/what-is-ml</a:t>
            </a:r>
          </a:p>
          <a:p>
            <a:r>
              <a:rPr lang="ru-RU"/>
              <a:t>https://nvlpubs.nist.gov/nistpubs/SpecialPublications/NIST.SP.1500-1r1.pdf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5.</a:t>
            </a:r>
          </a:p>
          <a:p>
            <a:r>
              <a:rPr lang="ru-RU"/>
              <a:t>Место в сценарии: 5–8 мин.</a:t>
            </a:r>
          </a:p>
          <a:p>
            <a:r>
              <a:rPr lang="ru-RU"/>
              <a:t>Вопрос: Кавычки меняют смысл аргумента.</a:t>
            </a:r>
          </a:p>
          <a:p>
            <a:r>
              <a:rPr lang="ru-RU"/>
              <a:t>Полное условие C1: Программа Python 3 из двух строк: print("2 + 5") и затем print(2 + 5). До запуска запиши две строки вывода и объясни различие. Ключ: Первая строка: 2 + 5. Вторая: 7. В кавычках текст, без них вычисляется выражение. Критерий: Обе строки в правильном порядке; различает текст и вычисление. Помощь: Посмотри, что именно ограничено кавычками.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lesson23.py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На 28–32 минуте:2 минуты B1 по файлу/Shell, затем 2 минуты на понятия ИИ-модель/большие данные с примером спама и потока датчиков. Не проводить обучение настоящей модели и не открывать внешние сервисы. ВAI1 личная попытка 90 секунд, разбор 150 секунд. Объяснение про ИИ не заменяет выполнение A1/A2.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https://docs.python.org/3/library/idle.html</a:t>
            </a:r>
          </a:p>
          <a:p>
            <a:r>
              <a:rPr lang="ru-RU"/>
              <a:t>https://developers.google.com/machine-learning/intro-to-ml/what-is-ml</a:t>
            </a:r>
          </a:p>
          <a:p>
            <a:r>
              <a:rPr lang="ru-RU"/>
              <a:t>https://nvlpubs.nist.gov/nistpubs/SpecialPublications/NIST.SP.1500-1r1.pdf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6.</a:t>
            </a:r>
          </a:p>
          <a:p>
            <a:r>
              <a:rPr lang="ru-RU"/>
              <a:t>Место в сценарии: 5–8 мин.</a:t>
            </a:r>
          </a:p>
          <a:p>
            <a:r>
              <a:rPr lang="ru-RU"/>
              <a:t>Вопрос: Разбор после личной записи.</a:t>
            </a:r>
          </a:p>
          <a:p>
            <a:r>
              <a:rPr lang="ru-RU"/>
              <a:t>Полное условие C1: Программа Python 3 из двух строк: print("2 + 5") и затем print(2 + 5). До запуска запиши две строки вывода и объясни различие. Ключ: Первая строка: 2 + 5. Вторая: 7. В кавычках текст, без них вычисляется выражение. Критерий: Обе строки в правильном порядке; различает текст и вычисление. Помощь: Посмотри, что именно ограничено кавычками.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lesson23.py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На 28–32 минуте:2 минуты B1 по файлу/Shell, затем 2 минуты на понятия ИИ-модель/большие данные с примером спама и потока датчиков. Не проводить обучение настоящей модели и не открывать внешние сервисы. ВAI1 личная попытка 90 секунд, разбор 150 секунд. Объяснение про ИИ не заменяет выполнение A1/A2.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https://docs.python.org/3/library/idle.html</a:t>
            </a:r>
          </a:p>
          <a:p>
            <a:r>
              <a:rPr lang="ru-RU"/>
              <a:t>https://developers.google.com/machine-learning/intro-to-ml/what-is-ml</a:t>
            </a:r>
          </a:p>
          <a:p>
            <a:r>
              <a:rPr lang="ru-RU"/>
              <a:t>https://nvlpubs.nist.gov/nistpubs/SpecialPublications/NIST.SP.1500-1r1.pdf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7.</a:t>
            </a:r>
          </a:p>
          <a:p>
            <a:r>
              <a:rPr lang="ru-RU"/>
              <a:t>Место в сценарии: 8–15 мин.</a:t>
            </a:r>
          </a:p>
          <a:p>
            <a:r>
              <a:rPr lang="ru-RU"/>
              <a:t>Вопрос: Прогноз → сохранить lesson23.py → запустить.</a:t>
            </a:r>
          </a:p>
          <a:p>
            <a:r>
              <a:rPr lang="ru-RU"/>
              <a:t>Полное условие A1: Создай файл lesson23.py. Запиши отдельными строками print("Старт"), print(6 + 3), print("Финиш"). Сначала в тетради три строки прогноза, затем сохрани и запусти через Run → Run Module. Запиши фактический вывод и сравнение; при отсутствии ПК выполни вручную и пометь, что реальный запуск ещё предстоит. Ключ: Старт, затем 9, затем Финиш — три отдельные строки без ограничивающих кавычек. Файл сохранён с .py; записаны свой прогноз и факт либо честная ручная трасса. Критерий: Три корректные строки кода, сохранение .py, точный прогноз и сопоставленный факт/ручная трасса. Помощь: Не печатай &gt;&gt;&gt; и не набирай весь файл в приглашение Shell.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lesson23.py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На 28–32 минуте:2 минуты B1 по файлу/Shell, затем 2 минуты на понятия ИИ-модель/большие данные с примером спама и потока датчиков. Не проводить обучение настоящей модели и не открывать внешние сервисы. ВAI1 личная попытка 90 секунд, разбор 150 секунд. Объяснение про ИИ не заменяет выполнение A1/A2.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https://docs.python.org/3/library/idle.html</a:t>
            </a:r>
          </a:p>
          <a:p>
            <a:r>
              <a:rPr lang="ru-RU"/>
              <a:t>https://developers.google.com/machine-learning/intro-to-ml/what-is-ml</a:t>
            </a:r>
          </a:p>
          <a:p>
            <a:r>
              <a:rPr lang="ru-RU"/>
              <a:t>https://nvlpubs.nist.gov/nistpubs/SpecialPublications/NIST.SP.1500-1r1.pdf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8.</a:t>
            </a:r>
          </a:p>
          <a:p>
            <a:r>
              <a:rPr lang="ru-RU"/>
              <a:t>Место в сценарии: 8–15 мин.</a:t>
            </a:r>
          </a:p>
          <a:p>
            <a:r>
              <a:rPr lang="ru-RU"/>
              <a:t>Вопрос: Факт нового запуска сравни со своим прогнозом.</a:t>
            </a:r>
          </a:p>
          <a:p>
            <a:r>
              <a:rPr lang="ru-RU"/>
              <a:t>Полное условие A1: Создай файл lesson23.py. Запиши отдельными строками print("Старт"), print(6 + 3), print("Финиш"). Сначала в тетради три строки прогноза, затем сохрани и запусти через Run → Run Module. Запиши фактический вывод и сравнение; при отсутствии ПК выполни вручную и пометь, что реальный запуск ещё предстоит. Ключ: Старт, затем 9, затем Финиш — три отдельные строки без ограничивающих кавычек. Файл сохранён с .py; записаны свой прогноз и факт либо честная ручная трасса. Критерий: Три корректные строки кода, сохранение .py, точный прогноз и сопоставленный факт/ручная трасса. Помощь: Не печатай &gt;&gt;&gt; и не набирай весь файл в приглашение Shell.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lesson23.py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На 28–32 минуте:2 минуты B1 по файлу/Shell, затем 2 минуты на понятия ИИ-модель/большие данные с примером спама и потока датчиков. Не проводить обучение настоящей модели и не открывать внешние сервисы. ВAI1 личная попытка 90 секунд, разбор 150 секунд. Объяснение про ИИ не заменяет выполнение A1/A2.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https://docs.python.org/3/library/idle.html</a:t>
            </a:r>
          </a:p>
          <a:p>
            <a:r>
              <a:rPr lang="ru-RU"/>
              <a:t>https://developers.google.com/machine-learning/intro-to-ml/what-is-ml</a:t>
            </a:r>
          </a:p>
          <a:p>
            <a:r>
              <a:rPr lang="ru-RU"/>
              <a:t>https://nvlpubs.nist.gov/nistpubs/SpecialPublications/NIST.SP.1500-1r1.pdf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9.</a:t>
            </a:r>
          </a:p>
          <a:p>
            <a:r>
              <a:rPr lang="ru-RU"/>
              <a:t>Место в сценарии: 15–17 мин.</a:t>
            </a:r>
          </a:p>
          <a:p>
            <a:r>
              <a:rPr lang="ru-RU"/>
              <a:t>Вопрос: Без чтения и заданий.</a:t>
            </a:r>
          </a:p>
          <a:p>
            <a:r>
              <a:rPr lang="ru-RU"/>
              <a:t>Показать напоминание до начала, затем убрать проекцию. Две полные минуты без экрана, заданий, опроса и обсуждения.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lesson23.py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На 28–32 минуте:2 минуты B1 по файлу/Shell, затем 2 минуты на понятия ИИ-модель/большие данные с примером спама и потока датчиков. Не проводить обучение настоящей модели и не открывать внешние сервисы. ВAI1 личная попытка 90 секунд, разбор 150 секунд. Объяснение про ИИ не заменяет выполнение A1/A2.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https://docs.python.org/3/library/idle.html</a:t>
            </a:r>
          </a:p>
          <a:p>
            <a:r>
              <a:rPr lang="ru-RU"/>
              <a:t>https://developers.google.com/machine-learning/intro-to-ml/what-is-ml</a:t>
            </a:r>
          </a:p>
          <a:p>
            <a:r>
              <a:rPr lang="ru-RU"/>
              <a:t>https://nvlpubs.nist.gov/nistpubs/SpecialPublications/NIST.SP.1500-1r1.pdf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10.</a:t>
            </a:r>
          </a:p>
          <a:p>
            <a:r>
              <a:rPr lang="ru-RU"/>
              <a:t>Место в сценарии: 17–21 мин.</a:t>
            </a:r>
          </a:p>
          <a:p>
            <a:r>
              <a:rPr lang="ru-RU"/>
              <a:t>Вопрос: Две записи правильны, задачи разные.</a:t>
            </a:r>
          </a:p>
          <a:p>
            <a:r>
              <a:rPr lang="ru-RU"/>
              <a:t>Памятка: Создай файл, запиши исходник без &gt;&gt;&gt;, сохрани .py, предскажи вывод, запусти и сравни новый результат. Язык — правила программы, среда — инструменты работы, интерпретатор — исполнение. print выводит текст или значение выражения. Кавычки отделяют текст, комментарий начинается с # вне строки. После изменения кода нужен новый запуск. ИИ-модель может учиться по примерам и ошибаться на новых входах. Большие данные отличают по масштабу, скорости и разнообразию обработки, а не по наличию слова «ИИ». Модель: Другой пример: print(2 * 5) выводит 10, а print("2 * 5") выводит 2 * 5. У первой строки аргумент — числовое выражение, у второй — текст. Обе записи синтаксически верны; нужную выбирают по требуемому результату.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lesson23.py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На 28–32 минуте:2 минуты B1 по файлу/Shell, затем 2 минуты на понятия ИИ-модель/большие данные с примером спама и потока датчиков. Не проводить обучение настоящей модели и не открывать внешние сервисы. ВAI1 личная попытка 90 секунд, разбор 150 секунд. Объяснение про ИИ не заменяет выполнение A1/A2.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https://docs.python.org/3/library/idle.html</a:t>
            </a:r>
          </a:p>
          <a:p>
            <a:r>
              <a:rPr lang="ru-RU"/>
              <a:t>https://developers.google.com/machine-learning/intro-to-ml/what-is-ml</a:t>
            </a:r>
          </a:p>
          <a:p>
            <a:r>
              <a:rPr lang="ru-RU"/>
              <a:t>https://nvlpubs.nist.gov/nistpubs/SpecialPublications/NIST.SP.1500-1r1.pdf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11.</a:t>
            </a:r>
          </a:p>
          <a:p>
            <a:r>
              <a:rPr lang="ru-RU"/>
              <a:t>Место в сценарии: 17–21 мин.</a:t>
            </a:r>
          </a:p>
          <a:p>
            <a:r>
              <a:rPr lang="ru-RU"/>
              <a:t>Вопрос: Для A2 составь собственные строки.</a:t>
            </a:r>
          </a:p>
          <a:p>
            <a:r>
              <a:rPr lang="ru-RU"/>
              <a:t>Памятка: Создай файл, запиши исходник без &gt;&gt;&gt;, сохрани .py, предскажи вывод, запусти и сравни новый результат. Язык — правила программы, среда — инструменты работы, интерпретатор — исполнение. print выводит текст или значение выражения. Кавычки отделяют текст, комментарий начинается с # вне строки. После изменения кода нужен новый запуск. ИИ-модель может учиться по примерам и ошибаться на новых входах. Большие данные отличают по масштабу, скорости и разнообразию обработки, а не по наличию слова «ИИ». Модель: Другой пример: print(2 * 5) выводит 10, а print("2 * 5") выводит 2 * 5. У первой строки аргумент — числовое выражение, у второй — текст. Обе записи синтаксически верны; нужную выбирают по требуемому результату.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lesson23.py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На 28–32 минуте:2 минуты B1 по файлу/Shell, затем 2 минуты на понятия ИИ-модель/большие данные с примером спама и потока датчиков. Не проводить обучение настоящей модели и не открывать внешние сервисы. ВAI1 личная попытка 90 секунд, разбор 150 секунд. Объяснение про ИИ не заменяет выполнение A1/A2.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https://docs.python.org/3/library/idle.html</a:t>
            </a:r>
          </a:p>
          <a:p>
            <a:r>
              <a:rPr lang="ru-RU"/>
              <a:t>https://developers.google.com/machine-learning/intro-to-ml/what-is-ml</a:t>
            </a:r>
          </a:p>
          <a:p>
            <a:r>
              <a:rPr lang="ru-RU"/>
              <a:t>https://nvlpubs.nist.gov/nistpubs/SpecialPublications/NIST.SP.1500-1r1.pdf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12.</a:t>
            </a:r>
          </a:p>
          <a:p>
            <a:r>
              <a:rPr lang="ru-RU"/>
              <a:t>Место в сценарии: 21–28 мин.</a:t>
            </a:r>
          </a:p>
          <a:p>
            <a:r>
              <a:rPr lang="ru-RU"/>
              <a:t>Вопрос: Сначала собственный код и прогноз.</a:t>
            </a:r>
          </a:p>
          <a:p>
            <a:r>
              <a:rPr lang="ru-RU"/>
              <a:t>Полное условие A2: Самостоятельно составь файл из трёх print: первая строка вывода должна быть Мой код, вторая — вычисленный результат 4 * 3, третья — буквальный текст 4 * 3. Запиши код и прогноз, сохрани как lesson23b.py и проверь. Если нет ПК, запиши ручной вывод. Ключ: Например: print("Мой код"); print(4 * 3); print("4 * 3") — каждую инструкцию на своей строке. Вывод: Мой код, 12, 4 * 3. Критерий: Три строки print; правильный порядок, вычисление и текст; прогноз и проверка. Помощь: Реши, где нужна операция, а где её текстовая запись.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lesson23.py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На 28–32 минуте:2 минуты B1 по файлу/Shell, затем 2 минуты на понятия ИИ-модель/большие данные с примером спама и потока датчиков. Не проводить обучение настоящей модели и не открывать внешние сервисы. ВAI1 личная попытка 90 секунд, разбор 150 секунд. Объяснение про ИИ не заменяет выполнение A1/A2.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https://docs.python.org/3/library/idle.html</a:t>
            </a:r>
          </a:p>
          <a:p>
            <a:r>
              <a:rPr lang="ru-RU"/>
              <a:t>https://developers.google.com/machine-learning/intro-to-ml/what-is-ml</a:t>
            </a:r>
          </a:p>
          <a:p>
            <a:r>
              <a:rPr lang="ru-RU"/>
              <a:t>https://nvlpubs.nist.gov/nistpubs/SpecialPublications/NIST.SP.1500-1r1.pdf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13.</a:t>
            </a:r>
          </a:p>
          <a:p>
            <a:r>
              <a:rPr lang="ru-RU"/>
              <a:t>Место в сценарии: 21–28 мин.</a:t>
            </a:r>
          </a:p>
          <a:p>
            <a:r>
              <a:rPr lang="ru-RU"/>
              <a:t>Вопрос: Вывод: Мой код, затем 12, затем 4 * 3.</a:t>
            </a:r>
          </a:p>
          <a:p>
            <a:r>
              <a:rPr lang="ru-RU"/>
              <a:t>Полное условие A2: Самостоятельно составь файл из трёх print: первая строка вывода должна быть Мой код, вторая — вычисленный результат 4 * 3, третья — буквальный текст 4 * 3. Запиши код и прогноз, сохрани как lesson23b.py и проверь. Если нет ПК, запиши ручной вывод. Ключ: Например: print("Мой код"); print(4 * 3); print("4 * 3") — каждую инструкцию на своей строке. Вывод: Мой код, 12, 4 * 3. Критерий: Три строки print; правильный порядок, вычисление и текст; прогноз и проверка. Помощь: Реши, где нужна операция, а где её текстовая запись.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lesson23.py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На 28–32 минуте:2 минуты B1 по файлу/Shell, затем 2 минуты на понятия ИИ-модель/большие данные с примером спама и потока датчиков. Не проводить обучение настоящей модели и не открывать внешние сервисы. ВAI1 личная попытка 90 секунд, разбор 150 секунд. Объяснение про ИИ не заменяет выполнение A1/A2.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https://docs.python.org/3/library/idle.html</a:t>
            </a:r>
          </a:p>
          <a:p>
            <a:r>
              <a:rPr lang="ru-RU"/>
              <a:t>https://developers.google.com/machine-learning/intro-to-ml/what-is-ml</a:t>
            </a:r>
          </a:p>
          <a:p>
            <a:r>
              <a:rPr lang="ru-RU"/>
              <a:t>https://nvlpubs.nist.gov/nistpubs/SpecialPublications/NIST.SP.1500-1r1.pdf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14.</a:t>
            </a:r>
          </a:p>
          <a:p>
            <a:r>
              <a:rPr lang="ru-RU"/>
              <a:t>Место в сценарии: 28–32 мин.</a:t>
            </a:r>
          </a:p>
          <a:p>
            <a:r>
              <a:rPr lang="ru-RU"/>
              <a:t>Вопрос: Модель тоже выполняется программой.</a:t>
            </a:r>
          </a:p>
          <a:p>
            <a:r>
              <a:rPr lang="ru-RU"/>
              <a:t>Памятка: Создай файл, запиши исходник без &gt;&gt;&gt;, сохрани .py, предскажи вывод, запусти и сравни новый результат. Язык — правила программы, среда — инструменты работы, интерпретатор — исполнение. print выводит текст или значение выражения. Кавычки отделяют текст, комментарий начинается с # вне строки. После изменения кода нужен новый запуск. ИИ-модель может учиться по примерам и ошибаться на новых входах. Большие данные отличают по масштабу, скорости и разнообразию обработки, а не по наличию слова «ИИ». Модель: В файле строка 2 * 6 сама по себе ничего не печатает; print(2 * 6) печатает 12. В Shell ввод выражения после &gt;&gt;&gt; обычно показывает его значение автоматически. Этот показ значения не следует переносить на поведение сохранённого файла. Некоторые системы ИИ используют машинное обучение: программа по примерам данных подбирает параметры модели, затем модель даёт ответ на новый вход. Например, по размеченным письмам обучают распознавание спама. Это тоже программное выполнение; обучение не гарантирует правильность каждого нового ответа. Большие данные — наборы, для которых объём, скорость поступления или разнообразие требуют специальных способов хранения и обработки. Пример — непрерывные потоки разных измерений множества датчиков города. Маленькая таблица из 8 строк не становится большими данными из-за обращения кИИ. Не всякий ИИ обучается по данным; здесь рассматриваем именно обучаемые модели.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lesson23.py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На 28–32 минуте:2 минуты B1 по файлу/Shell, затем 2 минуты на понятия ИИ-модель/большие данные с примером спама и потока датчиков. Не проводить обучение настоящей модели и не открывать внешние сервисы. ВAI1 личная попытка 90 секунд, разбор 150 секунд. Объяснение про ИИ не заменяет выполнение A1/A2.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https://docs.python.org/3/library/idle.html</a:t>
            </a:r>
          </a:p>
          <a:p>
            <a:r>
              <a:rPr lang="ru-RU"/>
              <a:t>https://developers.google.com/machine-learning/intro-to-ml/what-is-ml</a:t>
            </a:r>
          </a:p>
          <a:p>
            <a:r>
              <a:rPr lang="ru-RU"/>
              <a:t>https://nvlpubs.nist.gov/nistpubs/SpecialPublications/NIST.SP.1500-1r1.pdf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15.</a:t>
            </a:r>
          </a:p>
          <a:p>
            <a:r>
              <a:rPr lang="ru-RU"/>
              <a:t>Место в сценарии: 28–32 мин.</a:t>
            </a:r>
          </a:p>
          <a:p>
            <a:r>
              <a:rPr lang="ru-RU"/>
              <a:t>Вопрос: Не смешивай файл с интерактивным вводом.</a:t>
            </a:r>
          </a:p>
          <a:p>
            <a:r>
              <a:rPr lang="ru-RU"/>
              <a:t>Полное условие B1: В сохранённом файле Python 3 две отдельные строки: 3 + 4; print("Готово"). Предскажи печатный вывод файла. Почему это может отличаться от ввода 3 + 4 непосредственно после &gt;&gt;&gt; в интерактивной оболочке? Ключ: Файл печатает только Готово. Первая строка вычисляется, но не печатается; интерактивная оболочка обычно показывает значение введённого выражения. Для печати 7 в файле нужен print(3 + 4). Критерий: Только Готово; объяснение режима файла и роли print. Помощь: Различи интерактивный показ значения и явный вывод программы.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lesson23.py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На 28–32 минуте:2 минуты B1 по файлу/Shell, затем 2 минуты на понятия ИИ-модель/большие данные с примером спама и потока датчиков. Не проводить обучение настоящей модели и не открывать внешние сервисы. ВAI1 личная попытка 90 секунд, разбор 150 секунд. Объяснение про ИИ не заменяет выполнение A1/A2.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https://docs.python.org/3/library/idle.html</a:t>
            </a:r>
          </a:p>
          <a:p>
            <a:r>
              <a:rPr lang="ru-RU"/>
              <a:t>https://developers.google.com/machine-learning/intro-to-ml/what-is-ml</a:t>
            </a:r>
          </a:p>
          <a:p>
            <a:r>
              <a:rPr lang="ru-RU"/>
              <a:t>https://nvlpubs.nist.gov/nistpubs/SpecialPublications/NIST.SP.1500-1r1.pdf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16.</a:t>
            </a:r>
          </a:p>
          <a:p>
            <a:r>
              <a:rPr lang="ru-RU"/>
              <a:t>Место в сценарии: 28–32 мин.</a:t>
            </a:r>
          </a:p>
          <a:p>
            <a:r>
              <a:rPr lang="ru-RU"/>
              <a:t>Вопрос: Пример: потоки измерений датчиков города.</a:t>
            </a:r>
          </a:p>
          <a:p>
            <a:r>
              <a:rPr lang="ru-RU"/>
              <a:t>Полное условие B1: В сохранённом файле Python 3 две отдельные строки: 3 + 4; print("Готово"). Предскажи печатный вывод файла. Почему это может отличаться от ввода 3 + 4 непосредственно после &gt;&gt;&gt; в интерактивной оболочке? Ключ: Файл печатает только Готово. Первая строка вычисляется, но не печатается; интерактивная оболочка обычно показывает значение введённого выражения. Для печати 7 в файле нужен print(3 + 4). Критерий: Только Готово; объяснение режима файла и роли print. Помощь: Различи интерактивный показ значения и явный вывод программы.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lesson23.py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На 28–32 минуте:2 минуты B1 по файлу/Shell, затем 2 минуты на понятия ИИ-модель/большие данные с примером спама и потока датчиков. Не проводить обучение настоящей модели и не открывать внешние сервисы. ВAI1 личная попытка 90 секунд, разбор 150 секунд. Объяснение про ИИ не заменяет выполнение A1/A2.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https://docs.python.org/3/library/idle.html</a:t>
            </a:r>
          </a:p>
          <a:p>
            <a:r>
              <a:rPr lang="ru-RU"/>
              <a:t>https://developers.google.com/machine-learning/intro-to-ml/what-is-ml</a:t>
            </a:r>
          </a:p>
          <a:p>
            <a:r>
              <a:rPr lang="ru-RU"/>
              <a:t>https://nvlpubs.nist.gov/nistpubs/SpecialPublications/NIST.SP.1500-1r1.pdf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17.</a:t>
            </a:r>
          </a:p>
          <a:p>
            <a:r>
              <a:rPr lang="ru-RU"/>
              <a:t>Место в сценарии: 32–36 мин.</a:t>
            </a:r>
          </a:p>
          <a:p>
            <a:r>
              <a:rPr lang="ru-RU"/>
              <a:t>Вопрос: AI1. Проверь и исправь запись.</a:t>
            </a:r>
          </a:p>
          <a:p>
            <a:r>
              <a:rPr lang="ru-RU"/>
              <a:t>Полное условие AI1: Вымышленный ИИ советует сохранить файл с первой строкой &gt;&gt;&gt; print("Привет"). «Знаки &gt;&gt;&gt; тоже являются частью программы». Проверь совет, укажи причину ошибки и исправленную первую строку. Почему обучение модели по множеству примеров не отменяет проверки этого конкретного ответа? Ключ: В файле &gt;&gt;&gt; не являются кодом; это приглашение интерактивной оболочки. Такая строка вызывает SyntaxError. Исправление: print("Привет"). Вывод Привет после сохранения и повторного запуска. Обучение подбирает параметры по данным, а не доказывает каждый новый ответ. Этот исходник проверяем по правилам Python; убедительный текст и размер обучающего набора не исправляют синтаксис. Критерий: Удалены &gt;&gt;&gt;, правильный print, причина и проверенный ожидаемый вывод. Есть объяснение: обученная модель может ошибиться на новом входе; нужна проверка конкретного исходника. Помощь: Приглашение оболочки показывает, куда вводить, но его не копируют в файл.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lesson23.py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На 28–32 минуте:2 минуты B1 по файлу/Shell, затем 2 минуты на понятия ИИ-модель/большие данные с примером спама и потока датчиков. Не проводить обучение настоящей модели и не открывать внешние сервисы. ВAI1 личная попытка 90 секунд, разбор 150 секунд. Объяснение про ИИ не заменяет выполнение A1/A2.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https://docs.python.org/3/library/idle.html</a:t>
            </a:r>
          </a:p>
          <a:p>
            <a:r>
              <a:rPr lang="ru-RU"/>
              <a:t>https://developers.google.com/machine-learning/intro-to-ml/what-is-ml</a:t>
            </a:r>
          </a:p>
          <a:p>
            <a:r>
              <a:rPr lang="ru-RU"/>
              <a:t>https://nvlpubs.nist.gov/nistpubs/SpecialPublications/NIST.SP.1500-1r1.pdf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18.</a:t>
            </a:r>
          </a:p>
          <a:p>
            <a:r>
              <a:rPr lang="ru-RU"/>
              <a:t>Место в сценарии: 32–36 мин.</a:t>
            </a:r>
          </a:p>
          <a:p>
            <a:r>
              <a:rPr lang="ru-RU"/>
              <a:t>Вопрос: &gt;&gt;&gt; принадлежит интерфейсу Shell.</a:t>
            </a:r>
          </a:p>
          <a:p>
            <a:r>
              <a:rPr lang="ru-RU"/>
              <a:t>Полное условие AI1: Вымышленный ИИ советует сохранить файл с первой строкой &gt;&gt;&gt; print("Привет"). «Знаки &gt;&gt;&gt; тоже являются частью программы». Проверь совет, укажи причину ошибки и исправленную первую строку. Почему обучение модели по множеству примеров не отменяет проверки этого конкретного ответа? Ключ: В файле &gt;&gt;&gt; не являются кодом; это приглашение интерактивной оболочки. Такая строка вызывает SyntaxError. Исправление: print("Привет"). Вывод Привет после сохранения и повторного запуска. Обучение подбирает параметры по данным, а не доказывает каждый новый ответ. Этот исходник проверяем по правилам Python; убедительный текст и размер обучающего набора не исправляют синтаксис. Критерий: Удалены &gt;&gt;&gt;, правильный print, причина и проверенный ожидаемый вывод. Есть объяснение: обученная модель может ошибиться на новом входе; нужна проверка конкретного исходника. Помощь: Приглашение оболочки показывает, куда вводить, но его не копируют в файл.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lesson23.py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На 28–32 минуте:2 минуты B1 по файлу/Shell, затем 2 минуты на понятия ИИ-модель/большие данные с примером спама и потока датчиков. Не проводить обучение настоящей модели и не открывать внешние сервисы. ВAI1 личная попытка 90 секунд, разбор 150 секунд. Объяснение про ИИ не заменяет выполнение A1/A2.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https://docs.python.org/3/library/idle.html</a:t>
            </a:r>
          </a:p>
          <a:p>
            <a:r>
              <a:rPr lang="ru-RU"/>
              <a:t>https://developers.google.com/machine-learning/intro-to-ml/what-is-ml</a:t>
            </a:r>
          </a:p>
          <a:p>
            <a:r>
              <a:rPr lang="ru-RU"/>
              <a:t>https://nvlpubs.nist.gov/nistpubs/SpecialPublications/NIST.SP.1500-1r1.pdf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19.</a:t>
            </a:r>
          </a:p>
          <a:p>
            <a:r>
              <a:rPr lang="ru-RU"/>
              <a:t>Место в сценарии: 40–44 мин.</a:t>
            </a:r>
          </a:p>
          <a:p>
            <a:r>
              <a:rPr lang="ru-RU"/>
              <a:t>Вопрос: Четыре минуты, полные условия на бумаге.</a:t>
            </a:r>
          </a:p>
          <a:p>
            <a:r>
              <a:rPr lang="ru-RU"/>
              <a:t>Четыре полные минуты индивидуально. Условия заранее на бумаге, проекцию выключить. Памятка и разобранные модели разрешены. Учитель не даёт общих или адресных учебных подсказок. Сбор после четырёх минут. Ключи ТОЛЬКО ПОСЛЕ СБОРА: E1: В редакторе файла, затем сохраняют и запускают заново. Критерий: 2 балла: 1 за редактор файла; 1 за сохранение и повторный запуск. E2: 10 и затем 5 * 2. Критерий: 2 балла: по одному за каждую строку в порядке. E3: Сохранить исправленный файл и запустить его заново; сравнить новый вывод с прогнозом. Критерий: 2 балла: повторное сохранение/запуск; сравнение нового результата.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lesson23.py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На 28–32 минуте:2 минуты B1 по файлу/Shell, затем 2 минуты на понятия ИИ-модель/большие данные с примером спама и потока датчиков. Не проводить обучение настоящей модели и не открывать внешние сервисы. ВAI1 личная попытка 90 секунд, разбор 150 секунд. Объяснение про ИИ не заменяет выполнение A1/A2.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https://docs.python.org/3/library/idle.html</a:t>
            </a:r>
          </a:p>
          <a:p>
            <a:r>
              <a:rPr lang="ru-RU"/>
              <a:t>https://developers.google.com/machine-learning/intro-to-ml/what-is-ml</a:t>
            </a:r>
          </a:p>
          <a:p>
            <a:r>
              <a:rPr lang="ru-RU"/>
              <a:t>https://nvlpubs.nist.gov/nistpubs/SpecialPublications/NIST.SP.1500-1r1.pdf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8 класс. Слайд 20.</a:t>
            </a:r>
          </a:p>
          <a:p>
            <a:r>
              <a:rPr lang="ru-RU"/>
              <a:t>Место в сценарии: 44–45 мин.</a:t>
            </a:r>
          </a:p>
          <a:p>
            <a:r>
              <a:rPr lang="ru-RU"/>
              <a:t>Вопрос: H1. Код и вывод; 5–7 минут, ПК необязателен.</a:t>
            </a:r>
          </a:p>
          <a:p>
            <a:r>
              <a:rPr lang="ru-RU"/>
              <a:t>Полное условие H1: Домой 5–7 минут, ПК необязателен. Составь три строки Python 3: вывести текст Проверка, вычисленную сумму 8 + 4 и буквальный текст 8 + 4. Запиши код и точный вывод. Ключ: print("Проверка"); print(8 + 4); print("8 + 4") — отдельными строками. Вывод: Проверка, 12, 8 + 4. Критерий: Три строки кода и три строки вывода; различает текст/выражение. Помощь: Кавычки нужны только для буквального текста. До звонка учитель открывает установленную школьную среду Python 3, проверяет создание/сохранение файла и Run Module. В IDLE: File → New File, записать код без &gt;&gt;&gt;, File → Save As, имя lesson23.py в своей учебной папке, Run → Run Module; вывод в Shell. Интерпретатор и среда уже подготовлены школой; установка не входит в урок. Перед каждым запуском сохранить исходник и записать свой прогноз. В паре сменить вводящего перед A2. Без ПК — те же строки и ручная трассировка, реальный запуск продолжить при доступе к среде. Без сети установленный Python работает локально. Без проектора — код заранее на доске, без печати — те же условия и памятка в тетради до начала билета. Четыре полные минуты билета сохраняются. На 28–32 минуте:2 минуты B1 по файлу/Shell, затем 2 минуты на понятия ИИ-модель/большие данные с примером спама и потока датчиков. Не проводить обучение настоящей модели и не открывать внешние сервисы. ВAI1 личная попытка 90 секунд, разбор 150 секунд. Объяснение про ИИ не заменяет выполнение A1/A2.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https://docs.python.org/3/tutorial/introduction.html</a:t>
            </a:r>
          </a:p>
          <a:p>
            <a:r>
              <a:rPr lang="ru-RU"/>
              <a:t>https://docs.python.org/3/library/functions.html</a:t>
            </a:r>
          </a:p>
          <a:p>
            <a:r>
              <a:rPr lang="ru-RU"/>
              <a:t>https://docs.python.org/3/library/idle.html</a:t>
            </a:r>
          </a:p>
          <a:p>
            <a:r>
              <a:rPr lang="ru-RU"/>
              <a:t>https://developers.google.com/machine-learning/intro-to-ml/what-is-ml</a:t>
            </a:r>
          </a:p>
          <a:p>
            <a:r>
              <a:rPr lang="ru-RU"/>
              <a:t>https://nvlpubs.nist.gov/nistpubs/SpecialPublications/NIST.SP.1500-1r1.pdf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59E28B6D-5FF8-4075-849E-180F7EB23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47BDCE39-B353-49F0-B6E1-0D977664BE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BF184468-601D-4488-A00D-1541B772F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BAB6088E-8E71-4CA5-B3AF-57A0A81A1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1E632DAB-9ED4-404E-9FEF-181EA563ED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79CC9D06-DEDD-43F7-85B8-F9781E332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6CAC15D4-25B6-4A20-A743-4203494BE5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16FF7B8A-E4C4-47D3-8712-DDEC1109383E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C3E94304-655D-4741-B66F-ECC7C1F96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04AE58E3-2B94-4263-9086-13121872A1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1 Облож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E8BF80E0-7231-4887-A99E-1B8E92D05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95300"/>
            <a:ext cx="10820400" cy="1524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3 Ключевая мыс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7D0C9067-44BB-4C0D-ABB1-96F7E8B179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104900"/>
            <a:ext cx="10820400" cy="28575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4 Схе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459224A8-E7AD-4614-BB9D-DF02AC820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5 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CE49365A-1BC9-4D9F-A2B3-4595FE40E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6 Безопасно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DFDC536E-F5BE-4A47-A785-3B540F494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47700"/>
            <a:ext cx="5619750" cy="1809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7 Процедур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F32A1C2E-00B2-41D3-9FCD-0A211FB843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8 Практи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F7FB570B-3D7A-4969-BA02-15F493F0B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9 Провер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FA363BA4-9174-4552-9215-4D0F22873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0 Выходной вопро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24EBC67B-076E-40EA-AE94-F927CD4BC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23900"/>
            <a:ext cx="10820400" cy="20955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ediaSchool Signa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E283BC52-C6D8-CB06-3DAF-F9D027439C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250" y="2700138"/>
            <a:ext cx="5314950" cy="2991249"/>
          </a:xfrm>
          <a:prstGeom prst="rect">
            <a:avLst/>
          </a:prstGeom>
        </p:spPr>
      </p:pic>
      <p:sp>
        <p:nvSpPr>
          <p:cNvPr id="12" name="title">
            <a:extLst>
              <a:ext uri="{FF2B5EF4-FFF2-40B4-BE49-F238E27FC236}">
                <a16:creationId xmlns:a16="http://schemas.microsoft.com/office/drawing/2014/main" id="{9BA6B162-8E6F-16D3-26DC-FB0823DF5A3B}"/>
              </a:ext>
            </a:extLst>
          </p:cNvPr>
          <p:cNvSpPr txBox="1"/>
          <p:nvPr/>
        </p:nvSpPr>
        <p:spPr>
          <a:xfrm>
            <a:off x="685800" y="495300"/>
            <a:ext cx="10820400" cy="17526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9900">
                <a:solidFill>
                  <a:srgbClr val="121518"/>
                </a:solidFill>
                <a:latin typeface="Impact" panose="020B0806030902050204" pitchFamily="34" charset="0"/>
              </a:rPr>
              <a:t>ПЕРВЫЙ ЗАПУСК</a:t>
            </a:r>
          </a:p>
        </p:txBody>
      </p:sp>
      <p:sp>
        <p:nvSpPr>
          <p:cNvPr id="13" name="subtitle">
            <a:extLst>
              <a:ext uri="{FF2B5EF4-FFF2-40B4-BE49-F238E27FC236}">
                <a16:creationId xmlns:a16="http://schemas.microsoft.com/office/drawing/2014/main" id="{CAC4AD5F-077C-B202-CD17-06803FB12779}"/>
              </a:ext>
            </a:extLst>
          </p:cNvPr>
          <p:cNvSpPr txBox="1"/>
          <p:nvPr/>
        </p:nvSpPr>
        <p:spPr>
          <a:xfrm>
            <a:off x="685800" y="2667000"/>
            <a:ext cx="5429250" cy="1762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34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Python 3
Прогноз → запуск → проверка</a:t>
            </a:r>
          </a:p>
        </p:txBody>
      </p:sp>
      <p:sp>
        <p:nvSpPr>
          <p:cNvPr id="14" name="accent">
            <a:extLst>
              <a:ext uri="{FF2B5EF4-FFF2-40B4-BE49-F238E27FC236}">
                <a16:creationId xmlns:a16="http://schemas.microsoft.com/office/drawing/2014/main" id="{D0CB0DC7-B406-EEA4-34D0-2CA7BE1854CA}"/>
              </a:ext>
            </a:extLst>
          </p:cNvPr>
          <p:cNvSpPr/>
          <p:nvPr/>
        </p:nvSpPr>
        <p:spPr>
          <a:xfrm>
            <a:off x="685800" y="5219700"/>
            <a:ext cx="7810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brand">
            <a:extLst>
              <a:ext uri="{FF2B5EF4-FFF2-40B4-BE49-F238E27FC236}">
                <a16:creationId xmlns:a16="http://schemas.microsoft.com/office/drawing/2014/main" id="{A24E0A72-E761-3F00-6F74-9249BE939C9A}"/>
              </a:ext>
            </a:extLst>
          </p:cNvPr>
          <p:cNvSpPr txBox="1"/>
          <p:nvPr/>
        </p:nvSpPr>
        <p:spPr>
          <a:xfrm>
            <a:off x="685800" y="5562600"/>
            <a:ext cx="3143250" cy="5143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27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sz="27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subject">
            <a:extLst>
              <a:ext uri="{FF2B5EF4-FFF2-40B4-BE49-F238E27FC236}">
                <a16:creationId xmlns:a16="http://schemas.microsoft.com/office/drawing/2014/main" id="{F3BCA24F-54B8-2A3A-5AF4-9532FD2CA02B}"/>
              </a:ext>
            </a:extLst>
          </p:cNvPr>
          <p:cNvSpPr txBox="1"/>
          <p:nvPr/>
        </p:nvSpPr>
        <p:spPr>
          <a:xfrm>
            <a:off x="685800" y="6067425"/>
            <a:ext cx="5715000" cy="4381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10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Информатика, 8 класс</a:t>
            </a:r>
          </a:p>
        </p:txBody>
      </p:sp>
    </p:spTree>
    <p:extLst>
      <p:ext uri="{BB962C8B-B14F-4D97-AF65-F5344CB8AC3E}">
        <p14:creationId xmlns:p14="http://schemas.microsoft.com/office/powerpoint/2010/main" val="39171085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">
            <a:extLst>
              <a:ext uri="{FF2B5EF4-FFF2-40B4-BE49-F238E27FC236}">
                <a16:creationId xmlns:a16="http://schemas.microsoft.com/office/drawing/2014/main" id="{04A32E0B-F7DA-6205-FCED-8B10CE12C2A5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Запись и результат</a:t>
            </a:r>
          </a:p>
        </p:txBody>
      </p:sp>
      <p:pic>
        <p:nvPicPr>
          <p:cNvPr id="23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46DDFD39-34C6-E64C-7581-4E300542FC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4" name="body">
            <a:extLst>
              <a:ext uri="{FF2B5EF4-FFF2-40B4-BE49-F238E27FC236}">
                <a16:creationId xmlns:a16="http://schemas.microsoft.com/office/drawing/2014/main" id="{B9304DBE-2CE0-02A1-2CBE-D533E5C051E5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S0. Чем программа
отличается от результата
её исполнения?</a:t>
            </a:r>
          </a:p>
        </p:txBody>
      </p:sp>
      <p:sp>
        <p:nvSpPr>
          <p:cNvPr id="25" name="question">
            <a:extLst>
              <a:ext uri="{FF2B5EF4-FFF2-40B4-BE49-F238E27FC236}">
                <a16:creationId xmlns:a16="http://schemas.microsoft.com/office/drawing/2014/main" id="{957E6C80-A870-5A8F-5663-90B7CDF64E17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Вспомни точное исполнение алгоритма.</a:t>
            </a:r>
          </a:p>
        </p:txBody>
      </p:sp>
      <p:sp>
        <p:nvSpPr>
          <p:cNvPr id="26" name="brand">
            <a:extLst>
              <a:ext uri="{FF2B5EF4-FFF2-40B4-BE49-F238E27FC236}">
                <a16:creationId xmlns:a16="http://schemas.microsoft.com/office/drawing/2014/main" id="{2F73C37D-AB97-7FBA-B56D-A2D39E62C811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page">
            <a:extLst>
              <a:ext uri="{FF2B5EF4-FFF2-40B4-BE49-F238E27FC236}">
                <a16:creationId xmlns:a16="http://schemas.microsoft.com/office/drawing/2014/main" id="{F336CE90-90E4-9837-D176-02770F8ED715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100031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9BBC5CC3-5AAB-3FA9-271C-329EF9397045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Язык, среда, исполнитель</a:t>
            </a:r>
          </a:p>
        </p:txBody>
      </p:sp>
      <p:pic>
        <p:nvPicPr>
          <p:cNvPr id="16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49EAB691-77FC-0BFD-6C87-F2FF3E013C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7" name="table-caption">
            <a:extLst>
              <a:ext uri="{FF2B5EF4-FFF2-40B4-BE49-F238E27FC236}">
                <a16:creationId xmlns:a16="http://schemas.microsoft.com/office/drawing/2014/main" id="{2156692C-21C4-9113-131B-59FDF465D794}"/>
              </a:ext>
            </a:extLst>
          </p:cNvPr>
          <p:cNvSpPr txBox="1"/>
          <p:nvPr/>
        </p:nvSpPr>
        <p:spPr>
          <a:xfrm>
            <a:off x="685800" y="1971675"/>
            <a:ext cx="5219700" cy="3524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Три разные роли.</a:t>
            </a:r>
          </a:p>
        </p:txBody>
      </p:sp>
      <p:graphicFrame>
        <p:nvGraphicFramePr>
          <p:cNvPr id="18" name="editable-data-table">
            <a:extLst>
              <a:ext uri="{FF2B5EF4-FFF2-40B4-BE49-F238E27FC236}">
                <a16:creationId xmlns:a16="http://schemas.microsoft.com/office/drawing/2014/main" id="{298C67EE-2245-9B72-B83E-298214FDE2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7700832"/>
              </p:ext>
            </p:extLst>
          </p:nvPr>
        </p:nvGraphicFramePr>
        <p:xfrm>
          <a:off x="685800" y="2543175"/>
          <a:ext cx="5219700" cy="2628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9850">
                  <a:extLst>
                    <a:ext uri="{9D8B030D-6E8A-4147-A177-3AD203B41FA5}">
                      <a16:colId xmlns:a16="http://schemas.microsoft.com/office/drawing/2014/main" val="1074205470"/>
                    </a:ext>
                  </a:extLst>
                </a:gridCol>
                <a:gridCol w="2609850">
                  <a:extLst>
                    <a:ext uri="{9D8B030D-6E8A-4147-A177-3AD203B41FA5}">
                      <a16:colId xmlns:a16="http://schemas.microsoft.com/office/drawing/2014/main" val="3983942929"/>
                    </a:ext>
                  </a:extLst>
                </a:gridCol>
              </a:tblGrid>
              <a:tr h="657225"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Роль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Назначение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4610935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 algn="ctr"/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Python</a:t>
                      </a:r>
                      <a:endParaRPr lang="ru-RU" sz="21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Правила языка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1217579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 algn="ctr"/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IDLE</a:t>
                      </a:r>
                      <a:endParaRPr lang="ru-RU" sz="21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Редактор и запуск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6941772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Интерпретатор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Выполнение кода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5673744"/>
                  </a:ext>
                </a:extLst>
              </a:tr>
            </a:tbl>
          </a:graphicData>
        </a:graphic>
      </p:graphicFrame>
      <p:sp>
        <p:nvSpPr>
          <p:cNvPr id="19" name="question">
            <a:extLst>
              <a:ext uri="{FF2B5EF4-FFF2-40B4-BE49-F238E27FC236}">
                <a16:creationId xmlns:a16="http://schemas.microsoft.com/office/drawing/2014/main" id="{62339155-C57F-0EE2-9D13-32A4AB19C0E6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Назови роль каждого.</a:t>
            </a:r>
          </a:p>
        </p:txBody>
      </p:sp>
      <p:sp>
        <p:nvSpPr>
          <p:cNvPr id="20" name="brand">
            <a:extLst>
              <a:ext uri="{FF2B5EF4-FFF2-40B4-BE49-F238E27FC236}">
                <a16:creationId xmlns:a16="http://schemas.microsoft.com/office/drawing/2014/main" id="{5846EB6F-04B8-6F5A-5E2F-86A15CB0DF1C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age">
            <a:extLst>
              <a:ext uri="{FF2B5EF4-FFF2-40B4-BE49-F238E27FC236}">
                <a16:creationId xmlns:a16="http://schemas.microsoft.com/office/drawing/2014/main" id="{DFC06619-E96E-8F61-3982-4C2579FDCE50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39786610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D1EC1797-B8D8-3BDB-DC75-D3872DF79221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Первый файл</a:t>
            </a:r>
          </a:p>
        </p:txBody>
      </p:sp>
      <p:pic>
        <p:nvPicPr>
          <p:cNvPr id="16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8F6AD386-3B64-64C2-1177-2E03F1B4E9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7" name="table-caption">
            <a:extLst>
              <a:ext uri="{FF2B5EF4-FFF2-40B4-BE49-F238E27FC236}">
                <a16:creationId xmlns:a16="http://schemas.microsoft.com/office/drawing/2014/main" id="{68FE111C-7FB6-C9EB-A1A1-A2D4D8D281A6}"/>
              </a:ext>
            </a:extLst>
          </p:cNvPr>
          <p:cNvSpPr txBox="1"/>
          <p:nvPr/>
        </p:nvSpPr>
        <p:spPr>
          <a:xfrm>
            <a:off x="685800" y="1971675"/>
            <a:ext cx="5219700" cy="3524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Среда настроена до звонка.</a:t>
            </a:r>
          </a:p>
        </p:txBody>
      </p:sp>
      <p:graphicFrame>
        <p:nvGraphicFramePr>
          <p:cNvPr id="18" name="editable-data-table">
            <a:extLst>
              <a:ext uri="{FF2B5EF4-FFF2-40B4-BE49-F238E27FC236}">
                <a16:creationId xmlns:a16="http://schemas.microsoft.com/office/drawing/2014/main" id="{2AADEAD9-914C-844B-C130-578F0D94BC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7264983"/>
              </p:ext>
            </p:extLst>
          </p:nvPr>
        </p:nvGraphicFramePr>
        <p:xfrm>
          <a:off x="685800" y="2543175"/>
          <a:ext cx="5219700" cy="2628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9850">
                  <a:extLst>
                    <a:ext uri="{9D8B030D-6E8A-4147-A177-3AD203B41FA5}">
                      <a16:colId xmlns:a16="http://schemas.microsoft.com/office/drawing/2014/main" val="160922766"/>
                    </a:ext>
                  </a:extLst>
                </a:gridCol>
                <a:gridCol w="2609850">
                  <a:extLst>
                    <a:ext uri="{9D8B030D-6E8A-4147-A177-3AD203B41FA5}">
                      <a16:colId xmlns:a16="http://schemas.microsoft.com/office/drawing/2014/main" val="227704101"/>
                    </a:ext>
                  </a:extLst>
                </a:gridCol>
              </a:tblGrid>
              <a:tr h="657225"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Действие </a:t>
                      </a:r>
                      <a:r>
                        <a:rPr lang="en-US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IDLE</a:t>
                      </a:r>
                      <a:endParaRPr lang="ru-RU" sz="2100" b="1">
                        <a:solidFill>
                          <a:srgbClr val="FFFFFF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Результат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0700891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 algn="ctr"/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File → New File</a:t>
                      </a:r>
                      <a:endParaRPr lang="ru-RU" sz="21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Окно редактора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2859754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 algn="ctr"/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Save As → demo23.py</a:t>
                      </a:r>
                      <a:endParaRPr lang="ru-RU" sz="21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Сохранённый исходник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5337444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 algn="ctr"/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Run → Run Module</a:t>
                      </a:r>
                      <a:endParaRPr lang="ru-RU" sz="21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Вывод в </a:t>
                      </a:r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Shell</a:t>
                      </a:r>
                      <a:endParaRPr lang="ru-RU" sz="21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1386452"/>
                  </a:ext>
                </a:extLst>
              </a:tr>
            </a:tbl>
          </a:graphicData>
        </a:graphic>
      </p:graphicFrame>
      <p:sp>
        <p:nvSpPr>
          <p:cNvPr id="19" name="question">
            <a:extLst>
              <a:ext uri="{FF2B5EF4-FFF2-40B4-BE49-F238E27FC236}">
                <a16:creationId xmlns:a16="http://schemas.microsoft.com/office/drawing/2014/main" id="{B087C0E8-E940-A83D-9154-FD03A14D0276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Код файла — без &gt;&gt;&gt;.</a:t>
            </a:r>
          </a:p>
        </p:txBody>
      </p:sp>
      <p:sp>
        <p:nvSpPr>
          <p:cNvPr id="20" name="brand">
            <a:extLst>
              <a:ext uri="{FF2B5EF4-FFF2-40B4-BE49-F238E27FC236}">
                <a16:creationId xmlns:a16="http://schemas.microsoft.com/office/drawing/2014/main" id="{285AE1D9-8E98-7C39-0253-A7587A49AC4D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age">
            <a:extLst>
              <a:ext uri="{FF2B5EF4-FFF2-40B4-BE49-F238E27FC236}">
                <a16:creationId xmlns:a16="http://schemas.microsoft.com/office/drawing/2014/main" id="{3430F18F-A260-1CBB-2A03-70F02D571810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34102431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E22A2EDA-DD51-91BA-970B-CF3611105C3D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Предскажи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C1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CA453E79-2709-F7AD-FD53-DF098B4EFE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0" name="body">
            <a:extLst>
              <a:ext uri="{FF2B5EF4-FFF2-40B4-BE49-F238E27FC236}">
                <a16:creationId xmlns:a16="http://schemas.microsoft.com/office/drawing/2014/main" id="{A20F064A-D99D-AA04-74BD-772D2DF3C6D1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print("2 + 5")
print(2 + 5)
Запиши две строки вывода.</a:t>
            </a:r>
          </a:p>
        </p:txBody>
      </p:sp>
      <p:sp>
        <p:nvSpPr>
          <p:cNvPr id="21" name="question">
            <a:extLst>
              <a:ext uri="{FF2B5EF4-FFF2-40B4-BE49-F238E27FC236}">
                <a16:creationId xmlns:a16="http://schemas.microsoft.com/office/drawing/2014/main" id="{8CDD8B3B-9C93-7E5B-3BEB-4BC86D5E460F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Кавычки меняют смысл аргумента.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48E76C7F-74F7-F9D5-6DEF-B4D274007792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94DE8303-0683-E024-E229-DF15C4CFC091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24167343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9F6A0DB5-B14D-CAF9-4B68-2304A6909F1A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Текст и вычисление</a:t>
            </a:r>
          </a:p>
        </p:txBody>
      </p:sp>
      <p:pic>
        <p:nvPicPr>
          <p:cNvPr id="17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36F3DACC-BD18-B5D0-392C-FB7CC0CE06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8" name="reveal-accent">
            <a:extLst>
              <a:ext uri="{FF2B5EF4-FFF2-40B4-BE49-F238E27FC236}">
                <a16:creationId xmlns:a16="http://schemas.microsoft.com/office/drawing/2014/main" id="{39A8CECC-93C3-546A-3515-04AC8D7D5889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body">
            <a:extLst>
              <a:ext uri="{FF2B5EF4-FFF2-40B4-BE49-F238E27FC236}">
                <a16:creationId xmlns:a16="http://schemas.microsoft.com/office/drawing/2014/main" id="{94CE809A-F9DA-32EF-89A5-1A4480670116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+ 5
7
Это две разные строки.</a:t>
            </a:r>
          </a:p>
        </p:txBody>
      </p:sp>
      <p:sp>
        <p:nvSpPr>
          <p:cNvPr id="20" name="question">
            <a:extLst>
              <a:ext uri="{FF2B5EF4-FFF2-40B4-BE49-F238E27FC236}">
                <a16:creationId xmlns:a16="http://schemas.microsoft.com/office/drawing/2014/main" id="{B351F531-5FAC-2346-BB3E-C40E67C4C270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Разбор после личной записи.</a:t>
            </a:r>
          </a:p>
        </p:txBody>
      </p:sp>
      <p:sp>
        <p:nvSpPr>
          <p:cNvPr id="21" name="brand">
            <a:extLst>
              <a:ext uri="{FF2B5EF4-FFF2-40B4-BE49-F238E27FC236}">
                <a16:creationId xmlns:a16="http://schemas.microsoft.com/office/drawing/2014/main" id="{B4F48969-78A7-E428-D574-E7150AA35E99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age">
            <a:extLst>
              <a:ext uri="{FF2B5EF4-FFF2-40B4-BE49-F238E27FC236}">
                <a16:creationId xmlns:a16="http://schemas.microsoft.com/office/drawing/2014/main" id="{2FBB4B72-8ED4-9C1E-BDD1-CAECAA02953F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444187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C3B1820E-F5DD-DE9D-3C84-4A542A34DB4D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Создай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A1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752B56D3-54FD-917F-5601-5F5C2FEC0E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7" name="body">
            <a:extLst>
              <a:ext uri="{FF2B5EF4-FFF2-40B4-BE49-F238E27FC236}">
                <a16:creationId xmlns:a16="http://schemas.microsoft.com/office/drawing/2014/main" id="{41F9340E-7979-9BFF-C67A-89B8EFC2F2C5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print("</a:t>
            </a: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Старт")
</a:t>
            </a:r>
            <a:r>
              <a:rPr lang="en-US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print(6 + 3)
print("</a:t>
            </a: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Финиш")</a:t>
            </a:r>
          </a:p>
        </p:txBody>
      </p:sp>
      <p:sp>
        <p:nvSpPr>
          <p:cNvPr id="18" name="question">
            <a:extLst>
              <a:ext uri="{FF2B5EF4-FFF2-40B4-BE49-F238E27FC236}">
                <a16:creationId xmlns:a16="http://schemas.microsoft.com/office/drawing/2014/main" id="{C463123D-12D9-6E49-E02D-EDA43FA433FD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Прогноз → сохранить lesson23.py → запустить.</a:t>
            </a:r>
          </a:p>
        </p:txBody>
      </p:sp>
      <p:sp>
        <p:nvSpPr>
          <p:cNvPr id="19" name="brand">
            <a:extLst>
              <a:ext uri="{FF2B5EF4-FFF2-40B4-BE49-F238E27FC236}">
                <a16:creationId xmlns:a16="http://schemas.microsoft.com/office/drawing/2014/main" id="{C1E5E0E2-5129-65A6-87EB-4FA657892ECF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page">
            <a:extLst>
              <a:ext uri="{FF2B5EF4-FFF2-40B4-BE49-F238E27FC236}">
                <a16:creationId xmlns:a16="http://schemas.microsoft.com/office/drawing/2014/main" id="{90096526-4AF3-7112-1B88-1EFE38900F78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1187940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618B96FA-CD36-D0F1-F312-C5AB517604AC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Сравни три строки</a:t>
            </a:r>
          </a:p>
        </p:txBody>
      </p:sp>
      <p:pic>
        <p:nvPicPr>
          <p:cNvPr id="19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0145E637-FD09-0763-CD70-2C336D9817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0" name="reveal-accent">
            <a:extLst>
              <a:ext uri="{FF2B5EF4-FFF2-40B4-BE49-F238E27FC236}">
                <a16:creationId xmlns:a16="http://schemas.microsoft.com/office/drawing/2014/main" id="{DD56A868-2ED5-FABF-4D1E-50821F191A69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body">
            <a:extLst>
              <a:ext uri="{FF2B5EF4-FFF2-40B4-BE49-F238E27FC236}">
                <a16:creationId xmlns:a16="http://schemas.microsoft.com/office/drawing/2014/main" id="{C040F1F4-005E-535F-44F4-A367CCFC4A17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Старт
9
Финиш</a:t>
            </a:r>
          </a:p>
        </p:txBody>
      </p:sp>
      <p:sp>
        <p:nvSpPr>
          <p:cNvPr id="22" name="question">
            <a:extLst>
              <a:ext uri="{FF2B5EF4-FFF2-40B4-BE49-F238E27FC236}">
                <a16:creationId xmlns:a16="http://schemas.microsoft.com/office/drawing/2014/main" id="{D70219DB-8A85-5925-7F7B-D8B04E939FE1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Факт нового запуска сравни со своим прогнозом.</a:t>
            </a:r>
          </a:p>
        </p:txBody>
      </p:sp>
      <p:sp>
        <p:nvSpPr>
          <p:cNvPr id="23" name="brand">
            <a:extLst>
              <a:ext uri="{FF2B5EF4-FFF2-40B4-BE49-F238E27FC236}">
                <a16:creationId xmlns:a16="http://schemas.microsoft.com/office/drawing/2014/main" id="{09DE104F-D3CC-2787-BBB9-270FBD7F58BA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page">
            <a:extLst>
              <a:ext uri="{FF2B5EF4-FFF2-40B4-BE49-F238E27FC236}">
                <a16:creationId xmlns:a16="http://schemas.microsoft.com/office/drawing/2014/main" id="{D86AE038-1917-C607-07D3-27651EF3CD03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7798714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">
            <a:extLst>
              <a:ext uri="{FF2B5EF4-FFF2-40B4-BE49-F238E27FC236}">
                <a16:creationId xmlns:a16="http://schemas.microsoft.com/office/drawing/2014/main" id="{A26BFE43-04AC-57D1-E8EA-56560CCA0D57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Две минуты без экрана</a:t>
            </a:r>
          </a:p>
        </p:txBody>
      </p:sp>
      <p:pic>
        <p:nvPicPr>
          <p:cNvPr id="14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962C4A68-C63C-1353-E6A3-89B6C9B32C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5" name="body">
            <a:extLst>
              <a:ext uri="{FF2B5EF4-FFF2-40B4-BE49-F238E27FC236}">
                <a16:creationId xmlns:a16="http://schemas.microsoft.com/office/drawing/2014/main" id="{5938EEE0-F3A1-6D62-FFA2-42767156ACCE}"/>
              </a:ext>
            </a:extLst>
          </p:cNvPr>
          <p:cNvSpPr txBox="1"/>
          <p:nvPr/>
        </p:nvSpPr>
        <p:spPr>
          <a:xfrm>
            <a:off x="685800" y="2266950"/>
            <a:ext cx="5219700" cy="22669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70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Отведи взгляд.
Смени позу.
Полные две минуты отдыха.</a:t>
            </a:r>
          </a:p>
        </p:txBody>
      </p:sp>
      <p:sp>
        <p:nvSpPr>
          <p:cNvPr id="16" name="pause-note">
            <a:extLst>
              <a:ext uri="{FF2B5EF4-FFF2-40B4-BE49-F238E27FC236}">
                <a16:creationId xmlns:a16="http://schemas.microsoft.com/office/drawing/2014/main" id="{0CF4EFCE-2CA5-448C-BF76-97803CD88282}"/>
              </a:ext>
            </a:extLst>
          </p:cNvPr>
          <p:cNvSpPr txBox="1"/>
          <p:nvPr/>
        </p:nvSpPr>
        <p:spPr>
          <a:xfrm>
            <a:off x="685800" y="4743450"/>
            <a:ext cx="5219700" cy="7143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17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Две минуты без проекции.</a:t>
            </a:r>
          </a:p>
        </p:txBody>
      </p:sp>
      <p:sp>
        <p:nvSpPr>
          <p:cNvPr id="17" name="brand">
            <a:extLst>
              <a:ext uri="{FF2B5EF4-FFF2-40B4-BE49-F238E27FC236}">
                <a16:creationId xmlns:a16="http://schemas.microsoft.com/office/drawing/2014/main" id="{562BAFE2-2B72-F53D-F8F0-703F7B5DA352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page">
            <a:extLst>
              <a:ext uri="{FF2B5EF4-FFF2-40B4-BE49-F238E27FC236}">
                <a16:creationId xmlns:a16="http://schemas.microsoft.com/office/drawing/2014/main" id="{A787FD8D-5B76-DEBC-030F-0CB691EC7FE2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19378259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">
            <a:extLst>
              <a:ext uri="{FF2B5EF4-FFF2-40B4-BE49-F238E27FC236}">
                <a16:creationId xmlns:a16="http://schemas.microsoft.com/office/drawing/2014/main" id="{95E1BA5F-9D45-F9B6-6742-200A1174EE73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Число или запись?</a:t>
            </a:r>
          </a:p>
        </p:txBody>
      </p:sp>
      <p:pic>
        <p:nvPicPr>
          <p:cNvPr id="11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59FB3E62-4460-CDC5-E6C6-558464A443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2" name="body">
            <a:extLst>
              <a:ext uri="{FF2B5EF4-FFF2-40B4-BE49-F238E27FC236}">
                <a16:creationId xmlns:a16="http://schemas.microsoft.com/office/drawing/2014/main" id="{92DEBD83-B2C7-E06F-9BC7-B2558693BC07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Другой пример:
print(2 * 5)
print("2 * 5")</a:t>
            </a:r>
          </a:p>
        </p:txBody>
      </p:sp>
      <p:sp>
        <p:nvSpPr>
          <p:cNvPr id="13" name="question">
            <a:extLst>
              <a:ext uri="{FF2B5EF4-FFF2-40B4-BE49-F238E27FC236}">
                <a16:creationId xmlns:a16="http://schemas.microsoft.com/office/drawing/2014/main" id="{848B686D-8E29-2AAB-E956-13CD0EADA904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Две записи правильны, задачи разные.</a:t>
            </a:r>
          </a:p>
        </p:txBody>
      </p:sp>
      <p:sp>
        <p:nvSpPr>
          <p:cNvPr id="14" name="brand">
            <a:extLst>
              <a:ext uri="{FF2B5EF4-FFF2-40B4-BE49-F238E27FC236}">
                <a16:creationId xmlns:a16="http://schemas.microsoft.com/office/drawing/2014/main" id="{815E5707-6B29-EAC5-811C-3CEF9BFE91C9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page">
            <a:extLst>
              <a:ext uri="{FF2B5EF4-FFF2-40B4-BE49-F238E27FC236}">
                <a16:creationId xmlns:a16="http://schemas.microsoft.com/office/drawing/2014/main" id="{6C1C449B-86EF-FD6E-CB03-4E7AEFCED88A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4184537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F3ACB6A8-C2E2-87FC-202F-94E35F78ACF4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Аргумент определяет результат</a:t>
            </a:r>
          </a:p>
        </p:txBody>
      </p:sp>
      <p:pic>
        <p:nvPicPr>
          <p:cNvPr id="16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6F7A674A-8016-8CD9-4261-1D01A56769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7" name="table-caption">
            <a:extLst>
              <a:ext uri="{FF2B5EF4-FFF2-40B4-BE49-F238E27FC236}">
                <a16:creationId xmlns:a16="http://schemas.microsoft.com/office/drawing/2014/main" id="{11D5FD1B-CE53-81E7-CF37-7D045FF167C2}"/>
              </a:ext>
            </a:extLst>
          </p:cNvPr>
          <p:cNvSpPr txBox="1"/>
          <p:nvPr/>
        </p:nvSpPr>
        <p:spPr>
          <a:xfrm>
            <a:off x="685800" y="1971675"/>
            <a:ext cx="5219700" cy="3524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Сравни на других данных.</a:t>
            </a:r>
          </a:p>
        </p:txBody>
      </p:sp>
      <p:graphicFrame>
        <p:nvGraphicFramePr>
          <p:cNvPr id="18" name="editable-data-table">
            <a:extLst>
              <a:ext uri="{FF2B5EF4-FFF2-40B4-BE49-F238E27FC236}">
                <a16:creationId xmlns:a16="http://schemas.microsoft.com/office/drawing/2014/main" id="{1DCF4084-0FBD-2A43-2077-765C45BF45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3910920"/>
              </p:ext>
            </p:extLst>
          </p:nvPr>
        </p:nvGraphicFramePr>
        <p:xfrm>
          <a:off x="685800" y="2390775"/>
          <a:ext cx="521970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9850">
                  <a:extLst>
                    <a:ext uri="{9D8B030D-6E8A-4147-A177-3AD203B41FA5}">
                      <a16:colId xmlns:a16="http://schemas.microsoft.com/office/drawing/2014/main" val="603496088"/>
                    </a:ext>
                  </a:extLst>
                </a:gridCol>
                <a:gridCol w="2609850">
                  <a:extLst>
                    <a:ext uri="{9D8B030D-6E8A-4147-A177-3AD203B41FA5}">
                      <a16:colId xmlns:a16="http://schemas.microsoft.com/office/drawing/2014/main" val="210099501"/>
                    </a:ext>
                  </a:extLst>
                </a:gridCol>
              </a:tblGrid>
              <a:tr h="1066800"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Аргумент образца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Вывод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5776591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2 * 5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7929290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"2 * 5"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2 * 5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9122541"/>
                  </a:ext>
                </a:extLst>
              </a:tr>
            </a:tbl>
          </a:graphicData>
        </a:graphic>
      </p:graphicFrame>
      <p:sp>
        <p:nvSpPr>
          <p:cNvPr id="19" name="question">
            <a:extLst>
              <a:ext uri="{FF2B5EF4-FFF2-40B4-BE49-F238E27FC236}">
                <a16:creationId xmlns:a16="http://schemas.microsoft.com/office/drawing/2014/main" id="{316A9869-3639-9D07-1083-EDD09A033A0C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A2 составь собственные строки.</a:t>
            </a:r>
          </a:p>
        </p:txBody>
      </p:sp>
      <p:sp>
        <p:nvSpPr>
          <p:cNvPr id="20" name="brand">
            <a:extLst>
              <a:ext uri="{FF2B5EF4-FFF2-40B4-BE49-F238E27FC236}">
                <a16:creationId xmlns:a16="http://schemas.microsoft.com/office/drawing/2014/main" id="{1FA644A3-D05A-0AF4-E0A6-D60B7B6A72A2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age">
            <a:extLst>
              <a:ext uri="{FF2B5EF4-FFF2-40B4-BE49-F238E27FC236}">
                <a16:creationId xmlns:a16="http://schemas.microsoft.com/office/drawing/2014/main" id="{FA57E808-1998-E4C3-E357-C4954BB09C72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7650326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642C5992-749E-6713-4F2C-1BB0C525B24E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Составь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A2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0F80C46E-DC28-5EB6-2006-244E0F377A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0" name="body">
            <a:extLst>
              <a:ext uri="{FF2B5EF4-FFF2-40B4-BE49-F238E27FC236}">
                <a16:creationId xmlns:a16="http://schemas.microsoft.com/office/drawing/2014/main" id="{0306361D-1199-527D-F868-C44C85E0D5D2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Нужны три строки вывода:
Мой код
значение 4 * 3
буквальный текст 4 * 3</a:t>
            </a:r>
          </a:p>
        </p:txBody>
      </p:sp>
      <p:sp>
        <p:nvSpPr>
          <p:cNvPr id="21" name="question">
            <a:extLst>
              <a:ext uri="{FF2B5EF4-FFF2-40B4-BE49-F238E27FC236}">
                <a16:creationId xmlns:a16="http://schemas.microsoft.com/office/drawing/2014/main" id="{077B6D99-AFD6-83A8-DFF0-2513A43C218A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Сначала собственный код и прогноз.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024D48C4-7A38-A35F-3862-9B8807CE8AC6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E802FF48-C635-ACBC-229A-68283462688A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39855597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527B3B04-95EA-DF98-0055-49EABF667352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Проверь свою программу</a:t>
            </a:r>
          </a:p>
        </p:txBody>
      </p:sp>
      <p:pic>
        <p:nvPicPr>
          <p:cNvPr id="17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5430D72F-DC55-1183-F32D-F43ED59E4E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8" name="reveal-accent">
            <a:extLst>
              <a:ext uri="{FF2B5EF4-FFF2-40B4-BE49-F238E27FC236}">
                <a16:creationId xmlns:a16="http://schemas.microsoft.com/office/drawing/2014/main" id="{92C2C76D-2B1C-CE68-96D1-EDEC378F9369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body">
            <a:extLst>
              <a:ext uri="{FF2B5EF4-FFF2-40B4-BE49-F238E27FC236}">
                <a16:creationId xmlns:a16="http://schemas.microsoft.com/office/drawing/2014/main" id="{8D0AF600-3667-DBDE-15D1-D7B97F15F8D5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print("</a:t>
            </a: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Мой код")
</a:t>
            </a:r>
            <a:r>
              <a:rPr lang="en-US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print(4 * 3)
print("4 * 3")</a:t>
            </a:r>
            <a:endParaRPr lang="ru-RU" sz="2550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question">
            <a:extLst>
              <a:ext uri="{FF2B5EF4-FFF2-40B4-BE49-F238E27FC236}">
                <a16:creationId xmlns:a16="http://schemas.microsoft.com/office/drawing/2014/main" id="{3ECE78CC-CFC9-9D04-F4DD-EAAF5A7F64B9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Вывод: Мой код, затем 12, затем 4 * 3.</a:t>
            </a:r>
          </a:p>
        </p:txBody>
      </p:sp>
      <p:sp>
        <p:nvSpPr>
          <p:cNvPr id="21" name="brand">
            <a:extLst>
              <a:ext uri="{FF2B5EF4-FFF2-40B4-BE49-F238E27FC236}">
                <a16:creationId xmlns:a16="http://schemas.microsoft.com/office/drawing/2014/main" id="{2ED34CE7-F5A2-EF24-D009-17C1CB7C6DF9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age">
            <a:extLst>
              <a:ext uri="{FF2B5EF4-FFF2-40B4-BE49-F238E27FC236}">
                <a16:creationId xmlns:a16="http://schemas.microsoft.com/office/drawing/2014/main" id="{CBA6A98B-971E-D8AA-0136-C2159FA3D6F9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42765782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BC4DC6B9-E924-BB67-94E5-92B0E99A3F06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Откуда берётся ответ?</a:t>
            </a:r>
          </a:p>
        </p:txBody>
      </p:sp>
      <p:pic>
        <p:nvPicPr>
          <p:cNvPr id="16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FA78ECE2-B4B0-EDDB-B495-D9C23D0F95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7" name="table-caption">
            <a:extLst>
              <a:ext uri="{FF2B5EF4-FFF2-40B4-BE49-F238E27FC236}">
                <a16:creationId xmlns:a16="http://schemas.microsoft.com/office/drawing/2014/main" id="{1415F309-4F43-906A-2B3D-1C7CEB6A7256}"/>
              </a:ext>
            </a:extLst>
          </p:cNvPr>
          <p:cNvSpPr txBox="1"/>
          <p:nvPr/>
        </p:nvSpPr>
        <p:spPr>
          <a:xfrm>
            <a:off x="685800" y="1971675"/>
            <a:ext cx="5219700" cy="3524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Обучение и применение — разные этапы.</a:t>
            </a:r>
          </a:p>
        </p:txBody>
      </p:sp>
      <p:graphicFrame>
        <p:nvGraphicFramePr>
          <p:cNvPr id="18" name="editable-data-table">
            <a:extLst>
              <a:ext uri="{FF2B5EF4-FFF2-40B4-BE49-F238E27FC236}">
                <a16:creationId xmlns:a16="http://schemas.microsoft.com/office/drawing/2014/main" id="{0792A1C9-3C09-AAA1-6A7A-112338B987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4007828"/>
              </p:ext>
            </p:extLst>
          </p:nvPr>
        </p:nvGraphicFramePr>
        <p:xfrm>
          <a:off x="685800" y="2543175"/>
          <a:ext cx="5219700" cy="2628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9850">
                  <a:extLst>
                    <a:ext uri="{9D8B030D-6E8A-4147-A177-3AD203B41FA5}">
                      <a16:colId xmlns:a16="http://schemas.microsoft.com/office/drawing/2014/main" val="961235653"/>
                    </a:ext>
                  </a:extLst>
                </a:gridCol>
                <a:gridCol w="2609850">
                  <a:extLst>
                    <a:ext uri="{9D8B030D-6E8A-4147-A177-3AD203B41FA5}">
                      <a16:colId xmlns:a16="http://schemas.microsoft.com/office/drawing/2014/main" val="2721182835"/>
                    </a:ext>
                  </a:extLst>
                </a:gridCol>
              </a:tblGrid>
              <a:tr h="657225"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Пример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Основа ответа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5066159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 algn="ctr"/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print(2*6)</a:t>
                      </a:r>
                      <a:endParaRPr lang="ru-RU" sz="21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Заданные правила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1551974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Спам-фильтр с обучением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Модель по примерам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3495189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Новый вход модели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Ответ требует проверки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1051721"/>
                  </a:ext>
                </a:extLst>
              </a:tr>
            </a:tbl>
          </a:graphicData>
        </a:graphic>
      </p:graphicFrame>
      <p:sp>
        <p:nvSpPr>
          <p:cNvPr id="19" name="question">
            <a:extLst>
              <a:ext uri="{FF2B5EF4-FFF2-40B4-BE49-F238E27FC236}">
                <a16:creationId xmlns:a16="http://schemas.microsoft.com/office/drawing/2014/main" id="{D0E49D75-A509-03F1-5713-081E3910C116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Модель тоже выполняется программой.</a:t>
            </a:r>
          </a:p>
        </p:txBody>
      </p:sp>
      <p:sp>
        <p:nvSpPr>
          <p:cNvPr id="20" name="brand">
            <a:extLst>
              <a:ext uri="{FF2B5EF4-FFF2-40B4-BE49-F238E27FC236}">
                <a16:creationId xmlns:a16="http://schemas.microsoft.com/office/drawing/2014/main" id="{C5836A7C-ACC1-93A9-A4F9-9ECB62C7B1FA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age">
            <a:extLst>
              <a:ext uri="{FF2B5EF4-FFF2-40B4-BE49-F238E27FC236}">
                <a16:creationId xmlns:a16="http://schemas.microsoft.com/office/drawing/2014/main" id="{94E45F50-D199-9E18-27EF-9B5D8CC686B3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10526350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63F176FF-06C3-DE32-10D0-1716E81F01F8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Перенос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B1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84F80C7A-CFE2-CC24-A8AF-89D3DC3AD6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0" name="body">
            <a:extLst>
              <a:ext uri="{FF2B5EF4-FFF2-40B4-BE49-F238E27FC236}">
                <a16:creationId xmlns:a16="http://schemas.microsoft.com/office/drawing/2014/main" id="{60836BD0-966A-D813-8AA4-5CB4CFF2C185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файле:
3 + 4
print("Готово")
Что напечатается?</a:t>
            </a:r>
          </a:p>
        </p:txBody>
      </p:sp>
      <p:sp>
        <p:nvSpPr>
          <p:cNvPr id="21" name="question">
            <a:extLst>
              <a:ext uri="{FF2B5EF4-FFF2-40B4-BE49-F238E27FC236}">
                <a16:creationId xmlns:a16="http://schemas.microsoft.com/office/drawing/2014/main" id="{EE352122-0F9C-B5F6-8B15-74B7F58A52EE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смешивай файл с интерактивным вводом.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66772098-5CC5-3091-02EC-847510098179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C4461C74-A314-0E21-5571-81C2FE1CD9E8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910337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7B255582-0F7A-564E-FFB7-205510C018A8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Вывод и масштаб данных</a:t>
            </a:r>
          </a:p>
        </p:txBody>
      </p:sp>
      <p:pic>
        <p:nvPicPr>
          <p:cNvPr id="17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0993134B-AD1F-AC34-5C74-2B44F6CA1D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8" name="reveal-accent">
            <a:extLst>
              <a:ext uri="{FF2B5EF4-FFF2-40B4-BE49-F238E27FC236}">
                <a16:creationId xmlns:a16="http://schemas.microsoft.com/office/drawing/2014/main" id="{812C3C04-4308-D892-EA8E-EF0E1A8B79E2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body">
            <a:extLst>
              <a:ext uri="{FF2B5EF4-FFF2-40B4-BE49-F238E27FC236}">
                <a16:creationId xmlns:a16="http://schemas.microsoft.com/office/drawing/2014/main" id="{DE65696E-AE2F-C8DC-FC68-9392A3F27EFD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B1: печатается только Готово.
Большие данные: масштаб, поток, разнообразие.
Восемь строк + ИИ ≠ большие данные.</a:t>
            </a:r>
          </a:p>
        </p:txBody>
      </p:sp>
      <p:sp>
        <p:nvSpPr>
          <p:cNvPr id="20" name="question">
            <a:extLst>
              <a:ext uri="{FF2B5EF4-FFF2-40B4-BE49-F238E27FC236}">
                <a16:creationId xmlns:a16="http://schemas.microsoft.com/office/drawing/2014/main" id="{D0E8CA0E-B1F6-013D-2FC8-6B01CAD1B0F4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Пример: потоки измерений датчиков города.</a:t>
            </a:r>
          </a:p>
        </p:txBody>
      </p:sp>
      <p:sp>
        <p:nvSpPr>
          <p:cNvPr id="21" name="brand">
            <a:extLst>
              <a:ext uri="{FF2B5EF4-FFF2-40B4-BE49-F238E27FC236}">
                <a16:creationId xmlns:a16="http://schemas.microsoft.com/office/drawing/2014/main" id="{DE487307-1BCC-BB76-C9F8-4476265F33F0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age">
            <a:extLst>
              <a:ext uri="{FF2B5EF4-FFF2-40B4-BE49-F238E27FC236}">
                <a16:creationId xmlns:a16="http://schemas.microsoft.com/office/drawing/2014/main" id="{AB262BD6-9AA0-3E23-BBBD-6E905596829F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1354697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49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">
            <a:extLst>
              <a:ext uri="{FF2B5EF4-FFF2-40B4-BE49-F238E27FC236}">
                <a16:creationId xmlns:a16="http://schemas.microsoft.com/office/drawing/2014/main" id="{33E82B72-9FA8-4037-CBCE-0FD905377B81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ИИ скопировал приглашение</a:t>
            </a:r>
          </a:p>
        </p:txBody>
      </p:sp>
      <p:sp>
        <p:nvSpPr>
          <p:cNvPr id="17" name="label">
            <a:extLst>
              <a:ext uri="{FF2B5EF4-FFF2-40B4-BE49-F238E27FC236}">
                <a16:creationId xmlns:a16="http://schemas.microsoft.com/office/drawing/2014/main" id="{F58CF60D-08D6-D16A-F18F-638F131B79A8}"/>
              </a:ext>
            </a:extLst>
          </p:cNvPr>
          <p:cNvSpPr txBox="1"/>
          <p:nvPr/>
        </p:nvSpPr>
        <p:spPr>
          <a:xfrm>
            <a:off x="685800" y="1695450"/>
            <a:ext cx="9525000" cy="4191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95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Вымышленный ответ для проверки</a:t>
            </a:r>
          </a:p>
        </p:txBody>
      </p:sp>
      <p:sp>
        <p:nvSpPr>
          <p:cNvPr id="18" name="body">
            <a:extLst>
              <a:ext uri="{FF2B5EF4-FFF2-40B4-BE49-F238E27FC236}">
                <a16:creationId xmlns:a16="http://schemas.microsoft.com/office/drawing/2014/main" id="{7D8C1240-B4CF-0F24-739D-110B47E10497}"/>
              </a:ext>
            </a:extLst>
          </p:cNvPr>
          <p:cNvSpPr txBox="1"/>
          <p:nvPr/>
        </p:nvSpPr>
        <p:spPr>
          <a:xfrm>
            <a:off x="685800" y="2476500"/>
            <a:ext cx="7620000" cy="2095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77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&gt;&gt;&gt; print("Привет")
«Сохрани так в файле».</a:t>
            </a:r>
          </a:p>
        </p:txBody>
      </p:sp>
      <p:pic>
        <p:nvPicPr>
          <p:cNvPr id="20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AF42D59B-7846-7A63-4692-065A00A6D2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8250" y="3003550"/>
            <a:ext cx="2647950" cy="1765300"/>
          </a:xfrm>
          <a:prstGeom prst="rect">
            <a:avLst/>
          </a:prstGeom>
        </p:spPr>
      </p:pic>
      <p:sp>
        <p:nvSpPr>
          <p:cNvPr id="21" name="question">
            <a:extLst>
              <a:ext uri="{FF2B5EF4-FFF2-40B4-BE49-F238E27FC236}">
                <a16:creationId xmlns:a16="http://schemas.microsoft.com/office/drawing/2014/main" id="{5F48B70B-9A25-CA3A-FE13-7E3E1457911E}"/>
              </a:ext>
            </a:extLst>
          </p:cNvPr>
          <p:cNvSpPr txBox="1"/>
          <p:nvPr/>
        </p:nvSpPr>
        <p:spPr>
          <a:xfrm>
            <a:off x="685800" y="4781550"/>
            <a:ext cx="7810500" cy="1247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32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AI1. Проверь и исправь запись.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2DC10057-3D8D-8D09-DE79-819B99E8EC7A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6CE3C8E5-7DEB-655D-45B8-9B5F93E73D69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C6F0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14158832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D6B9BABB-0F10-E999-0DC2-864F8B800B80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Приглашение убрано</a:t>
            </a:r>
          </a:p>
        </p:txBody>
      </p:sp>
      <p:pic>
        <p:nvPicPr>
          <p:cNvPr id="17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8CDCFF38-B598-3CA9-878E-93EE5CB209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8" name="reveal-accent">
            <a:extLst>
              <a:ext uri="{FF2B5EF4-FFF2-40B4-BE49-F238E27FC236}">
                <a16:creationId xmlns:a16="http://schemas.microsoft.com/office/drawing/2014/main" id="{19BBC4BE-C653-0C27-BF3A-E07129631F43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body">
            <a:extLst>
              <a:ext uri="{FF2B5EF4-FFF2-40B4-BE49-F238E27FC236}">
                <a16:creationId xmlns:a16="http://schemas.microsoft.com/office/drawing/2014/main" id="{0F7DD68A-AC4A-077D-110B-63536AA8A1C9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print("</a:t>
            </a: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Привет")
Вывод: Привет.</a:t>
            </a:r>
          </a:p>
        </p:txBody>
      </p:sp>
      <p:sp>
        <p:nvSpPr>
          <p:cNvPr id="20" name="question">
            <a:extLst>
              <a:ext uri="{FF2B5EF4-FFF2-40B4-BE49-F238E27FC236}">
                <a16:creationId xmlns:a16="http://schemas.microsoft.com/office/drawing/2014/main" id="{CA4DA0D7-E244-5B30-7915-1C50B5F9CE7F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&gt;&gt;&gt; принадлежит интерфейсу </a:t>
            </a:r>
            <a:r>
              <a:rPr lang="en-US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Shell.</a:t>
            </a:r>
            <a:endParaRPr lang="ru-RU" sz="1725" b="1">
              <a:solidFill>
                <a:srgbClr val="2449F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brand">
            <a:extLst>
              <a:ext uri="{FF2B5EF4-FFF2-40B4-BE49-F238E27FC236}">
                <a16:creationId xmlns:a16="http://schemas.microsoft.com/office/drawing/2014/main" id="{E1080D0E-9319-EA53-EE3C-FD1825D9B946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age">
            <a:extLst>
              <a:ext uri="{FF2B5EF4-FFF2-40B4-BE49-F238E27FC236}">
                <a16:creationId xmlns:a16="http://schemas.microsoft.com/office/drawing/2014/main" id="{20E75212-F284-BEA7-7601-6ECDA0785C21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39152806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DA671FD3-F4DE-853A-E276-975BF4C600AB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Индивидуальный итог</a:t>
            </a:r>
          </a:p>
        </p:txBody>
      </p:sp>
      <p:pic>
        <p:nvPicPr>
          <p:cNvPr id="19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C14DDB4B-518F-98D9-3DF7-7BE9A0498E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0" name="body">
            <a:extLst>
              <a:ext uri="{FF2B5EF4-FFF2-40B4-BE49-F238E27FC236}">
                <a16:creationId xmlns:a16="http://schemas.microsoft.com/office/drawing/2014/main" id="{7F59E260-2D84-CC78-A90F-73731B1B9C2B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E1. Где править исходник?
E2. Две строки вывода.
E3. Как проверить правку?</a:t>
            </a:r>
          </a:p>
        </p:txBody>
      </p:sp>
      <p:sp>
        <p:nvSpPr>
          <p:cNvPr id="21" name="question">
            <a:extLst>
              <a:ext uri="{FF2B5EF4-FFF2-40B4-BE49-F238E27FC236}">
                <a16:creationId xmlns:a16="http://schemas.microsoft.com/office/drawing/2014/main" id="{528B455A-3473-ADC4-4231-6A858C927A6C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Четыре минуты, полные условия на бумаге.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06C37A5E-A03C-441B-27C2-1B14FDD2D34E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84D037B1-26E4-15FB-E125-F1CFD52F0824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474394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5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">
            <a:extLst>
              <a:ext uri="{FF2B5EF4-FFF2-40B4-BE49-F238E27FC236}">
                <a16:creationId xmlns:a16="http://schemas.microsoft.com/office/drawing/2014/main" id="{CB1892EA-0B62-4DC2-1853-D63F623C347E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Перенос домой</a:t>
            </a:r>
          </a:p>
        </p:txBody>
      </p:sp>
      <p:pic>
        <p:nvPicPr>
          <p:cNvPr id="11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7EB8724B-85CB-5FF6-BD59-2934FD6B1F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2" name="body">
            <a:extLst>
              <a:ext uri="{FF2B5EF4-FFF2-40B4-BE49-F238E27FC236}">
                <a16:creationId xmlns:a16="http://schemas.microsoft.com/office/drawing/2014/main" id="{2F28BF03-08E7-9F9C-DB37-1370534DA926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Текст Проверка.
Вычисленная сумма 8 + 4.
Буквальная запись 8 + 4.</a:t>
            </a:r>
          </a:p>
        </p:txBody>
      </p:sp>
      <p:sp>
        <p:nvSpPr>
          <p:cNvPr id="13" name="question">
            <a:extLst>
              <a:ext uri="{FF2B5EF4-FFF2-40B4-BE49-F238E27FC236}">
                <a16:creationId xmlns:a16="http://schemas.microsoft.com/office/drawing/2014/main" id="{E1027C83-5664-0226-5AEC-368775E719B3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C6F0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H1. Код и вывод; 5–7 минут, ПК необязателен.</a:t>
            </a:r>
          </a:p>
        </p:txBody>
      </p:sp>
      <p:sp>
        <p:nvSpPr>
          <p:cNvPr id="14" name="brand">
            <a:extLst>
              <a:ext uri="{FF2B5EF4-FFF2-40B4-BE49-F238E27FC236}">
                <a16:creationId xmlns:a16="http://schemas.microsoft.com/office/drawing/2014/main" id="{0D219B21-921A-6FC6-817A-4BC797D87029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page">
            <a:extLst>
              <a:ext uri="{FF2B5EF4-FFF2-40B4-BE49-F238E27FC236}">
                <a16:creationId xmlns:a16="http://schemas.microsoft.com/office/drawing/2014/main" id="{A36406FC-C9EA-856A-80DB-37D40558EA08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C6F0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1587255125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MediaSchool Signal">
      <a:dk1>
        <a:srgbClr val="121518"/>
      </a:dk1>
      <a:lt1>
        <a:srgbClr val="F4F3EC"/>
      </a:lt1>
      <a:dk2>
        <a:srgbClr val="2A3033"/>
      </a:dk2>
      <a:lt2>
        <a:srgbClr val="FFFFFF"/>
      </a:lt2>
      <a:accent1>
        <a:srgbClr val="2449F2"/>
      </a:accent1>
      <a:accent2>
        <a:srgbClr val="C6F04A"/>
      </a:accent2>
      <a:accent3>
        <a:srgbClr val="8194F7"/>
      </a:accent3>
      <a:accent4>
        <a:srgbClr val="E8EDDC"/>
      </a:accent4>
      <a:accent5>
        <a:srgbClr val="849092"/>
      </a:accent5>
      <a:accent6>
        <a:srgbClr val="F2BD97"/>
      </a:accent6>
      <a:hlink>
        <a:srgbClr val="2449F2"/>
      </a:hlink>
      <a:folHlink>
        <a:srgbClr val="2449F2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ediaSchool Signal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MediaSchool Signal">
      <a:dk1>
        <a:srgbClr val="121518"/>
      </a:dk1>
      <a:lt1>
        <a:srgbClr val="F4F3EC"/>
      </a:lt1>
      <a:dk2>
        <a:srgbClr val="2A3033"/>
      </a:dk2>
      <a:lt2>
        <a:srgbClr val="FFFFFF"/>
      </a:lt2>
      <a:accent1>
        <a:srgbClr val="2449F2"/>
      </a:accent1>
      <a:accent2>
        <a:srgbClr val="C6F04A"/>
      </a:accent2>
      <a:accent3>
        <a:srgbClr val="8194F7"/>
      </a:accent3>
      <a:accent4>
        <a:srgbClr val="E8EDDC"/>
      </a:accent4>
      <a:accent5>
        <a:srgbClr val="849092"/>
      </a:accent5>
      <a:accent6>
        <a:srgbClr val="F2BD97"/>
      </a:accent6>
      <a:hlink>
        <a:srgbClr val="2449F2"/>
      </a:hlink>
      <a:folHlink>
        <a:srgbClr val="2449F2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ediaSchool Signal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hatGPT">
  <a:themeElements>
    <a:clrScheme name="MediaSchool Signal">
      <a:dk1>
        <a:srgbClr val="121518"/>
      </a:dk1>
      <a:lt1>
        <a:srgbClr val="F4F3EC"/>
      </a:lt1>
      <a:dk2>
        <a:srgbClr val="2A3033"/>
      </a:dk2>
      <a:lt2>
        <a:srgbClr val="FFFFFF"/>
      </a:lt2>
      <a:accent1>
        <a:srgbClr val="2449F2"/>
      </a:accent1>
      <a:accent2>
        <a:srgbClr val="C6F04A"/>
      </a:accent2>
      <a:accent3>
        <a:srgbClr val="8194F7"/>
      </a:accent3>
      <a:accent4>
        <a:srgbClr val="E8EDDC"/>
      </a:accent4>
      <a:accent5>
        <a:srgbClr val="849092"/>
      </a:accent5>
      <a:accent6>
        <a:srgbClr val="F2BD97"/>
      </a:accent6>
      <a:hlink>
        <a:srgbClr val="2449F2"/>
      </a:hlink>
      <a:folHlink>
        <a:srgbClr val="2449F2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ediaSchool Signal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10416</Words>
  <Application>Microsoft Office PowerPoint</Application>
  <DocSecurity>0</DocSecurity>
  <PresentationFormat>Широкоэкранный</PresentationFormat>
  <Paragraphs>410</Paragraphs>
  <Slides>20</Slides>
  <Notes>20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20</vt:i4>
      </vt:variant>
    </vt:vector>
  </HeadingPairs>
  <TitlesOfParts>
    <vt:vector size="24" baseType="lpstr">
      <vt:lpstr>Arial</vt:lpstr>
      <vt:lpstr>Impact</vt:lpstr>
      <vt:lpstr>ChatGPT</vt:lpstr>
      <vt:lpstr>ChatGPT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Alexander Rubanov</cp:lastModifiedBy>
  <cp:revision>1</cp:revision>
  <dcterms:created xsi:type="dcterms:W3CDTF">2026-10-21T11:00:15Z</dcterms:created>
  <dcterms:modified xsi:type="dcterms:W3CDTF">2026-10-26T09:40:27Z</dcterms:modified>
</cp:coreProperties>
</file>