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5" r:id="rId2"/>
  </p:sldMasterIdLst>
  <p:notesMasterIdLst>
    <p:notesMasterId r:id="rId23"/>
  </p:notesMasterIdLst>
  <p:sldIdLst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85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1.</a:t>
            </a:r>
          </a:p>
          <a:p>
            <a:r>
              <a:rPr lang="ru-RU"/>
              <a:t>Место в сценарии: 0–2 мин.</a:t>
            </a:r>
          </a:p>
          <a:p>
            <a:r>
              <a:rPr lang="ru-RU"/>
              <a:t>Вопрос: Урок 27 · Python3</a:t>
            </a:r>
          </a:p>
          <a:p>
            <a:r>
              <a:rPr lang="ru-RU"/>
              <a:t>Полное условие S0: Неверный вывод обязательно сопровождается сообщением Python об ошибке? Ключ: Нет. Логическая ошибка может нормально завершить программу с неверным результатом. Критерий: Без отметки: различает отсутствие исключения и правильность. Помощь: Сравни результат с задачей, а не только наличие красного сообщения.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lesson27.py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До звонка учитель дополнительно проверяет Debug→Debugger,Source и панель переменных в конкретной школьной среде. До каждой строки ученики сами предсказывают новое значение. В A1 строки отдельные, в A2 сохраняют старую и новую таблицу. Если отладчик недоступен, прямо помечают ручную замену, не тратят урок на переустановку.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https://docs.python.org/3/library/pdb.html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2.</a:t>
            </a:r>
          </a:p>
          <a:p>
            <a:r>
              <a:rPr lang="ru-RU"/>
              <a:t>Место в сценарии: 0–2 мин.</a:t>
            </a:r>
          </a:p>
          <a:p>
            <a:r>
              <a:rPr lang="ru-RU"/>
              <a:t>Вопрос: Результат сравнивают с условием.</a:t>
            </a:r>
          </a:p>
          <a:p>
            <a:r>
              <a:rPr lang="ru-RU"/>
              <a:t>Полное условие S0: Неверный вывод обязательно сопровождается сообщением Python об ошибке? Ключ: Нет. Логическая ошибка может нормально завершить программу с неверным результатом. Критерий: Без отметки: различает отсутствие исключения и правильность. Помощь: Сравни результат с задачей, а не только наличие красного сообщения.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lesson27.py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До звонка учитель дополнительно проверяет Debug→Debugger,Source и панель переменных в конкретной школьной среде. До каждой строки ученики сами предсказывают новое значение. В A1 строки отдельные, в A2 сохраняют старую и новую таблицу. Если отладчик недоступен, прямо помечают ручную замену, не тратят урок на переустановку.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https://docs.python.org/3/library/pdb.html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3.</a:t>
            </a:r>
          </a:p>
          <a:p>
            <a:r>
              <a:rPr lang="ru-RU"/>
              <a:t>Место в сценарии: 2–5 мин.</a:t>
            </a:r>
          </a:p>
          <a:p>
            <a:r>
              <a:rPr lang="ru-RU"/>
              <a:t>Вопрос: Неверный результат возможен без исключения.</a:t>
            </a:r>
          </a:p>
          <a:p>
            <a:r>
              <a:rPr lang="ru-RU"/>
              <a:t>Памятка: До запуска запиши вход и ожидание. Остановись перед строкой: она ещё не выполнена. Сравни значения до и после одного шага, найди первое расхождение и его причину. Сохрани первую трассу. После исправления повтори проблемные и прежние случаи. Различай наблюдение отладчика и ручной расчёт. Модель: Образец: x=2; y=x+3; print(y), каждую инструкцию на своей строке. До второй строки: x=2, y ещё нет; после неё y=5; print выводит 5. Разделяй момент вычисления и момент вывода.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lesson27.py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До звонка учитель дополнительно проверяет Debug→Debugger,Source и панель переменных в конкретной школьной среде. До каждой строки ученики сами предсказывают новое значение. В A1 строки отдельные, в A2 сохраняют старую и новую таблицу. Если отладчик недоступен, прямо помечают ручную замену, не тратят урок на переустановку.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https://docs.python.org/3/library/pdb.html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4.</a:t>
            </a:r>
          </a:p>
          <a:p>
            <a:r>
              <a:rPr lang="ru-RU"/>
              <a:t>Место в сценарии: 2–5 мин.</a:t>
            </a:r>
          </a:p>
          <a:p>
            <a:r>
              <a:rPr lang="ru-RU"/>
              <a:t>Вопрос: Сначала увидь старое значение, затем сделай шаг.</a:t>
            </a:r>
          </a:p>
          <a:p>
            <a:r>
              <a:rPr lang="ru-RU"/>
              <a:t>Памятка: До запуска запиши вход и ожидание. Остановись перед строкой: она ещё не выполнена. Сравни значения до и после одного шага, найди первое расхождение и его причину. Сохрани первую трассу. После исправления повтори проблемные и прежние случаи. Различай наблюдение отладчика и ручной расчёт. Модель: Образец: x=2; y=x+3; print(y), каждую инструкцию на своей строке. До второй строки: x=2, y ещё нет; после неё y=5; print выводит 5. Разделяй момент вычисления и момент вывода.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lesson27.py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До звонка учитель дополнительно проверяет Debug→Debugger,Source и панель переменных в конкретной школьной среде. До каждой строки ученики сами предсказывают новое значение. В A1 строки отдельные, в A2 сохраняют старую и новую таблицу. Если отладчик недоступен, прямо помечают ручную замену, не тратят урок на переустановку.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https://docs.python.org/3/library/pdb.html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5.</a:t>
            </a:r>
          </a:p>
          <a:p>
            <a:r>
              <a:rPr lang="ru-RU"/>
              <a:t>Место в сценарии: 5–8 мин.</a:t>
            </a:r>
          </a:p>
          <a:p>
            <a:r>
              <a:rPr lang="ru-RU"/>
              <a:t>Вопрос: Сейчас x? После шага? Вывод?</a:t>
            </a:r>
          </a:p>
          <a:p>
            <a:r>
              <a:rPr lang="ru-RU"/>
              <a:t>Полное условие C1: Python 3: x=4; затем x=x+2; затем print(x). Отладчик остановился перед выполнением x=x+2. Каково x сейчас, чему станет равно после этой строки и что затем выведет print? Ключ: Сейчас 4; после строки 6; print выведет 6. Остановка перед строкой не означает её выполнения. Критерий: Три ответа 4/6/6 с правильным моментом. Помощь: Раздели два момента времени.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lesson27.py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До звонка учитель дополнительно проверяет Debug→Debugger,Source и панель переменных в конкретной школьной среде. До каждой строки ученики сами предсказывают новое значение. В A1 строки отдельные, в A2 сохраняют старую и новую таблицу. Если отладчик недоступен, прямо помечают ручную замену, не тратят урок на переустановку.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https://docs.python.org/3/library/pdb.html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6.</a:t>
            </a:r>
          </a:p>
          <a:p>
            <a:r>
              <a:rPr lang="ru-RU"/>
              <a:t>Место в сценарии: 5–8 мин.</a:t>
            </a:r>
          </a:p>
          <a:p>
            <a:r>
              <a:rPr lang="ru-RU"/>
              <a:t>Вопрос: Состояние до строки отличается от состояния после.</a:t>
            </a:r>
          </a:p>
          <a:p>
            <a:r>
              <a:rPr lang="ru-RU"/>
              <a:t>Полное условие C1: Python 3: x=4; затем x=x+2; затем print(x). Отладчик остановился перед выполнением x=x+2. Каково x сейчас, чему станет равно после этой строки и что затем выведет print? Ключ: Сейчас 4; после строки 6; print выведет 6. Остановка перед строкой не означает её выполнения. Критерий: Три ответа 4/6/6 с правильным моментом. Помощь: Раздели два момента времени.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lesson27.py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До звонка учитель дополнительно проверяет Debug→Debugger,Source и панель переменных в конкретной школьной среде. До каждой строки ученики сами предсказывают новое значение. В A1 строки отдельные, в A2 сохраняют старую и новую таблицу. Если отладчик недоступен, прямо помечают ручную замену, не тратят урок на переустановку.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https://docs.python.org/3/library/pdb.html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7.</a:t>
            </a:r>
          </a:p>
          <a:p>
            <a:r>
              <a:rPr lang="ru-RU"/>
              <a:t>Место в сценарии: 8–15 мин.</a:t>
            </a:r>
          </a:p>
          <a:p>
            <a:r>
              <a:rPr lang="ru-RU"/>
              <a:t>Вопрос: Задача — сумма; вводы 3 и 5. Найди первое расхождение.</a:t>
            </a:r>
          </a:p>
          <a:p>
            <a:r>
              <a:rPr lang="ru-RU"/>
              <a:t>Полное условие A1: Задача — сумма двух целых из двух строк ввода. В ошибочном файле ниже входы 3 затем 5. До запуска выпиши ожидаемый результат, фактические значения после каждой строки и первое расхождение с задачей. Исправь одну операцию, сохрани и проверь тот же вход и отдельный 0 затем 0. НаПК используй пошаговое наблюдение; при недоступном отладчике — ручную таблицу с явной пометкой.
```python
a=int(input())
b=int(input())
s=a-b
print(s)
``` Ключ: Ожидание 8. После чтений a3,b5; после s=a-b получается−2 вместо 8, первое расхождение настроке 3; print выводит−2. Исправление s=a+b. Новый вывод 8; для 0/0 вывод 0. При остановке перед 3 ещёнет s; после 3 s−2. Критерий: Прогноз 8, фактическая трасса/−2, строка 3 и причина, исправление+, повтор двух входов. Способ наблюдения указан. Помощь: Проверь первую строку, создающую новое вычисленное значение.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lesson27.py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До звонка учитель дополнительно проверяет Debug→Debugger,Source и панель переменных в конкретной школьной среде. До каждой строки ученики сами предсказывают новое значение. В A1 строки отдельные, в A2 сохраняют старую и новую таблицу. Если отладчик недоступен, прямо помечают ручную замену, не тратят урок на переустановку.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https://docs.python.org/3/library/pdb.html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8.</a:t>
            </a:r>
          </a:p>
          <a:p>
            <a:r>
              <a:rPr lang="ru-RU"/>
              <a:t>Место в сценарии: 8–15 мин.</a:t>
            </a:r>
          </a:p>
          <a:p>
            <a:r>
              <a:rPr lang="ru-RU"/>
              <a:t>Вопрос: Сохрани первые значения для сравнения.</a:t>
            </a:r>
          </a:p>
          <a:p>
            <a:r>
              <a:rPr lang="ru-RU"/>
              <a:t>Полное условие A1: Задача — сумма двух целых из двух строк ввода. В ошибочном файле ниже входы 3 затем 5. До запуска выпиши ожидаемый результат, фактические значения после каждой строки и первое расхождение с задачей. Исправь одну операцию, сохрани и проверь тот же вход и отдельный 0 затем 0. НаПК используй пошаговое наблюдение; при недоступном отладчике — ручную таблицу с явной пометкой.
```python
a=int(input())
b=int(input())
s=a-b
print(s)
``` Ключ: Ожидание 8. После чтений a3,b5; после s=a-b получается−2 вместо 8, первое расхождение настроке 3; print выводит−2. Исправление s=a+b. Новый вывод 8; для 0/0 вывод 0. При остановке перед 3 ещёнет s; после 3 s−2. Критерий: Прогноз 8, фактическая трасса/−2, строка 3 и причина, исправление+, повтор двух входов. Способ наблюдения указан. Помощь: Проверь первую строку, создающую новое вычисленное значение.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lesson27.py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До звонка учитель дополнительно проверяет Debug→Debugger,Source и панель переменных в конкретной школьной среде. До каждой строки ученики сами предсказывают новое значение. В A1 строки отдельные, в A2 сохраняют старую и новую таблицу. Если отладчик недоступен, прямо помечают ручную замену, не тратят урок на переустановку.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https://docs.python.org/3/library/pdb.html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9.</a:t>
            </a:r>
          </a:p>
          <a:p>
            <a:r>
              <a:rPr lang="ru-RU"/>
              <a:t>Место в сценарии: 15–17 мин.</a:t>
            </a:r>
          </a:p>
          <a:p>
            <a:r>
              <a:rPr lang="ru-RU"/>
              <a:t>Вопрос: Без заданий и обсуждения.</a:t>
            </a:r>
          </a:p>
          <a:p>
            <a:r>
              <a:rPr lang="ru-RU"/>
              <a:t>Показать напоминание до начала, затем убрать проекцию. Две полные минуты без экрана, заданий, опроса и обсуждения.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lesson27.py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До звонка учитель дополнительно проверяет Debug→Debugger,Source и панель переменных в конкретной школьной среде. До каждой строки ученики сами предсказывают новое значение. В A1 строки отдельные, в A2 сохраняют старую и новую таблицу. Если отладчик недоступен, прямо помечают ручную замену, не тратят урок на переустановку.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https://docs.python.org/3/library/pdb.html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10.</a:t>
            </a:r>
          </a:p>
          <a:p>
            <a:r>
              <a:rPr lang="ru-RU"/>
              <a:t>Место в сценарии: 17–21 мин.</a:t>
            </a:r>
          </a:p>
          <a:p>
            <a:r>
              <a:rPr lang="ru-RU"/>
              <a:t>Вопрос: Другой пример перед A2.</a:t>
            </a:r>
          </a:p>
          <a:p>
            <a:r>
              <a:rPr lang="ru-RU"/>
              <a:t>Памятка: До запуска запиши вход и ожидание. Остановись перед строкой: она ещё не выполнена. Сравни значения до и после одного шага, найди первое расхождение и его причину. Сохрани первую трассу. После исправления повтори проблемные и прежние случаи. Различай наблюдение отладчика и ручной расчёт. Модель: Другой образец задачи «не меньше 10»: условие n &gt; 10 ошибочно при n=10. Вход 9 даёт ложь, 11 — истину, но только 10 проверяет границу включения. Исправление: n &gt;= 10; затем повторяют 9, 10, 11. Это модель выбора контрольного входа, а не готовый разбор знака из A2.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lesson27.py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До звонка учитель дополнительно проверяет Debug→Debugger,Source и панель переменных в конкретной школьной среде. До каждой строки ученики сами предсказывают новое значение. В A1 строки отдельные, в A2 сохраняют старую и новую таблицу. Если отладчик недоступен, прямо помечают ручную замену, не тратят урок на переустановку.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https://docs.python.org/3/library/pdb.html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11.</a:t>
            </a:r>
          </a:p>
          <a:p>
            <a:r>
              <a:rPr lang="ru-RU"/>
              <a:t>Место в сценарии: 17–21 мин.</a:t>
            </a:r>
          </a:p>
          <a:p>
            <a:r>
              <a:rPr lang="ru-RU"/>
              <a:t>Вопрос: Повторить все осмысленные случаи.</a:t>
            </a:r>
          </a:p>
          <a:p>
            <a:r>
              <a:rPr lang="ru-RU"/>
              <a:t>Памятка: До запуска запиши вход и ожидание. Остановись перед строкой: она ещё не выполнена. Сравни значения до и после одного шага, найди первое расхождение и его причину. Сохрани первую трассу. После исправления повтори проблемные и прежние случаи. Различай наблюдение отладчика и ручной расчёт. Модель: Другой образец задачи «не меньше 10»: условие n &gt; 10 ошибочно при n=10. Вход 9 даёт ложь, 11 — истину, но только 10 проверяет границу включения. Исправление: n &gt;= 10; затем повторяют 9, 10, 11. Это модель выбора контрольного входа, а не готовый разбор знака из A2.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lesson27.py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До звонка учитель дополнительно проверяет Debug→Debugger,Source и панель переменных в конкретной школьной среде. До каждой строки ученики сами предсказывают новое значение. В A1 строки отдельные, в A2 сохраняют старую и новую таблицу. Если отладчик недоступен, прямо помечают ручную замену, не тратят урок на переустановку.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https://docs.python.org/3/library/pdb.html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12.</a:t>
            </a:r>
          </a:p>
          <a:p>
            <a:r>
              <a:rPr lang="ru-RU"/>
              <a:t>Место в сценарии: 21–28 мин.</a:t>
            </a:r>
          </a:p>
          <a:p>
            <a:r>
              <a:rPr lang="ru-RU"/>
              <a:t>Вопрос: Прогноз и факт отдельно.</a:t>
            </a:r>
          </a:p>
          <a:p>
            <a:r>
              <a:rPr lang="ru-RU"/>
              <a:t>Полное условие A2: Задача — вывести плюс при n&gt;0, ноль при n==0, минус при n&lt;0; ввод одно целое. До исполнения проверь ошибочный код на−1,0,2: ожидаемое/фактическое слово, выбранная ветвь и место первого расхождения. Исправь структуру, сохрани и повтори все три случая; один наПК, остальные можно вручную.
```python
n=int(input())
if n&gt;0:
    label="плюс"
else:
    label="минус"
print(label)
``` Ключ: −1: ожидается минус, фактически else→минус;0: ожидается ноль, фактически else→минус, неверное присваивание label настроке 5;2:if→плюс, верно. Исправление добавить elif n==0: label="ноль" между if и else. После правки выводы минус, ноль, плюс. Равенство 0 отдельный контрольный случай. Критерий: Три сравнения/ветви, первый неверный label при 0, корректный elif и повтор всех трёх случаев. Помощь: Положительный и отрицательный входы не проверяют требование для нуля.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lesson27.py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До звонка учитель дополнительно проверяет Debug→Debugger,Source и панель переменных в конкретной школьной среде. До каждой строки ученики сами предсказывают новое значение. В A1 строки отдельные, в A2 сохраняют старую и новую таблицу. Если отладчик недоступен, прямо помечают ручную замену, не тратят урок на переустановку.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https://docs.python.org/3/library/pdb.html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13.</a:t>
            </a:r>
          </a:p>
          <a:p>
            <a:r>
              <a:rPr lang="ru-RU"/>
              <a:t>Место в сценарии: 21–28 мин.</a:t>
            </a:r>
          </a:p>
          <a:p>
            <a:r>
              <a:rPr lang="ru-RU"/>
              <a:t>Вопрос: Нулевой вход отличается от двух соседних типов.</a:t>
            </a:r>
          </a:p>
          <a:p>
            <a:r>
              <a:rPr lang="ru-RU"/>
              <a:t>Полное условие A2: Задача — вывести плюс при n&gt;0, ноль при n==0, минус при n&lt;0; ввод одно целое. До исполнения проверь ошибочный код на−1,0,2: ожидаемое/фактическое слово, выбранная ветвь и место первого расхождения. Исправь структуру, сохрани и повтори все три случая; один наПК, остальные можно вручную.
```python
n=int(input())
if n&gt;0:
    label="плюс"
else:
    label="минус"
print(label)
``` Ключ: −1: ожидается минус, фактически else→минус;0: ожидается ноль, фактически else→минус, неверное присваивание label настроке 5;2:if→плюс, верно. Исправление добавить elif n==0: label="ноль" между if и else. После правки выводы минус, ноль, плюс. Равенство 0 отдельный контрольный случай. Критерий: Три сравнения/ветви, первый неверный label при 0, корректный elif и повтор всех трёх случаев. Помощь: Положительный и отрицательный входы не проверяют требование для нуля.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lesson27.py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До звонка учитель дополнительно проверяет Debug→Debugger,Source и панель переменных в конкретной школьной среде. До каждой строки ученики сами предсказывают новое значение. В A1 строки отдельные, в A2 сохраняют старую и новую таблицу. Если отладчик недоступен, прямо помечают ручную замену, не тратят урок на переустановку.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https://docs.python.org/3/library/pdb.html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14.</a:t>
            </a:r>
          </a:p>
          <a:p>
            <a:r>
              <a:rPr lang="ru-RU"/>
              <a:t>Место в сценарии: 28–32 мин.</a:t>
            </a:r>
          </a:p>
          <a:p>
            <a:r>
              <a:rPr lang="ru-RU"/>
              <a:t>Вопрос: Сравнивай состояния по порядку.</a:t>
            </a:r>
          </a:p>
          <a:p>
            <a:r>
              <a:rPr lang="ru-RU"/>
              <a:t>Памятка: До запуска запиши вход и ожидание. Остановись перед строкой: она ещё не выполнена. Сравни значения до и после одного шага, найди первое расхождение и его причину. Сохрани первую трассу. После исправления повтори проблемные и прежние случаи. Различай наблюдение отладчика и ручной расчёт. Модель: Если z=x+1 вычислено верно, а print(w)обращается к не определённому w, ошибка исполнения возникает на print. Если z вычислено неправильной формулой, а print(z)правильно его показывает, причина логического расхождения раньше вывода. Номер сообщения и причина задачи могут относиться к разным строкам.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lesson27.py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До звонка учитель дополнительно проверяет Debug→Debugger,Source и панель переменных в конкретной школьной среде. До каждой строки ученики сами предсказывают новое значение. В A1 строки отдельные, в A2 сохраняют старую и новую таблицу. Если отладчик недоступен, прямо помечают ручную замену, не тратят урок на переустановку.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https://docs.python.org/3/library/pdb.html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15.</a:t>
            </a:r>
          </a:p>
          <a:p>
            <a:r>
              <a:rPr lang="ru-RU"/>
              <a:t>Место в сценарии: 28–32 мин.</a:t>
            </a:r>
          </a:p>
          <a:p>
            <a:r>
              <a:rPr lang="ru-RU"/>
              <a:t>Вопрос: Какое имя уже существует? Где остановка?</a:t>
            </a:r>
          </a:p>
          <a:p>
            <a:r>
              <a:rPr lang="ru-RU"/>
              <a:t>Полное условие B1: Python 3: a=2; b=3; totla=a+b; print(total). Предскажи, на какой инструкции исполнение остановится и почему, какое уже вычисленное имя существует. Исправь опечатку, не меняя задачу суммы, и назови вывод. Ключ: На print(total):NameError, имя total не определено, зато totla имеет 5. Исправить totla на total в присваивании (либо согласовать оба имени). После исправления вывод 5. Критерий: Достигнутая print, NameError/не определённое total, существующее totla5, согласованная правка и вывод 5. Помощь: Имена сравниваются посимвольно.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lesson27.py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До звонка учитель дополнительно проверяет Debug→Debugger,Source и панель переменных в конкретной школьной среде. До каждой строки ученики сами предсказывают новое значение. В A1 строки отдельные, в A2 сохраняют старую и новую таблицу. Если отладчик недоступен, прямо помечают ручную замену, не тратят урок на переустановку.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https://docs.python.org/3/library/pdb.html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16.</a:t>
            </a:r>
          </a:p>
          <a:p>
            <a:r>
              <a:rPr lang="ru-RU"/>
              <a:t>Место в сценарии: 28–32 мин.</a:t>
            </a:r>
          </a:p>
          <a:p>
            <a:r>
              <a:rPr lang="ru-RU"/>
              <a:t>Вопрос: Python не исправляет опечатки за программиста.</a:t>
            </a:r>
          </a:p>
          <a:p>
            <a:r>
              <a:rPr lang="ru-RU"/>
              <a:t>Полное условие B1: Python 3: a=2; b=3; totla=a+b; print(total). Предскажи, на какой инструкции исполнение остановится и почему, какое уже вычисленное имя существует. Исправь опечатку, не меняя задачу суммы, и назови вывод. Ключ: На print(total):NameError, имя total не определено, зато totla имеет 5. Исправить totla на total в присваивании (либо согласовать оба имени). После исправления вывод 5. Критерий: Достигнутая print, NameError/не определённое total, существующее totla5, согласованная правка и вывод 5. Помощь: Имена сравниваются посимвольно.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lesson27.py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До звонка учитель дополнительно проверяет Debug→Debugger,Source и панель переменных в конкретной школьной среде. До каждой строки ученики сами предсказывают новое значение. В A1 строки отдельные, в A2 сохраняют старую и новую таблицу. Если отладчик недоступен, прямо помечают ручную замену, не тратят урок на переустановку.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https://docs.python.org/3/library/pdb.html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17.</a:t>
            </a:r>
          </a:p>
          <a:p>
            <a:r>
              <a:rPr lang="ru-RU"/>
              <a:t>Место в сценарии: 32–36 мин.</a:t>
            </a:r>
          </a:p>
          <a:p>
            <a:r>
              <a:rPr lang="ru-RU"/>
              <a:t>Вопрос: AI1. Контрпример, правка, повтор.</a:t>
            </a:r>
          </a:p>
          <a:p>
            <a:r>
              <a:rPr lang="ru-RU"/>
              <a:t>Полное условие AI1: Вымышленный ИИ: «Программа площади квадрата не выдала ошибки и прошла s=2, значит правильна для любого s&gt;0». Код Python 3: s=int(input()); area=2*s; print(area). Найди контрпример среди положительных целых, вычисли ожидание/факт, исправь формулу и повтори свой вход. Ключ: Например s3: площадь 9, факт 6; успешное s2 даёт 4 случайно. Исправление area=s*s или s**2. Для s3 после правки 9. Другой положительный контрпример, кроме 2, допустим при верном расчёте. Критерий: Конкретный допустимый вход с ожиданием/фактом, исправленная формула и повторный результат. Помощь: Квадрат имеет площадь s*s, один удачный вход может скрывать ошибку.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lesson27.py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До звонка учитель дополнительно проверяет Debug→Debugger,Source и панель переменных в конкретной школьной среде. До каждой строки ученики сами предсказывают новое значение. В A1 строки отдельные, в A2 сохраняют старую и новую таблицу. Если отладчик недоступен, прямо помечают ручную замену, не тратят урок на переустановку.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https://docs.python.org/3/library/pdb.html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18.</a:t>
            </a:r>
          </a:p>
          <a:p>
            <a:r>
              <a:rPr lang="ru-RU"/>
              <a:t>Место в сценарии: 32–36 мин.</a:t>
            </a:r>
          </a:p>
          <a:p>
            <a:r>
              <a:rPr lang="ru-RU"/>
              <a:t>Вопрос: Нет исключения не означает верную формулу.</a:t>
            </a:r>
          </a:p>
          <a:p>
            <a:r>
              <a:rPr lang="ru-RU"/>
              <a:t>Полное условие AI1: Вымышленный ИИ: «Программа площади квадрата не выдала ошибки и прошла s=2, значит правильна для любого s&gt;0». Код Python 3: s=int(input()); area=2*s; print(area). Найди контрпример среди положительных целых, вычисли ожидание/факт, исправь формулу и повтори свой вход. Ключ: Например s3: площадь 9, факт 6; успешное s2 даёт 4 случайно. Исправление area=s*s или s**2. Для s3 после правки 9. Другой положительный контрпример, кроме 2, допустим при верном расчёте. Критерий: Конкретный допустимый вход с ожиданием/фактом, исправленная формула и повторный результат. Помощь: Квадрат имеет площадь s*s, один удачный вход может скрывать ошибку.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lesson27.py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До звонка учитель дополнительно проверяет Debug→Debugger,Source и панель переменных в конкретной школьной среде. До каждой строки ученики сами предсказывают новое значение. В A1 строки отдельные, в A2 сохраняют старую и новую таблицу. Если отладчик недоступен, прямо помечают ручную замену, не тратят урок на переустановку.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https://docs.python.org/3/library/pdb.html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19.</a:t>
            </a:r>
          </a:p>
          <a:p>
            <a:r>
              <a:rPr lang="ru-RU"/>
              <a:t>Место в сценарии: 40–44 мин.</a:t>
            </a:r>
          </a:p>
          <a:p>
            <a:r>
              <a:rPr lang="ru-RU"/>
              <a:t>Вопрос: Четыре полные минуты; условия на бумаге.</a:t>
            </a:r>
          </a:p>
          <a:p>
            <a:r>
              <a:rPr lang="ru-RU"/>
              <a:t>Четыре полные минуты индивидуально. Условия заранее на бумаге, проекцию выключить. Памятка и разобранные модели разрешены. Учитель не даёт общих или адресных учебных подсказок. Сбор после четырёх минут. Ключи ТОЛЬКО ПОСЛЕ СБОРА: E1: Сейчас 5, после 4. Критерий: 2 балла:5 до;4 после. E2: Ноль, например n0. Критерий: 2 балла: нулевой случай; конкретный 0. E3: Повторно запустить с проблемным и прежними контрольными входами; сравнить новые результаты с заранее ожидаемыми. Критерий: 2 балла: новые запуски контрольных случаев; сравнение ожидаемого и фактического.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lesson27.py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До звонка учитель дополнительно проверяет Debug→Debugger,Source и панель переменных в конкретной школьной среде. До каждой строки ученики сами предсказывают новое значение. В A1 строки отдельные, в A2 сохраняют старую и новую таблицу. Если отладчик недоступен, прямо помечают ручную замену, не тратят урок на переустановку.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https://docs.python.org/3/library/pdb.html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20.</a:t>
            </a:r>
          </a:p>
          <a:p>
            <a:r>
              <a:rPr lang="ru-RU"/>
              <a:t>Место в сценарии: 44–45 мин.</a:t>
            </a:r>
          </a:p>
          <a:p>
            <a:r>
              <a:rPr lang="ru-RU"/>
              <a:t>Вопрос: H1. Первая ошибка, исправление и проверка.</a:t>
            </a:r>
          </a:p>
          <a:p>
            <a:r>
              <a:rPr lang="ru-RU"/>
              <a:t>Полное условие H1: Домой 5–7 минут, ПК необязателен. Программа должна вывести периметр прямоугольника с положительными целыми сторонами a,b, ввод по одной стороне на строку. Код:a=int(input());b=int(input());p=a+b;print(p). Для 2 затем 3 выпиши ожидание, факт и первую неверную вычисляющую строку. Исправь формулу, проверь также 1 затем 1. Ключ: Ожидание 10, факт 5; неверное p=a+b(строка 3 при записи по одной инструкции). Исправление p=2*(a+b). После правки 2/3→10;1/1→4. Критерий: Ожидание 10/факт 5, причина вформуле, корректные скобки и два результата после правки. Помощь: Периметр включает по две стороны каждой длины.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lesson27.py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До звонка учитель дополнительно проверяет Debug→Debugger,Source и панель переменных в конкретной школьной среде. До каждой строки ученики сами предсказывают новое значение. В A1 строки отдельные, в A2 сохраняют старую и новую таблицу. Если отладчик недоступен, прямо помечают ручную замену, не тратят урок на переустановку.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https://docs.python.org/3/library/pdb.html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59E28B6D-5FF8-4075-849E-180F7EB23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47BDCE39-B353-49F0-B6E1-0D977664BE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BF184468-601D-4488-A00D-1541B772F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BAB6088E-8E71-4CA5-B3AF-57A0A81A1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1E632DAB-9ED4-404E-9FEF-181EA563ED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79CC9D06-DEDD-43F7-85B8-F9781E332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6CAC15D4-25B6-4A20-A743-4203494BE5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16FF7B8A-E4C4-47D3-8712-DDEC1109383E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C3E94304-655D-4741-B66F-ECC7C1F96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04AE58E3-2B94-4263-9086-13121872A1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1 Облож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E8BF80E0-7231-4887-A99E-1B8E92D05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95300"/>
            <a:ext cx="10820400" cy="1524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3 Ключевая мыс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7D0C9067-44BB-4C0D-ABB1-96F7E8B17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104900"/>
            <a:ext cx="10820400" cy="28575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4 Схе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459224A8-E7AD-4614-BB9D-DF02AC820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5 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CE49365A-1BC9-4D9F-A2B3-4595FE40E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6 Безопасно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DFDC536E-F5BE-4A47-A785-3B540F494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47700"/>
            <a:ext cx="5619750" cy="1809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7 Процедур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32A1C2E-00B2-41D3-9FCD-0A211FB84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8 Практи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7FB570B-3D7A-4969-BA02-15F493F0B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9 Провер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A363BA4-9174-4552-9215-4D0F22873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0 Выходной вопро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24EBC67B-076E-40EA-AE94-F927CD4BC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23900"/>
            <a:ext cx="10820400" cy="20955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ediaSchool Sign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7F8CAC74-EF98-B876-6B5E-A313225A0C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250" y="2700138"/>
            <a:ext cx="5314950" cy="2991249"/>
          </a:xfrm>
          <a:prstGeom prst="rect">
            <a:avLst/>
          </a:prstGeom>
        </p:spPr>
      </p:pic>
      <p:sp>
        <p:nvSpPr>
          <p:cNvPr id="12" name="title">
            <a:extLst>
              <a:ext uri="{FF2B5EF4-FFF2-40B4-BE49-F238E27FC236}">
                <a16:creationId xmlns:a16="http://schemas.microsoft.com/office/drawing/2014/main" id="{3800DD9E-80B6-C372-0C6D-B345A6FB2885}"/>
              </a:ext>
            </a:extLst>
          </p:cNvPr>
          <p:cNvSpPr txBox="1"/>
          <p:nvPr/>
        </p:nvSpPr>
        <p:spPr>
          <a:xfrm>
            <a:off x="685800" y="495300"/>
            <a:ext cx="10820400" cy="1752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9900">
                <a:solidFill>
                  <a:srgbClr val="121518"/>
                </a:solidFill>
                <a:latin typeface="Impact" panose="020B0806030902050204" pitchFamily="34" charset="0"/>
              </a:rPr>
              <a:t>ОТЛАДКА</a:t>
            </a:r>
          </a:p>
        </p:txBody>
      </p:sp>
      <p:sp>
        <p:nvSpPr>
          <p:cNvPr id="13" name="subtitle">
            <a:extLst>
              <a:ext uri="{FF2B5EF4-FFF2-40B4-BE49-F238E27FC236}">
                <a16:creationId xmlns:a16="http://schemas.microsoft.com/office/drawing/2014/main" id="{86B2232F-DB3D-B30D-312A-87509B916A18}"/>
              </a:ext>
            </a:extLst>
          </p:cNvPr>
          <p:cNvSpPr txBox="1"/>
          <p:nvPr/>
        </p:nvSpPr>
        <p:spPr>
          <a:xfrm>
            <a:off x="685800" y="2667000"/>
            <a:ext cx="5429250" cy="1762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34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Python 3
Прогноз → запуск → проверка</a:t>
            </a:r>
          </a:p>
        </p:txBody>
      </p:sp>
      <p:sp>
        <p:nvSpPr>
          <p:cNvPr id="14" name="accent">
            <a:extLst>
              <a:ext uri="{FF2B5EF4-FFF2-40B4-BE49-F238E27FC236}">
                <a16:creationId xmlns:a16="http://schemas.microsoft.com/office/drawing/2014/main" id="{A5465101-D1EE-4CBF-EEF2-E2D2A4B09EC9}"/>
              </a:ext>
            </a:extLst>
          </p:cNvPr>
          <p:cNvSpPr/>
          <p:nvPr/>
        </p:nvSpPr>
        <p:spPr>
          <a:xfrm>
            <a:off x="685800" y="5219700"/>
            <a:ext cx="7810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brand">
            <a:extLst>
              <a:ext uri="{FF2B5EF4-FFF2-40B4-BE49-F238E27FC236}">
                <a16:creationId xmlns:a16="http://schemas.microsoft.com/office/drawing/2014/main" id="{40E91D4A-2BAE-DD55-085F-2EC75FE07EF6}"/>
              </a:ext>
            </a:extLst>
          </p:cNvPr>
          <p:cNvSpPr txBox="1"/>
          <p:nvPr/>
        </p:nvSpPr>
        <p:spPr>
          <a:xfrm>
            <a:off x="685800" y="5562600"/>
            <a:ext cx="3143250" cy="5143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7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sz="27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ubject">
            <a:extLst>
              <a:ext uri="{FF2B5EF4-FFF2-40B4-BE49-F238E27FC236}">
                <a16:creationId xmlns:a16="http://schemas.microsoft.com/office/drawing/2014/main" id="{63631DFA-B799-B9B4-0594-8DBAA3C185CB}"/>
              </a:ext>
            </a:extLst>
          </p:cNvPr>
          <p:cNvSpPr txBox="1"/>
          <p:nvPr/>
        </p:nvSpPr>
        <p:spPr>
          <a:xfrm>
            <a:off x="685800" y="6067425"/>
            <a:ext cx="5715000" cy="4381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10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Информатика, 8 класс</a:t>
            </a:r>
          </a:p>
        </p:txBody>
      </p:sp>
    </p:spTree>
    <p:extLst>
      <p:ext uri="{BB962C8B-B14F-4D97-AF65-F5344CB8AC3E}">
        <p14:creationId xmlns:p14="http://schemas.microsoft.com/office/powerpoint/2010/main" val="40494884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">
            <a:extLst>
              <a:ext uri="{FF2B5EF4-FFF2-40B4-BE49-F238E27FC236}">
                <a16:creationId xmlns:a16="http://schemas.microsoft.com/office/drawing/2014/main" id="{BFA53FD7-BD3A-A2D6-DB9A-572432036325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Безошибочный запуск?</a:t>
            </a:r>
          </a:p>
        </p:txBody>
      </p:sp>
      <p:pic>
        <p:nvPicPr>
          <p:cNvPr id="23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6319E44A-277F-C1B7-B145-0CC6C2AB2F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4" name="body">
            <a:extLst>
              <a:ext uri="{FF2B5EF4-FFF2-40B4-BE49-F238E27FC236}">
                <a16:creationId xmlns:a16="http://schemas.microsoft.com/office/drawing/2014/main" id="{C18E29FF-2DC1-E1DA-4400-7B8EDBC0B868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S0. Нет сообщения об исключении.
Обязательно ли верно
решена задача?</a:t>
            </a:r>
          </a:p>
        </p:txBody>
      </p:sp>
      <p:sp>
        <p:nvSpPr>
          <p:cNvPr id="25" name="question">
            <a:extLst>
              <a:ext uri="{FF2B5EF4-FFF2-40B4-BE49-F238E27FC236}">
                <a16:creationId xmlns:a16="http://schemas.microsoft.com/office/drawing/2014/main" id="{D554B12E-98F1-5286-C904-69BBED12DFEA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 сравнивают с условием.</a:t>
            </a:r>
          </a:p>
        </p:txBody>
      </p:sp>
      <p:sp>
        <p:nvSpPr>
          <p:cNvPr id="26" name="brand">
            <a:extLst>
              <a:ext uri="{FF2B5EF4-FFF2-40B4-BE49-F238E27FC236}">
                <a16:creationId xmlns:a16="http://schemas.microsoft.com/office/drawing/2014/main" id="{B21F4AB0-9D87-EDE9-5FC2-91284C8BAFBC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page">
            <a:extLst>
              <a:ext uri="{FF2B5EF4-FFF2-40B4-BE49-F238E27FC236}">
                <a16:creationId xmlns:a16="http://schemas.microsoft.com/office/drawing/2014/main" id="{E274502E-92BD-75AD-DB1F-3D468B50F40F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26232016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1006F02F-6C12-4CF9-5C9D-E1073DE1598D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Три причины неудачи</a:t>
            </a:r>
          </a:p>
        </p:txBody>
      </p:sp>
      <p:pic>
        <p:nvPicPr>
          <p:cNvPr id="16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06AD94CE-8A2C-B0E8-90B0-92BD743082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0AD1AE7A-49C2-EACE-2FF8-57835E60D9BC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Различай этап и наблюдение.</a:t>
            </a: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0BC58FA2-2754-AF7A-ABB8-41AAE521C0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4536158"/>
              </p:ext>
            </p:extLst>
          </p:nvPr>
        </p:nvGraphicFramePr>
        <p:xfrm>
          <a:off x="685800" y="2543175"/>
          <a:ext cx="5219700" cy="262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974107875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729558897"/>
                    </a:ext>
                  </a:extLst>
                </a:gridCol>
              </a:tblGrid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Ошибка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Наблюдение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2990241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Синтаксиса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Код не исполнялся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8943508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Исполнения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Исключение при выполнении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5047322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Логики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Неверный результат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6494968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49A97F9C-3AA4-278F-E072-FE788BB1A6DC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Неверный результат возможен без исключения.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2FB6C374-CB07-0492-5C11-701892CEFD3B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071394F2-F30D-42DC-59BA-EDD2AA9431D0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22866253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4737A2E3-7E7B-2FEB-BF37-0B81616EA662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Режим пошаговой проверки</a:t>
            </a:r>
          </a:p>
        </p:txBody>
      </p:sp>
      <p:pic>
        <p:nvPicPr>
          <p:cNvPr id="16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CB5034C5-0735-7F3D-6BD4-736812505D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7" name="body">
            <a:extLst>
              <a:ext uri="{FF2B5EF4-FFF2-40B4-BE49-F238E27FC236}">
                <a16:creationId xmlns:a16="http://schemas.microsoft.com/office/drawing/2014/main" id="{EFAFDD1F-D676-D65B-B62F-021889863026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IDLE: Debug → Debugger.
</a:t>
            </a: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Сохрани файл, </a:t>
            </a:r>
            <a:r>
              <a:rPr lang="en-US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Run Module.
Source </a:t>
            </a: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панель переменных.
</a:t>
            </a:r>
            <a:r>
              <a:rPr lang="en-US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 → </a:t>
            </a: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следующая строка.</a:t>
            </a:r>
          </a:p>
        </p:txBody>
      </p:sp>
      <p:sp>
        <p:nvSpPr>
          <p:cNvPr id="18" name="question">
            <a:extLst>
              <a:ext uri="{FF2B5EF4-FFF2-40B4-BE49-F238E27FC236}">
                <a16:creationId xmlns:a16="http://schemas.microsoft.com/office/drawing/2014/main" id="{C24C045F-8144-B8EF-53A2-8CC8282ED5BC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Сначала увидь старое значение, затем сделай шаг.</a:t>
            </a:r>
          </a:p>
        </p:txBody>
      </p:sp>
      <p:sp>
        <p:nvSpPr>
          <p:cNvPr id="19" name="brand">
            <a:extLst>
              <a:ext uri="{FF2B5EF4-FFF2-40B4-BE49-F238E27FC236}">
                <a16:creationId xmlns:a16="http://schemas.microsoft.com/office/drawing/2014/main" id="{D8D0C4A1-C079-B45F-1F98-7A0B05DDF66E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page">
            <a:extLst>
              <a:ext uri="{FF2B5EF4-FFF2-40B4-BE49-F238E27FC236}">
                <a16:creationId xmlns:a16="http://schemas.microsoft.com/office/drawing/2014/main" id="{46559A4C-BF55-1664-F74C-9618050C76E6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24223374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EB2E5D67-46E2-E264-1B1A-E742F5010E47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 или после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889D94A8-3E11-E0AA-93AC-6E3F87D68D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A03DCF22-C8DD-F1B4-0D50-71B21D684011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 = 4
x = x + 2
print(x)
Стоп перед второй строкой.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D14A7CCE-FEA9-4ED0-D1F7-9D522BF2E676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Сейчас x? После шага? Вывод?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8E44CEBC-4F33-5B22-CFA9-7D5EF2F19944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89F2F2AA-713E-5A68-F6CC-F8DB57B09B79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616715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7A1AD4CC-CC93-C24E-5E84-D072A6593FF6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Строка ещё не выполнена</a:t>
            </a:r>
          </a:p>
        </p:txBody>
      </p:sp>
      <p:pic>
        <p:nvPicPr>
          <p:cNvPr id="17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6F96E54D-BF61-BA1B-BC35-A779917275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B0931BFC-8739-9D41-6503-1BE3E6A912C0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6278A5D0-1D79-ADC8-026B-0E71DA4D6723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Сейчас x = 4.
После x=x+2 получится 6.
print затем покажет 6.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1FB0A253-33A2-7026-36AA-400CBD04E7B5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Состояние до строки отличается от состояния после.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93C6F2F8-CFE1-A3C1-E02A-74BD0F3689A4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A40EFD01-5FE8-38D5-A1E6-70FF358D3DB4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6643084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1976D33F-FBBF-C630-7FDD-BDD396B75D61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Сумма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CFFCDC4C-F9BB-99EA-4867-91B50288ED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7" name="body">
            <a:extLst>
              <a:ext uri="{FF2B5EF4-FFF2-40B4-BE49-F238E27FC236}">
                <a16:creationId xmlns:a16="http://schemas.microsoft.com/office/drawing/2014/main" id="{D629244B-A45F-3C5D-BE5F-7C299FDB0FD6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= int(input())
b = int(input())
s = a - b
print(s)</a:t>
            </a:r>
            <a:endParaRPr lang="ru-RU" sz="2475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question">
            <a:extLst>
              <a:ext uri="{FF2B5EF4-FFF2-40B4-BE49-F238E27FC236}">
                <a16:creationId xmlns:a16="http://schemas.microsoft.com/office/drawing/2014/main" id="{25D3F893-CD18-7177-47F3-31FEF4643FD9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Задача — сумма; вводы 3 и 5. Найди первое расхождение.</a:t>
            </a:r>
          </a:p>
        </p:txBody>
      </p:sp>
      <p:sp>
        <p:nvSpPr>
          <p:cNvPr id="19" name="brand">
            <a:extLst>
              <a:ext uri="{FF2B5EF4-FFF2-40B4-BE49-F238E27FC236}">
                <a16:creationId xmlns:a16="http://schemas.microsoft.com/office/drawing/2014/main" id="{97E9D5D2-15B4-CCB1-02FB-5C3C3D2F124E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page">
            <a:extLst>
              <a:ext uri="{FF2B5EF4-FFF2-40B4-BE49-F238E27FC236}">
                <a16:creationId xmlns:a16="http://schemas.microsoft.com/office/drawing/2014/main" id="{C075A639-0F99-3AEB-E850-57CC719C2522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5234657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D9AE50F8-7D98-7A13-7EAB-9920214E00A7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Причина раньше вывода</a:t>
            </a: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069E8989-A99A-6239-06AC-1E128D39B0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reveal-accent">
            <a:extLst>
              <a:ext uri="{FF2B5EF4-FFF2-40B4-BE49-F238E27FC236}">
                <a16:creationId xmlns:a16="http://schemas.microsoft.com/office/drawing/2014/main" id="{EA23BD85-CF83-7B89-4AFC-6FA6292E6A0B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body">
            <a:extLst>
              <a:ext uri="{FF2B5EF4-FFF2-40B4-BE49-F238E27FC236}">
                <a16:creationId xmlns:a16="http://schemas.microsoft.com/office/drawing/2014/main" id="{E51C4927-E8B8-6DA8-2B81-7B5AC2866D44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Ожидание 8, факт−2.
Ошибка вычисления на строке 3.
Исправление:s=a+b.
Проверить 3/5 и 0/0 снова.</a:t>
            </a:r>
          </a:p>
        </p:txBody>
      </p:sp>
      <p:sp>
        <p:nvSpPr>
          <p:cNvPr id="22" name="question">
            <a:extLst>
              <a:ext uri="{FF2B5EF4-FFF2-40B4-BE49-F238E27FC236}">
                <a16:creationId xmlns:a16="http://schemas.microsoft.com/office/drawing/2014/main" id="{988F3D02-9B4C-8A6F-1188-BB7215C9CE79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Сохрани первые значения для сравнения.</a:t>
            </a:r>
          </a:p>
        </p:txBody>
      </p:sp>
      <p:sp>
        <p:nvSpPr>
          <p:cNvPr id="23" name="brand">
            <a:extLst>
              <a:ext uri="{FF2B5EF4-FFF2-40B4-BE49-F238E27FC236}">
                <a16:creationId xmlns:a16="http://schemas.microsoft.com/office/drawing/2014/main" id="{C2BC7A59-7BFD-2691-8F0B-7C8D4A06033C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page">
            <a:extLst>
              <a:ext uri="{FF2B5EF4-FFF2-40B4-BE49-F238E27FC236}">
                <a16:creationId xmlns:a16="http://schemas.microsoft.com/office/drawing/2014/main" id="{144F61A6-46C1-A069-1CFF-863DEAFD8399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16652389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">
            <a:extLst>
              <a:ext uri="{FF2B5EF4-FFF2-40B4-BE49-F238E27FC236}">
                <a16:creationId xmlns:a16="http://schemas.microsoft.com/office/drawing/2014/main" id="{0A57552D-B62B-0EBD-6D00-B7A1252A5B2E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Две минуты без экрана</a:t>
            </a:r>
          </a:p>
        </p:txBody>
      </p:sp>
      <p:pic>
        <p:nvPicPr>
          <p:cNvPr id="14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7D875ADA-E308-EDD8-F5F4-557A6ECC7A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5" name="body">
            <a:extLst>
              <a:ext uri="{FF2B5EF4-FFF2-40B4-BE49-F238E27FC236}">
                <a16:creationId xmlns:a16="http://schemas.microsoft.com/office/drawing/2014/main" id="{4A4DC0EF-3323-DB89-E429-E6FE9761821C}"/>
              </a:ext>
            </a:extLst>
          </p:cNvPr>
          <p:cNvSpPr txBox="1"/>
          <p:nvPr/>
        </p:nvSpPr>
        <p:spPr>
          <a:xfrm>
            <a:off x="685800" y="2266950"/>
            <a:ext cx="5219700" cy="22669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70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Отведи взгляд.
Смени позу.
Полные две минуты отдыха.</a:t>
            </a:r>
          </a:p>
        </p:txBody>
      </p:sp>
      <p:sp>
        <p:nvSpPr>
          <p:cNvPr id="16" name="pause-note">
            <a:extLst>
              <a:ext uri="{FF2B5EF4-FFF2-40B4-BE49-F238E27FC236}">
                <a16:creationId xmlns:a16="http://schemas.microsoft.com/office/drawing/2014/main" id="{4349E7FF-0DC3-AEAB-2534-BABBBCB2B392}"/>
              </a:ext>
            </a:extLst>
          </p:cNvPr>
          <p:cNvSpPr txBox="1"/>
          <p:nvPr/>
        </p:nvSpPr>
        <p:spPr>
          <a:xfrm>
            <a:off x="685800" y="4743450"/>
            <a:ext cx="5219700" cy="7143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17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Две минуты без проекции.</a:t>
            </a:r>
          </a:p>
        </p:txBody>
      </p:sp>
      <p:sp>
        <p:nvSpPr>
          <p:cNvPr id="17" name="brand">
            <a:extLst>
              <a:ext uri="{FF2B5EF4-FFF2-40B4-BE49-F238E27FC236}">
                <a16:creationId xmlns:a16="http://schemas.microsoft.com/office/drawing/2014/main" id="{632C58EF-E7FF-D2FE-4C5C-1A23ADA11E0B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page">
            <a:extLst>
              <a:ext uri="{FF2B5EF4-FFF2-40B4-BE49-F238E27FC236}">
                <a16:creationId xmlns:a16="http://schemas.microsoft.com/office/drawing/2014/main" id="{3EFDF6FC-F878-F8AA-05E2-C134F65F28A2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7496999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C8B46CCC-20D2-4ABA-8476-89B4F497F071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Модель граничного входа</a:t>
            </a:r>
          </a:p>
        </p:txBody>
      </p:sp>
      <p:pic>
        <p:nvPicPr>
          <p:cNvPr id="11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2765E547-3E7C-41D8-E02D-13A13C1C2A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2" name="body">
            <a:extLst>
              <a:ext uri="{FF2B5EF4-FFF2-40B4-BE49-F238E27FC236}">
                <a16:creationId xmlns:a16="http://schemas.microsoft.com/office/drawing/2014/main" id="{74278228-F33A-431E-E7B3-F0CB04494CC6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Задача: «не меньше 10».
Ошибочно n&gt;10.
Входы 9 и 11 не показывают
ошибку на входе 10.</a:t>
            </a:r>
          </a:p>
        </p:txBody>
      </p:sp>
      <p:sp>
        <p:nvSpPr>
          <p:cNvPr id="13" name="question">
            <a:extLst>
              <a:ext uri="{FF2B5EF4-FFF2-40B4-BE49-F238E27FC236}">
                <a16:creationId xmlns:a16="http://schemas.microsoft.com/office/drawing/2014/main" id="{8F51CA6F-827D-F365-DDDC-D630A3AC69EC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Другой пример перед </a:t>
            </a:r>
            <a:r>
              <a:rPr lang="en-US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A2.</a:t>
            </a:r>
            <a:endParaRPr lang="ru-RU" sz="1725" b="1">
              <a:solidFill>
                <a:srgbClr val="2449F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brand">
            <a:extLst>
              <a:ext uri="{FF2B5EF4-FFF2-40B4-BE49-F238E27FC236}">
                <a16:creationId xmlns:a16="http://schemas.microsoft.com/office/drawing/2014/main" id="{DB18C6A5-4CB5-7707-A96E-B6123C7BB8C8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page">
            <a:extLst>
              <a:ext uri="{FF2B5EF4-FFF2-40B4-BE49-F238E27FC236}">
                <a16:creationId xmlns:a16="http://schemas.microsoft.com/office/drawing/2014/main" id="{FCE37F8C-A443-2548-8E35-404F4CCD78C5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1166801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42908D40-F742-B23C-D057-C5EADE73B6F2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Проверь и саму границу</a:t>
            </a:r>
          </a:p>
        </p:txBody>
      </p:sp>
      <p:pic>
        <p:nvPicPr>
          <p:cNvPr id="16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38CC051E-4288-E402-2279-CF63EDE6A4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817090F5-F6ED-1095-3A0E-56EB40502FDD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Исправление:</a:t>
            </a:r>
            <a:r>
              <a:rPr lang="en-US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n&gt;=10.</a:t>
            </a:r>
            <a:endParaRPr lang="ru-RU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6369FD0A-2BC7-70A7-90F0-E5FDCD7FA0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0100245"/>
              </p:ext>
            </p:extLst>
          </p:nvPr>
        </p:nvGraphicFramePr>
        <p:xfrm>
          <a:off x="685800" y="2390775"/>
          <a:ext cx="52197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1310524536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604114374"/>
                    </a:ext>
                  </a:extLst>
                </a:gridCol>
              </a:tblGrid>
              <a:tr h="800100"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Входобразца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Нужно / было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141786"/>
                  </a:ext>
                </a:extLst>
              </a:tr>
              <a:tr h="80010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Ложь / ложь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124793"/>
                  </a:ext>
                </a:extLst>
              </a:tr>
              <a:tr h="80010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Истина / ложь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810980"/>
                  </a:ext>
                </a:extLst>
              </a:tr>
              <a:tr h="80010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Истина / истина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9000579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712B07D4-C5B9-3F0E-FC9C-906B39D73A00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Повторить все осмысленные случаи.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EB443364-3BF4-9B7F-684D-9B582FB71DE2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5891891C-82F9-D835-7C39-543BEAC132FF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2840405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9E6698FE-ECC0-4D28-94D3-CF71A6648F67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Три случая знака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A2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8D0D1793-F7F4-0EA1-7965-4386D95021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FAE12BB7-B481-10EE-35C8-F77F6A1D5DE6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Код на рабочем листе.
Нужны«плюс»,«ноль»,«минус».
Проверь−1,0,2.
Исправь пропущенный случай.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24482542-AE92-DCFC-9A19-9985EA1BB9BA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Прогноз и факт отдельно.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D29E8483-46AF-FED0-12E5-490132C40A7E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A5B99B64-797E-C19E-261F-FE959CC81242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22662379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5B0C21C6-2073-0B60-A24D-692125D61B68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Ноль получил свою ветвь</a:t>
            </a:r>
          </a:p>
        </p:txBody>
      </p:sp>
      <p:pic>
        <p:nvPicPr>
          <p:cNvPr id="17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634915F4-8953-19CC-C328-7B86B5BFC0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FD4EEBDD-3E9D-968E-C61C-F1FDE88BBEF2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B9F7D4D4-C1BA-F46C-6D94-C11A4BC66C4E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elif n == 0:
    label = "ноль"
После исправления:
минус; ноль; плюс.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8C257159-2E8F-F6BA-CA7E-DEDD9667225A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Нулевой вход отличается от двух соседних типов.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FDDD0296-2A42-BF41-9980-F92B86E835F4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38E19534-7762-DBC2-D2F6-7C8092503A68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7764305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4E1EB2D8-0ADD-69C7-C631-3944E312038A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Причина и номер строки</a:t>
            </a:r>
          </a:p>
        </p:txBody>
      </p:sp>
      <p:pic>
        <p:nvPicPr>
          <p:cNvPr id="16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95BCE8AE-BB1E-2117-5F6D-05C65BD188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4CE57022-5147-352D-046A-41728B491849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Место проявления не всегда причина.</a:t>
            </a: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8E3051A9-CDBB-2D67-EBFE-633F64DEDD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2361306"/>
              </p:ext>
            </p:extLst>
          </p:nvPr>
        </p:nvGraphicFramePr>
        <p:xfrm>
          <a:off x="685800" y="2543175"/>
          <a:ext cx="5219700" cy="262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370037801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4268548860"/>
                    </a:ext>
                  </a:extLst>
                </a:gridCol>
              </a:tblGrid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Наблюдение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Область проверки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3934965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Неизвестное имя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Достигнутое обращение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9742483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Неверное значение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Его вычисление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5535650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Неверная ветвь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Условие и граница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3753478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46B0DFDE-25D9-34C4-B562-3A113BB24AB7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Сравнивай состояния по порядку.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A73A631A-7168-6AD2-65C1-5AB2A78CE422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BFFD87A7-0A57-165A-6297-729F37A08C61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35323232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4BEABFB1-559F-9CB5-8E26-85E48F1903E3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Опечатка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66A43307-852F-73E9-6AEE-6AD23CD6ED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EDFD7531-AB18-175E-D106-FD0BB046F932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= 2; b = 3
totla = a + b
print(total)</a:t>
            </a:r>
            <a:endParaRPr lang="ru-RU" sz="2475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8886D2B0-5E50-4672-0931-1EFA76F7893C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Какое имя уже существует? Где остановка?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78BC18BF-234E-0FA3-26C9-2B5425363ADD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F7B68A8B-4127-D239-0C0E-C53BEAE3330B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31858611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756D4A73-10DA-494A-410C-6A6B7DB745DA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Имена должны совпадать</a:t>
            </a:r>
          </a:p>
        </p:txBody>
      </p:sp>
      <p:pic>
        <p:nvPicPr>
          <p:cNvPr id="17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8FFACB5D-8E40-AB48-8050-201C229B90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33FB87A0-D409-EED6-5042-3A83C418AA1E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CE341415-28E6-0168-AE74-68059F8EF00A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totla </a:t>
            </a: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получило 5.
</a:t>
            </a:r>
            <a:r>
              <a:rPr lang="en-US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 </a:t>
            </a: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определено.
</a:t>
            </a:r>
            <a:r>
              <a:rPr lang="en-US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NameError </a:t>
            </a: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en-US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print(total).
</a:t>
            </a: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Согласуй имена→вывод 5.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F9F976EB-B21C-107A-1B5F-D193A8E2A870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Python не исправляет опечатки за программиста.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3062F3EA-4472-D445-AE08-378D29A8718E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62284C6C-E525-87A3-16C2-834874517163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16246233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4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">
            <a:extLst>
              <a:ext uri="{FF2B5EF4-FFF2-40B4-BE49-F238E27FC236}">
                <a16:creationId xmlns:a16="http://schemas.microsoft.com/office/drawing/2014/main" id="{50EE7644-F61B-A5BD-0416-AEB674188B23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ИИ поверил одному тесту</a:t>
            </a:r>
          </a:p>
        </p:txBody>
      </p:sp>
      <p:sp>
        <p:nvSpPr>
          <p:cNvPr id="17" name="label">
            <a:extLst>
              <a:ext uri="{FF2B5EF4-FFF2-40B4-BE49-F238E27FC236}">
                <a16:creationId xmlns:a16="http://schemas.microsoft.com/office/drawing/2014/main" id="{A2FA3614-FD37-21F1-7A8D-CF889C375401}"/>
              </a:ext>
            </a:extLst>
          </p:cNvPr>
          <p:cNvSpPr txBox="1"/>
          <p:nvPr/>
        </p:nvSpPr>
        <p:spPr>
          <a:xfrm>
            <a:off x="685800" y="1695450"/>
            <a:ext cx="9525000" cy="4191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95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Вымышленный ответ для проверки</a:t>
            </a:r>
          </a:p>
        </p:txBody>
      </p:sp>
      <p:sp>
        <p:nvSpPr>
          <p:cNvPr id="18" name="body">
            <a:extLst>
              <a:ext uri="{FF2B5EF4-FFF2-40B4-BE49-F238E27FC236}">
                <a16:creationId xmlns:a16="http://schemas.microsoft.com/office/drawing/2014/main" id="{6A770DCA-8907-4770-9D5A-1C124994E126}"/>
              </a:ext>
            </a:extLst>
          </p:cNvPr>
          <p:cNvSpPr txBox="1"/>
          <p:nvPr/>
        </p:nvSpPr>
        <p:spPr>
          <a:xfrm>
            <a:off x="685800" y="2476500"/>
            <a:ext cx="7620000" cy="2095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77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Площадь квадрата: area=2*s.
При s=2 получилось 4.
«Значит верно для всех s&gt;0».</a:t>
            </a:r>
          </a:p>
        </p:txBody>
      </p:sp>
      <p:pic>
        <p:nvPicPr>
          <p:cNvPr id="20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F98D04AC-D85F-82E2-6009-C84CAAD206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8250" y="3003550"/>
            <a:ext cx="2647950" cy="1765300"/>
          </a:xfrm>
          <a:prstGeom prst="rect">
            <a:avLst/>
          </a:prstGeom>
        </p:spPr>
      </p:pic>
      <p:sp>
        <p:nvSpPr>
          <p:cNvPr id="21" name="question">
            <a:extLst>
              <a:ext uri="{FF2B5EF4-FFF2-40B4-BE49-F238E27FC236}">
                <a16:creationId xmlns:a16="http://schemas.microsoft.com/office/drawing/2014/main" id="{AFA69CDF-630F-E5E6-677E-3AAC664423B2}"/>
              </a:ext>
            </a:extLst>
          </p:cNvPr>
          <p:cNvSpPr txBox="1"/>
          <p:nvPr/>
        </p:nvSpPr>
        <p:spPr>
          <a:xfrm>
            <a:off x="685800" y="4781550"/>
            <a:ext cx="7810500" cy="1247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32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AI1. </a:t>
            </a:r>
            <a:r>
              <a:rPr lang="ru-RU" sz="232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Контрпример, правка, повтор.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D4509FDD-EB2E-8B39-18E4-401113701870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7264806C-9553-E13D-193A-74FB947C80F1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C6F0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14893484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8E2C44C4-138E-15B9-4237-A4B744250C6F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Другой вход показал ошибку</a:t>
            </a:r>
          </a:p>
        </p:txBody>
      </p:sp>
      <p:pic>
        <p:nvPicPr>
          <p:cNvPr id="17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30417022-2EA0-F296-C360-9324E764B4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344F6408-B70C-4440-8A0B-A99409E0DD5A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2F1838EB-9707-E1A4-0195-DD606C699DFD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Например s=3:
ожидание 9, факт 6.
Правильно area=s*s.
Новый результат 9.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2E86B6F5-52E0-AA71-843E-80CEB3D3B61D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Нет исключения не означает верную формулу.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A46B3490-7564-EFD5-818E-439DEF465CFA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15276F22-9BE4-340C-D443-772BEBE4F86B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3297546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C47D4102-EE98-4488-D61A-666A9F5498E1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Индивидуальный итог</a:t>
            </a: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45ADB530-3282-ACBC-4FAC-758519C621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CF3BBD5E-C09E-4DB8-0CB7-2293D33D2BB6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E1. Значение до строки.
E2. Недостающий тип входа.
E3. Проверка исправления.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309D5CF9-82EB-D84E-37D1-3940A843F551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Четыре полные минуты; условия на бумаге.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88EC8EEA-4538-D455-50EE-ED5C7C3FE4FC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A687BA95-E290-36FC-7A30-7705C05F1E56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15845671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5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51561638-DB9D-4160-45D4-F72212E6C67A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Перенос домой</a:t>
            </a:r>
          </a:p>
        </p:txBody>
      </p:sp>
      <p:pic>
        <p:nvPicPr>
          <p:cNvPr id="11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F2F9BD36-C16B-26BE-6A0D-39E9812EEC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2" name="body">
            <a:extLst>
              <a:ext uri="{FF2B5EF4-FFF2-40B4-BE49-F238E27FC236}">
                <a16:creationId xmlns:a16="http://schemas.microsoft.com/office/drawing/2014/main" id="{AF3F360E-53C5-94C6-7624-6097638C5A07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Периметр прямоугольника.
Вместо 2*(a+b)записано a+b.
Входы 2/3 и 1/1.</a:t>
            </a:r>
          </a:p>
        </p:txBody>
      </p:sp>
      <p:sp>
        <p:nvSpPr>
          <p:cNvPr id="13" name="question">
            <a:extLst>
              <a:ext uri="{FF2B5EF4-FFF2-40B4-BE49-F238E27FC236}">
                <a16:creationId xmlns:a16="http://schemas.microsoft.com/office/drawing/2014/main" id="{79D65A72-F505-B6A2-7C7C-0E7E2504E2AA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C6F0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H1. Первая ошибка, исправление и проверка.</a:t>
            </a:r>
          </a:p>
        </p:txBody>
      </p:sp>
      <p:sp>
        <p:nvSpPr>
          <p:cNvPr id="14" name="brand">
            <a:extLst>
              <a:ext uri="{FF2B5EF4-FFF2-40B4-BE49-F238E27FC236}">
                <a16:creationId xmlns:a16="http://schemas.microsoft.com/office/drawing/2014/main" id="{76A82275-516C-BD11-D139-6DC21085A533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page">
            <a:extLst>
              <a:ext uri="{FF2B5EF4-FFF2-40B4-BE49-F238E27FC236}">
                <a16:creationId xmlns:a16="http://schemas.microsoft.com/office/drawing/2014/main" id="{18C78040-DBED-6CFE-D913-32854EA862CD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C6F0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2352966689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9877</Words>
  <Application>Microsoft Office PowerPoint</Application>
  <DocSecurity>0</DocSecurity>
  <PresentationFormat>Широкоэкранный</PresentationFormat>
  <Paragraphs>364</Paragraphs>
  <Slides>20</Slides>
  <Notes>20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Impact</vt:lpstr>
      <vt:lpstr>ChatGPT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Alexander Rubanov</cp:lastModifiedBy>
  <cp:revision>1</cp:revision>
  <dcterms:created xsi:type="dcterms:W3CDTF">2026-10-21T11:00:15Z</dcterms:created>
  <dcterms:modified xsi:type="dcterms:W3CDTF">2026-10-26T05:18:09Z</dcterms:modified>
</cp:coreProperties>
</file>