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23"/>
  </p:notesMasterIdLst>
  <p:sldIdLst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Урок 30 · Python 3</a:t>
            </a:r>
          </a:p>
          <a:p>
            <a:r>
              <a:rPr lang="ru-RU"/>
              <a:t>Полное условие S0: В чём различие между числом 12 и строкой "12"? Что даёт input() без преобразования int? Ключ: 12 — число, "12" — текст из двух элементов. input возвращает строку. Критерий: Без отметки: различение текста/числа и тип результата input. Помощь: Кавычки обозначают текстовый литерал.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lesson30.py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https://docs.python.org/3/tutorial/introduction.html#text</a:t>
            </a:r>
          </a:p>
          <a:p>
            <a:r>
              <a:rPr lang="ru-RU"/>
              <a:t>https://docs.python.org/3/library/stdtypes.html#text-sequence-type-str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2.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Вспомни тип данных.</a:t>
            </a:r>
          </a:p>
          <a:p>
            <a:r>
              <a:rPr lang="ru-RU"/>
              <a:t>Полное условие S0: В чём различие между числом 12 и строкой "12"? Что даёт input() без преобразования int? Ключ: 12 — число, "12" — текст из двух элементов. input возвращает строку. Критерий: Без отметки: различение текста/числа и тип результата input. Помощь: Кавычки обозначают текстовый литерал.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lesson30.py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https://docs.python.org/3/tutorial/introduction.html#text</a:t>
            </a:r>
          </a:p>
          <a:p>
            <a:r>
              <a:rPr lang="ru-RU"/>
              <a:t>https://docs.python.org/3/library/stdtypes.html#text-sequence-type-str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3.</a:t>
            </a:r>
          </a:p>
          <a:p>
            <a:r>
              <a:rPr lang="ru-RU"/>
              <a:t>Место в сценарии: 2–5 мин.</a:t>
            </a:r>
          </a:p>
          <a:p>
            <a:r>
              <a:rPr lang="ru-RU"/>
              <a:t>Вопрос: Последний индекс меньше длины.</a:t>
            </a:r>
          </a:p>
          <a:p>
            <a:r>
              <a:rPr lang="ru-RU"/>
              <a:t>Памятка: Первый индекс 0, последний len(s)−1. У пустой строки нет элемента с индексом 0. for ch in s перебирает элементы слева направо. Счётчик начинается с 0; новая строка t — с "". t=t+ch добавляет в конец. Проверяй пустой вход, регистр и пробел. Основной алфавит — одиночные буквы, цифры и обычный пробел. Модель: Модель s="луна": длина 4, индексы 0,1,2,3; s[1] — у. Если считать букву н, счётчик по шагам 0,0,1,1. В A1 другая буква и другие входы.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lesson30.py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https://docs.python.org/3/tutorial/introduction.html#text</a:t>
            </a:r>
          </a:p>
          <a:p>
            <a:r>
              <a:rPr lang="ru-RU"/>
              <a:t>https://docs.python.org/3/library/stdtypes.html#text-sequence-type-str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4.</a:t>
            </a:r>
          </a:p>
          <a:p>
            <a:r>
              <a:rPr lang="ru-RU"/>
              <a:t>Место в сценарии: 2–5 мин.</a:t>
            </a:r>
          </a:p>
          <a:p>
            <a:r>
              <a:rPr lang="ru-RU"/>
              <a:t>Вопрос: Строка str неизменяема.</a:t>
            </a:r>
          </a:p>
          <a:p>
            <a:r>
              <a:rPr lang="ru-RU"/>
              <a:t>Памятка: Первый индекс 0, последний len(s)−1. У пустой строки нет элемента с индексом 0. for ch in s перебирает элементы слева направо. Счётчик начинается с 0; новая строка t — с "". t=t+ch добавляет в конец. Проверяй пустой вход, регистр и пробел. Основной алфавит — одиночные буквы, цифры и обычный пробел. Модель: Модель s="луна": длина 4, индексы 0,1,2,3; s[1] — у. Если считать букву н, счётчик по шагам 0,0,1,1. В A1 другая буква и другие входы.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lesson30.py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https://docs.python.org/3/tutorial/introduction.html#text</a:t>
            </a:r>
          </a:p>
          <a:p>
            <a:r>
              <a:rPr lang="ru-RU"/>
              <a:t>https://docs.python.org/3/library/stdtypes.html#text-sequence-type-str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5.</a:t>
            </a:r>
          </a:p>
          <a:p>
            <a:r>
              <a:rPr lang="ru-RU"/>
              <a:t>Место в сценарии: 5–8 мин.</a:t>
            </a:r>
          </a:p>
          <a:p>
            <a:r>
              <a:rPr lang="ru-RU"/>
              <a:t>Вопрос: Сначала свой ответ.</a:t>
            </a:r>
          </a:p>
          <a:p>
            <a:r>
              <a:rPr lang="ru-RU"/>
              <a:t>Полное условие C1: Python 3: s="код". Найди len(s), s[0], s[2]. Есть ли допустимый индекс 3? Ключ: Длина 3; s[0] — к, s[2] — д. Индекс 3 недопустим: IndexError. Критерий: Все три значения и недопустимость индекса 3. Помощь: Первый индекс 0, последний на единицу меньше длины.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lesson30.py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https://docs.python.org/3/tutorial/introduction.html#text</a:t>
            </a:r>
          </a:p>
          <a:p>
            <a:r>
              <a:rPr lang="ru-RU"/>
              <a:t>https://docs.python.org/3/library/stdtypes.html#text-sequence-type-str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6.</a:t>
            </a:r>
          </a:p>
          <a:p>
            <a:r>
              <a:rPr lang="ru-RU"/>
              <a:t>Место в сценарии: 5–8 мин.</a:t>
            </a:r>
          </a:p>
          <a:p>
            <a:r>
              <a:rPr lang="ru-RU"/>
              <a:t>Вопрос: Допустимы 0,1,2.</a:t>
            </a:r>
          </a:p>
          <a:p>
            <a:r>
              <a:rPr lang="ru-RU"/>
              <a:t>Полное условие C1: Python 3: s="код". Найди len(s), s[0], s[2]. Есть ли допустимый индекс 3? Ключ: Длина 3; s[0] — к, s[2] — д. Индекс 3 недопустим: IndexError. Критерий: Все три значения и недопустимость индекса 3. Помощь: Первый индекс 0, последний на единицу меньше длины.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lesson30.py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https://docs.python.org/3/tutorial/introduction.html#text</a:t>
            </a:r>
          </a:p>
          <a:p>
            <a:r>
              <a:rPr lang="ru-RU"/>
              <a:t>https://docs.python.org/3/library/stdtypes.html#text-sequence-type-str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7.</a:t>
            </a:r>
          </a:p>
          <a:p>
            <a:r>
              <a:rPr lang="ru-RU"/>
              <a:t>Место в сценарии: 8–15 мин.</a:t>
            </a:r>
          </a:p>
          <a:p>
            <a:r>
              <a:rPr lang="ru-RU"/>
              <a:t>Вопрос: Прогноз до запуска.</a:t>
            </a:r>
          </a:p>
          <a:p>
            <a:r>
              <a:rPr lang="ru-RU"/>
              <a:t>Полное условие A1: Код ниже считает латинскую строчную a. Предскажи вывод для banana, отдельно sky и пустой строки. Один случай запусти, остальные проверь вручную.
```python
s = input()
k = 0
for ch in s:
    if ch == "a":
        k = k + 1
print(k)
``` Ключ: banana даёт 3; sky — 0; пустая строка — 0, тело не выполнено. Для banana счётчик после букв 0,1,1,2,2,3. Критерий: Три результата, таблица banana и личный прогноз/проверка. Помощь: Счётчик меняется только при точном совпадении с a.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lesson30.py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https://docs.python.org/3/tutorial/introduction.html#text</a:t>
            </a:r>
          </a:p>
          <a:p>
            <a:r>
              <a:rPr lang="ru-RU"/>
              <a:t>https://docs.python.org/3/library/stdtypes.html#text-sequence-type-str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8.</a:t>
            </a:r>
          </a:p>
          <a:p>
            <a:r>
              <a:rPr lang="ru-RU"/>
              <a:t>Место в сценарии: 8–15 мин.</a:t>
            </a:r>
          </a:p>
          <a:p>
            <a:r>
              <a:rPr lang="ru-RU"/>
              <a:t>Вопрос: Тело пустого обхода пропущено.</a:t>
            </a:r>
          </a:p>
          <a:p>
            <a:r>
              <a:rPr lang="ru-RU"/>
              <a:t>Полное условие A1: Код ниже считает латинскую строчную a. Предскажи вывод для banana, отдельно sky и пустой строки. Один случай запусти, остальные проверь вручную.
```python
s = input()
k = 0
for ch in s:
    if ch == "a":
        k = k + 1
print(k)
``` Ключ: banana даёт 3; sky — 0; пустая строка — 0, тело не выполнено. Для banana счётчик после букв 0,1,1,2,2,3. Критерий: Три результата, таблица banana и личный прогноз/проверка. Помощь: Счётчик меняется только при точном совпадении с a.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lesson30.py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https://docs.python.org/3/tutorial/introduction.html#text</a:t>
            </a:r>
          </a:p>
          <a:p>
            <a:r>
              <a:rPr lang="ru-RU"/>
              <a:t>https://docs.python.org/3/library/stdtypes.html#text-sequence-type-str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9.</a:t>
            </a:r>
          </a:p>
          <a:p>
            <a:r>
              <a:rPr lang="ru-RU"/>
              <a:t>Место в сценарии: 15–17 мин.</a:t>
            </a:r>
          </a:p>
          <a:p>
            <a:r>
              <a:rPr lang="ru-RU"/>
              <a:t>Вопрос: Без вычислений и заданий.</a:t>
            </a:r>
          </a:p>
          <a:p>
            <a:r>
              <a:rPr lang="ru-RU"/>
              <a:t>Показать напоминание до начала, затем убрать проекцию. Две полные минуты без экрана, заданий, опроса и обсуждения.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lesson30.py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https://docs.python.org/3/tutorial/introduction.html#text</a:t>
            </a:r>
          </a:p>
          <a:p>
            <a:r>
              <a:rPr lang="ru-RU"/>
              <a:t>https://docs.python.org/3/library/stdtypes.html#text-sequence-type-str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10.</a:t>
            </a:r>
          </a:p>
          <a:p>
            <a:r>
              <a:rPr lang="ru-RU"/>
              <a:t>Место в сценарии: 17–21 мин.</a:t>
            </a:r>
          </a:p>
          <a:p>
            <a:r>
              <a:rPr lang="ru-RU"/>
              <a:t>Вопрос: В A2 удаляются пробелы.</a:t>
            </a:r>
          </a:p>
          <a:p>
            <a:r>
              <a:rPr lang="ru-RU"/>
              <a:t>Памятка: Первый индекс 0, последний len(s)−1. У пустой строки нет элемента с индексом 0. for ch in s перебирает элементы слева направо. Счётчик начинается с 0; новая строка t — с "". t=t+ch добавляет в конец. Проверяй пустой вход, регистр и пробел. Основной алфавит — одиночные буквы, цифры и обычный пробел. Модель: Модель: удалить дефисы из s="а-б". Начально t=""; буква а даёт t="а", дефис пропускается, буква б даёт t="аб". Условие ch!="-". В A2 нужно другое условие для пробела.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lesson30.py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https://docs.python.org/3/tutorial/introduction.html#text</a:t>
            </a:r>
          </a:p>
          <a:p>
            <a:r>
              <a:rPr lang="ru-RU"/>
              <a:t>https://docs.python.org/3/library/stdtypes.html#text-sequence-type-str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11.</a:t>
            </a:r>
          </a:p>
          <a:p>
            <a:r>
              <a:rPr lang="ru-RU"/>
              <a:t>Место в сценарии: 17–21 мин.</a:t>
            </a:r>
          </a:p>
          <a:p>
            <a:r>
              <a:rPr lang="ru-RU"/>
              <a:t>Вопрос: Исходная строка сохраняется.</a:t>
            </a:r>
          </a:p>
          <a:p>
            <a:r>
              <a:rPr lang="ru-RU"/>
              <a:t>Памятка: Первый индекс 0, последний len(s)−1. У пустой строки нет элемента с индексом 0. for ch in s перебирает элементы слева направо. Счётчик начинается с 0; новая строка t — с "". t=t+ch добавляет в конец. Проверяй пустой вход, регистр и пробел. Основной алфавит — одиночные буквы, цифры и обычный пробел. Модель: Модель: удалить дефисы из s="а-б". Начально t=""; буква а даёт t="а", дефис пропускается, буква б даёт t="аб". Условие ch!="-". В A2 нужно другое условие для пробела.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lesson30.py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https://docs.python.org/3/tutorial/introduction.html#text</a:t>
            </a:r>
          </a:p>
          <a:p>
            <a:r>
              <a:rPr lang="ru-RU"/>
              <a:t>https://docs.python.org/3/library/stdtypes.html#text-sequence-type-str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12.</a:t>
            </a:r>
          </a:p>
          <a:p>
            <a:r>
              <a:rPr lang="ru-RU"/>
              <a:t>Место в сценарии: 21–28 мин.</a:t>
            </a:r>
          </a:p>
          <a:p>
            <a:r>
              <a:rPr lang="ru-RU"/>
              <a:t>Вопрос: Удалить только обычный пробел.</a:t>
            </a:r>
          </a:p>
          <a:p>
            <a:r>
              <a:rPr lang="ru-RU"/>
              <a:t>Полное условие A2: Составь код удаления всех обычных пробелов: прочитать s; t=""; для каждого ch из s добавлять ch к t, только если ch!=" "; вывести t после цикла. Проверь строку «а б  в» без кавычек (между б и в два пробела), затем пустую. Один случай на ПК, второй вручную. Ключ: Код с t="", for ch in s, if ch!=" ": t=t+ch и print(t) за циклом. Для «а б  в» результат «абв»; для пустой — пустая строка (один перевод строки вывода). Исходная s не меняется. Критерий: Верное условие, накопление и положение вывода; оба результата и прогноз. Помощь: Добавляй символы по порядку в новую строку.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lesson30.py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https://docs.python.org/3/tutorial/introduction.html#text</a:t>
            </a:r>
          </a:p>
          <a:p>
            <a:r>
              <a:rPr lang="ru-RU"/>
              <a:t>https://docs.python.org/3/library/stdtypes.html#text-sequence-type-str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13.</a:t>
            </a:r>
          </a:p>
          <a:p>
            <a:r>
              <a:rPr lang="ru-RU"/>
              <a:t>Место в сценарии: 21–28 мин.</a:t>
            </a:r>
          </a:p>
          <a:p>
            <a:r>
              <a:rPr lang="ru-RU"/>
              <a:t>Вопрос: Итоговый print за циклом.</a:t>
            </a:r>
          </a:p>
          <a:p>
            <a:r>
              <a:rPr lang="ru-RU"/>
              <a:t>Полное условие A2: Составь код удаления всех обычных пробелов: прочитать s; t=""; для каждого ch из s добавлять ch к t, только если ch!=" "; вывести t после цикла. Проверь строку «а б  в» без кавычек (между б и в два пробела), затем пустую. Один случай на ПК, второй вручную. Ключ: Код с t="", for ch in s, if ch!=" ": t=t+ch и print(t) за циклом. Для «а б  в» результат «абв»; для пустой — пустая строка (один перевод строки вывода). Исходная s не меняется. Критерий: Верное условие, накопление и положение вывода; оба результата и прогноз. Помощь: Добавляй символы по порядку в новую строку.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lesson30.py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https://docs.python.org/3/tutorial/introduction.html#text</a:t>
            </a:r>
          </a:p>
          <a:p>
            <a:r>
              <a:rPr lang="ru-RU"/>
              <a:t>https://docs.python.org/3/library/stdtypes.html#text-sequence-type-str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14.</a:t>
            </a:r>
          </a:p>
          <a:p>
            <a:r>
              <a:rPr lang="ru-RU"/>
              <a:t>Место в сценарии: 28–32 мин.</a:t>
            </a:r>
          </a:p>
          <a:p>
            <a:r>
              <a:rPr lang="ru-RU"/>
              <a:t>Вопрос: Проверить len(s)&gt;0 заранее.</a:t>
            </a:r>
          </a:p>
          <a:p>
            <a:r>
              <a:rPr lang="ru-RU"/>
              <a:t>Памятка: Первый индекс 0, последний len(s)−1. У пустой строки нет элемента с индексом 0. for ch in s перебирает элементы слева направо. Счётчик начинается с 0; новая строка t — с "". t=t+ch добавляет в конец. Проверяй пустой вход, регистр и пробел. Основной алфавит — одиночные буквы, цифры и обычный пробел. Модель: Модель s="ок": длина 2, последний индекс 1. Для пустой строки длина 0, ни один индекс не допустим. До чтения края нужно проверить len(s)&gt;0.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lesson30.py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https://docs.python.org/3/tutorial/introduction.html#text</a:t>
            </a:r>
          </a:p>
          <a:p>
            <a:r>
              <a:rPr lang="ru-RU"/>
              <a:t>https://docs.python.org/3/library/stdtypes.html#text-sequence-type-str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15.</a:t>
            </a:r>
          </a:p>
          <a:p>
            <a:r>
              <a:rPr lang="ru-RU"/>
              <a:t>Место в сценарии: 28–32 мин.</a:t>
            </a:r>
          </a:p>
          <a:p>
            <a:r>
              <a:rPr lang="ru-RU"/>
              <a:t>Вопрос: При пустой вывести «пусто».</a:t>
            </a:r>
          </a:p>
          <a:p>
            <a:r>
              <a:rPr lang="ru-RU"/>
              <a:t>Полное условие B1: Код print(s[0],s[len(s)-1]) должен показать края непустой строки, но s может быть пустой. Предскажи результат для s="" и исправь с if: при пустой вывести «пусто». Проверь также s="я". Ключ: Пустая строка даёт IndexError уже при s[0]. Если len(s)&gt;0: print(s[0],s[len(s)-1]), иначе print("пусто"). Для пустой вывод пусто; для я вывод я я через пробел. Критерий: Причина ошибки, защита до индекса, выводы для двух входов. Помощь: Проверка длины должна стоять до обращения по индексу.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lesson30.py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https://docs.python.org/3/tutorial/introduction.html#text</a:t>
            </a:r>
          </a:p>
          <a:p>
            <a:r>
              <a:rPr lang="ru-RU"/>
              <a:t>https://docs.python.org/3/library/stdtypes.html#text-sequence-type-str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16.</a:t>
            </a:r>
          </a:p>
          <a:p>
            <a:r>
              <a:rPr lang="ru-RU"/>
              <a:t>Место в сценарии: 28–32 мин.</a:t>
            </a:r>
          </a:p>
          <a:p>
            <a:r>
              <a:rPr lang="ru-RU"/>
              <a:t>Вопрос: Проверка после ошибки не поможет.</a:t>
            </a:r>
          </a:p>
          <a:p>
            <a:r>
              <a:rPr lang="ru-RU"/>
              <a:t>Полное условие B1: Код print(s[0],s[len(s)-1]) должен показать края непустой строки, но s может быть пустой. Предскажи результат для s="" и исправь с if: при пустой вывести «пусто». Проверь также s="я". Ключ: Пустая строка даёт IndexError уже при s[0]. Если len(s)&gt;0: print(s[0],s[len(s)-1]), иначе print("пусто"). Для пустой вывод пусто; для я вывод я я через пробел. Критерий: Причина ошибки, защита до индекса, выводы для двух входов. Помощь: Проверка длины должна стоять до обращения по индексу.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lesson30.py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https://docs.python.org/3/tutorial/introduction.html#text</a:t>
            </a:r>
          </a:p>
          <a:p>
            <a:r>
              <a:rPr lang="ru-RU"/>
              <a:t>https://docs.python.org/3/library/stdtypes.html#text-sequence-type-str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17.</a:t>
            </a:r>
          </a:p>
          <a:p>
            <a:r>
              <a:rPr lang="ru-RU"/>
              <a:t>Место в сценарии: 32–36 мин.</a:t>
            </a:r>
          </a:p>
          <a:p>
            <a:r>
              <a:rPr lang="ru-RU"/>
              <a:t>Вопрос: AI1. Вывод до ошибки и исправление.</a:t>
            </a:r>
          </a:p>
          <a:p>
            <a:r>
              <a:rPr lang="ru-RU"/>
              <a:t>Полное условие AI1: Вымышленный ИИ для s="кот" предлагает for i in range(1,len(s)+1): print(s[i]). Выпиши напечатанные буквы до ошибки и недопустимый индекс. Исправь диапазон для печати всех букв по порядку. Ключ: Печатает о, затем т; при i=3 IndexError. Пропущен индекс 0. Нужно range(len(s)) или range(0,len(s)), тогда к,о,т по строкам. Критерий: Обе буквы до ошибки, индекс 3, правильный диапазон и весь новый вывод. Помощь: Одновременно проверь нижнюю и верхнюю границы.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lesson30.py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https://docs.python.org/3/tutorial/introduction.html#text</a:t>
            </a:r>
          </a:p>
          <a:p>
            <a:r>
              <a:rPr lang="ru-RU"/>
              <a:t>https://docs.python.org/3/library/stdtypes.html#text-sequence-type-str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18.</a:t>
            </a:r>
          </a:p>
          <a:p>
            <a:r>
              <a:rPr lang="ru-RU"/>
              <a:t>Место в сценарии: 32–36 мин.</a:t>
            </a:r>
          </a:p>
          <a:p>
            <a:r>
              <a:rPr lang="ru-RU"/>
              <a:t>Вопрос: Индекс 0 тоже нужен.</a:t>
            </a:r>
          </a:p>
          <a:p>
            <a:r>
              <a:rPr lang="ru-RU"/>
              <a:t>Полное условие AI1: Вымышленный ИИ для s="кот" предлагает for i in range(1,len(s)+1): print(s[i]). Выпиши напечатанные буквы до ошибки и недопустимый индекс. Исправь диапазон для печати всех букв по порядку. Ключ: Печатает о, затем т; при i=3 IndexError. Пропущен индекс 0. Нужно range(len(s)) или range(0,len(s)), тогда к,о,т по строкам. Критерий: Обе буквы до ошибки, индекс 3, правильный диапазон и весь новый вывод. Помощь: Одновременно проверь нижнюю и верхнюю границы.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lesson30.py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https://docs.python.org/3/tutorial/introduction.html#text</a:t>
            </a:r>
          </a:p>
          <a:p>
            <a:r>
              <a:rPr lang="ru-RU"/>
              <a:t>https://docs.python.org/3/library/stdtypes.html#text-sequence-type-str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19.</a:t>
            </a:r>
          </a:p>
          <a:p>
            <a:r>
              <a:rPr lang="ru-RU"/>
              <a:t>Место в сценарии: 40–44 мин.</a:t>
            </a:r>
          </a:p>
          <a:p>
            <a:r>
              <a:rPr lang="ru-RU"/>
              <a:t>Вопрос: Четыре минуты, условия на бумаге.</a:t>
            </a:r>
          </a:p>
          <a:p>
            <a:r>
              <a:rPr lang="ru-RU"/>
              <a:t>Четыре полные минуты индивидуально. Условия заранее на бумаге, проекцию выключить. Памятка и разобранные модели разрешены. Учитель не даёт общих или адресных учебных подсказок. Сбор после четырёх минут. Ключи ТОЛЬКО ПОСЛЕ СБОРА: E1: 3 и и. Критерий: 2 балла: длина 3; буква и. E2: 1: только строчная a совпадает, A отличается регистром. Критерий: 2 балла: 1; различение a/A. E3: 0 итераций, t остаётся пустой строкой. print выводит только перевод строки. Критерий: 2 балла: 0 итераций; пустая итоговая строка.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lesson30.py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https://docs.python.org/3/tutorial/introduction.html#text</a:t>
            </a:r>
          </a:p>
          <a:p>
            <a:r>
              <a:rPr lang="ru-RU"/>
              <a:t>https://docs.python.org/3/library/stdtypes.html#text-sequence-type-str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20.</a:t>
            </a:r>
          </a:p>
          <a:p>
            <a:r>
              <a:rPr lang="ru-RU"/>
              <a:t>Место в сценарии: 44–45 мин.</a:t>
            </a:r>
          </a:p>
          <a:p>
            <a:r>
              <a:rPr lang="ru-RU"/>
              <a:t>Вопрос: H1. 5–7 минут, ПК необязателен.</a:t>
            </a:r>
          </a:p>
          <a:p>
            <a:r>
              <a:rPr lang="ru-RU"/>
              <a:t>Полное условие H1: Домой 5–7 минут, ПК необязателен. 1) Посчитай латинские строчные o в robot. 2) Удали обычный пробел из «кот пёс» без кавычек. Для каждого задания запиши состояния счётчика или новой строки по буквам. Ключ: 1) Счётчик 0,1,1,2,2, ответ 2. 2) Новая строка к,ко,кот,кот,котп,котпё,котпёс; результат котпёс. Критерий: Две последовательности и точные результаты 2/котпёс. Помощь: На пробеле новая строка не меняется.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lesson30.py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https://docs.python.org/3/tutorial/introduction.html#text</a:t>
            </a:r>
          </a:p>
          <a:p>
            <a:r>
              <a:rPr lang="ru-RU"/>
              <a:t>https://docs.python.org/3/library/stdtypes.html#text-sequence-type-str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9E28B6D-5FF8-4075-849E-180F7EB23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47BDCE39-B353-49F0-B6E1-0D977664BE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BF184468-601D-4488-A00D-1541B772F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AB6088E-8E71-4CA5-B3AF-57A0A81A1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1E632DAB-9ED4-404E-9FEF-181EA563E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79CC9D06-DEDD-43F7-85B8-F9781E332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6CAC15D4-25B6-4A20-A743-4203494BE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16FF7B8A-E4C4-47D3-8712-DDEC1109383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3E94304-655D-4741-B66F-ECC7C1F96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04AE58E3-2B94-4263-9086-13121872A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1 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E8BF80E0-7231-4887-A99E-1B8E92D05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95300"/>
            <a:ext cx="10820400" cy="1524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3 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7D0C9067-44BB-4C0D-ABB1-96F7E8B17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104900"/>
            <a:ext cx="10820400" cy="2857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4 Сх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459224A8-E7AD-4614-BB9D-DF02AC820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5 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CE49365A-1BC9-4D9F-A2B3-4595FE40E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6 Безопасно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DFDC536E-F5BE-4A47-A785-3B540F494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7700"/>
            <a:ext cx="5619750" cy="1809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7 Процеду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32A1C2E-00B2-41D3-9FCD-0A211FB84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8 Практ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7FB570B-3D7A-4969-BA02-15F493F0B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9 Провер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A363BA4-9174-4552-9215-4D0F22873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 Выходной вопро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24EBC67B-076E-40EA-AE94-F927CD4BC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23900"/>
            <a:ext cx="10820400" cy="2095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ediaSchool Sign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8F58818D-E834-29DA-F89E-59DD04C5BA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700138"/>
            <a:ext cx="5314950" cy="2991249"/>
          </a:xfrm>
          <a:prstGeom prst="rect">
            <a:avLst/>
          </a:prstGeom>
        </p:spPr>
      </p:pic>
      <p:sp>
        <p:nvSpPr>
          <p:cNvPr id="12" name="title">
            <a:extLst>
              <a:ext uri="{FF2B5EF4-FFF2-40B4-BE49-F238E27FC236}">
                <a16:creationId xmlns:a16="http://schemas.microsoft.com/office/drawing/2014/main" id="{A81D45B5-FDBC-3772-7C57-6DB2EC256CA5}"/>
              </a:ext>
            </a:extLst>
          </p:cNvPr>
          <p:cNvSpPr txBox="1"/>
          <p:nvPr/>
        </p:nvSpPr>
        <p:spPr>
          <a:xfrm>
            <a:off x="685800" y="495300"/>
            <a:ext cx="10820400" cy="1752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9900">
                <a:solidFill>
                  <a:srgbClr val="121518"/>
                </a:solidFill>
                <a:latin typeface="Impact" panose="020B0806030902050204" pitchFamily="34" charset="0"/>
              </a:rPr>
              <a:t>СИМВОЛЫ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69AAD61C-1ED0-D554-2DB5-EB0B3F5447C7}"/>
              </a:ext>
            </a:extLst>
          </p:cNvPr>
          <p:cNvSpPr txBox="1"/>
          <p:nvPr/>
        </p:nvSpPr>
        <p:spPr>
          <a:xfrm>
            <a:off x="685800" y="2667000"/>
            <a:ext cx="5429250" cy="1762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34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Python 3
Прогноз → запуск → проверка</a:t>
            </a:r>
          </a:p>
        </p:txBody>
      </p:sp>
      <p:sp>
        <p:nvSpPr>
          <p:cNvPr id="14" name="accent">
            <a:extLst>
              <a:ext uri="{FF2B5EF4-FFF2-40B4-BE49-F238E27FC236}">
                <a16:creationId xmlns:a16="http://schemas.microsoft.com/office/drawing/2014/main" id="{1889E534-5E9A-F72E-E8C5-168CA04D33E6}"/>
              </a:ext>
            </a:extLst>
          </p:cNvPr>
          <p:cNvSpPr/>
          <p:nvPr/>
        </p:nvSpPr>
        <p:spPr>
          <a:xfrm>
            <a:off x="685800" y="5219700"/>
            <a:ext cx="7810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brand">
            <a:extLst>
              <a:ext uri="{FF2B5EF4-FFF2-40B4-BE49-F238E27FC236}">
                <a16:creationId xmlns:a16="http://schemas.microsoft.com/office/drawing/2014/main" id="{B2E1BAA5-302B-8C09-F0A8-13C5124BEF00}"/>
              </a:ext>
            </a:extLst>
          </p:cNvPr>
          <p:cNvSpPr txBox="1"/>
          <p:nvPr/>
        </p:nvSpPr>
        <p:spPr>
          <a:xfrm>
            <a:off x="685800" y="5562600"/>
            <a:ext cx="3143250" cy="5143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7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sz="27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ubject">
            <a:extLst>
              <a:ext uri="{FF2B5EF4-FFF2-40B4-BE49-F238E27FC236}">
                <a16:creationId xmlns:a16="http://schemas.microsoft.com/office/drawing/2014/main" id="{5A997977-23C5-57A6-6307-367DC5D354AF}"/>
              </a:ext>
            </a:extLst>
          </p:cNvPr>
          <p:cNvSpPr txBox="1"/>
          <p:nvPr/>
        </p:nvSpPr>
        <p:spPr>
          <a:xfrm>
            <a:off x="685800" y="6067425"/>
            <a:ext cx="5715000" cy="4381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Информатика, 8 класс</a:t>
            </a:r>
          </a:p>
        </p:txBody>
      </p:sp>
    </p:spTree>
    <p:extLst>
      <p:ext uri="{BB962C8B-B14F-4D97-AF65-F5344CB8AC3E}">
        <p14:creationId xmlns:p14="http://schemas.microsoft.com/office/powerpoint/2010/main" val="4048334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">
            <a:extLst>
              <a:ext uri="{FF2B5EF4-FFF2-40B4-BE49-F238E27FC236}">
                <a16:creationId xmlns:a16="http://schemas.microsoft.com/office/drawing/2014/main" id="{6148BFA9-9D92-D41E-1AB9-D63124E4DCAE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Число или текст?</a:t>
            </a:r>
          </a:p>
        </p:txBody>
      </p:sp>
      <p:pic>
        <p:nvPicPr>
          <p:cNvPr id="23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CF533B89-0B15-51F4-9FC0-967F7AA79A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4" name="body">
            <a:extLst>
              <a:ext uri="{FF2B5EF4-FFF2-40B4-BE49-F238E27FC236}">
                <a16:creationId xmlns:a16="http://schemas.microsoft.com/office/drawing/2014/main" id="{D4D7BEA8-82B7-7649-7CB0-A3D0B49FB41C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S0. 12 и "12".
Что возвращает input?</a:t>
            </a:r>
          </a:p>
        </p:txBody>
      </p:sp>
      <p:sp>
        <p:nvSpPr>
          <p:cNvPr id="25" name="question">
            <a:extLst>
              <a:ext uri="{FF2B5EF4-FFF2-40B4-BE49-F238E27FC236}">
                <a16:creationId xmlns:a16="http://schemas.microsoft.com/office/drawing/2014/main" id="{7F3D1FD9-A788-4F6E-9360-5EB4B7150402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Вспомни тип данных.</a:t>
            </a:r>
          </a:p>
        </p:txBody>
      </p:sp>
      <p:sp>
        <p:nvSpPr>
          <p:cNvPr id="26" name="brand">
            <a:extLst>
              <a:ext uri="{FF2B5EF4-FFF2-40B4-BE49-F238E27FC236}">
                <a16:creationId xmlns:a16="http://schemas.microsoft.com/office/drawing/2014/main" id="{7D5716B6-F5BE-4E7A-A6F5-8F716AF11C0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page">
            <a:extLst>
              <a:ext uri="{FF2B5EF4-FFF2-40B4-BE49-F238E27FC236}">
                <a16:creationId xmlns:a16="http://schemas.microsoft.com/office/drawing/2014/main" id="{B3740433-3C7C-DF69-B0D7-B422126D29B1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634498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7ABF6F63-B2B7-AF43-45A4-D4C65A330DC2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Индекс начинается с 0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198A7B4E-8040-BFCE-35CB-392F7590CB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E88549FC-C6FD-6C07-0637-6E66D834C94C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Модель: </a:t>
            </a:r>
            <a:r>
              <a:rPr lang="en-US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s="</a:t>
            </a: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луна".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889F7F23-37AC-4166-E086-4BBA95772B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2856657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2253946830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1028926394"/>
                    </a:ext>
                  </a:extLst>
                </a:gridCol>
              </a:tblGrid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Индекс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0 / 1 / 2 / 3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0886039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Элемент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л / у / н / 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0542016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len(s)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0304767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88F0AF48-2E03-1EF2-C3CB-CA5FA3B26F73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Последний индекс меньше длины.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44BA7A83-03F7-DC66-504B-41B79EB4E3A0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D4A75048-BAF2-F667-1791-78D3128A153F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242687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D1B76399-3CAE-0D21-6214-71715EE4C67C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Обход и новая строка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BC413709-BEF6-87AB-DBC3-B21F027528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40A3D4A3-2444-48AC-4E86-CB29787ED86E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меняй s[i] присваиванием.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72E0E7CC-B94E-43A1-1DF2-AE86D12818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8768095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3075347220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970573882"/>
                    </a:ext>
                  </a:extLst>
                </a:gridCol>
              </a:tblGrid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Запись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Действие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4472261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for ch in s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По одному элементу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0893536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t=t+ch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Добавить в конец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3364850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179986ED-63DE-EA65-DEAE-249F474185D5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Строка </a:t>
            </a:r>
            <a:r>
              <a:rPr lang="en-US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 </a:t>
            </a: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неизменяема.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59E11C0D-1F99-47B4-4820-249D600B032F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9216DE95-7A9C-0E27-7EA5-C20B8DE42F46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403144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E6D2BC10-2073-A486-9816-19ECBCF105A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C00F9E2F-A5E8-C1E3-CB98-3829B13857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0B24ACA0-ABAC-BC65-8B32-A0C9CD3CB368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s="код"
len(s), s[0], s[2]?
Допустим ли индекс 3?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D33205B8-D5AE-C99B-C400-936E12A98B3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Сначала свой ответ.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3E0D27DA-F9E1-B980-6E1D-D25A230948C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A94B984C-F036-2A61-CCC2-E79359559195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821126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CB39E990-393E-C317-5AD8-5DE67C2FD487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Длина не индекс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618D5DF5-D8D3-7B3A-4A95-77B52958E4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8634F8ED-1E9C-99C2-E886-1E22BE388401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443311E7-ED8D-F36E-BB9F-8C7D377136B1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Длина 3.
</a:t>
            </a:r>
            <a:r>
              <a:rPr lang="en-US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s[0] — </a:t>
            </a: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к, </a:t>
            </a:r>
            <a:r>
              <a:rPr lang="en-US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s[2] — </a:t>
            </a: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д.
Индекс 3 → </a:t>
            </a:r>
            <a:r>
              <a:rPr lang="en-US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IndexError.</a:t>
            </a:r>
            <a:endParaRPr lang="ru-RU" sz="2550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BF632440-C4E9-D38A-C4FA-14DD5B3408C0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Допустимы 0,1,2.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FC2514C3-FE94-F292-C56E-4F51D20B6752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8F017D70-0E49-B661-687D-84A3453869F8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4179400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719117B2-2186-B10C-C29B-1CBA57F80C1A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Счётчик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BF7378DD-3832-155E-6884-B4A5FE413E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body">
            <a:extLst>
              <a:ext uri="{FF2B5EF4-FFF2-40B4-BE49-F238E27FC236}">
                <a16:creationId xmlns:a16="http://schemas.microsoft.com/office/drawing/2014/main" id="{3731F227-5758-6BF4-5172-60556EA2928B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Считать латинскую a.
banana, sky, пустая строка.
Готовый код на листе.</a:t>
            </a:r>
          </a:p>
        </p:txBody>
      </p:sp>
      <p:sp>
        <p:nvSpPr>
          <p:cNvPr id="18" name="question">
            <a:extLst>
              <a:ext uri="{FF2B5EF4-FFF2-40B4-BE49-F238E27FC236}">
                <a16:creationId xmlns:a16="http://schemas.microsoft.com/office/drawing/2014/main" id="{24D2ADE9-92F6-8325-F78A-244D30009C56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Прогноз до запуска.</a:t>
            </a:r>
          </a:p>
        </p:txBody>
      </p:sp>
      <p:sp>
        <p:nvSpPr>
          <p:cNvPr id="19" name="brand">
            <a:extLst>
              <a:ext uri="{FF2B5EF4-FFF2-40B4-BE49-F238E27FC236}">
                <a16:creationId xmlns:a16="http://schemas.microsoft.com/office/drawing/2014/main" id="{4E9DD2C4-E81A-1B54-1B34-361C766C70BE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page">
            <a:extLst>
              <a:ext uri="{FF2B5EF4-FFF2-40B4-BE49-F238E27FC236}">
                <a16:creationId xmlns:a16="http://schemas.microsoft.com/office/drawing/2014/main" id="{0FB72BA0-6CD4-663C-344C-06C1E4473D20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4272621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688CFE54-201F-0698-9091-574B9B5ED605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D77D38B5-4A3C-A8E4-C0CC-4699BFFD82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reveal-accent">
            <a:extLst>
              <a:ext uri="{FF2B5EF4-FFF2-40B4-BE49-F238E27FC236}">
                <a16:creationId xmlns:a16="http://schemas.microsoft.com/office/drawing/2014/main" id="{3957931D-35DC-09B4-3BBF-42900AA7A028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body">
            <a:extLst>
              <a:ext uri="{FF2B5EF4-FFF2-40B4-BE49-F238E27FC236}">
                <a16:creationId xmlns:a16="http://schemas.microsoft.com/office/drawing/2014/main" id="{8E5F9C45-3522-AAC5-96A4-0E4CBF60129E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banana → 3.
sky → 0.
Пустая строка → 0.</a:t>
            </a:r>
          </a:p>
        </p:txBody>
      </p:sp>
      <p:sp>
        <p:nvSpPr>
          <p:cNvPr id="22" name="question">
            <a:extLst>
              <a:ext uri="{FF2B5EF4-FFF2-40B4-BE49-F238E27FC236}">
                <a16:creationId xmlns:a16="http://schemas.microsoft.com/office/drawing/2014/main" id="{49704CEE-3E08-1D95-5DED-4BA0860CCF22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Тело пустого обхода пропущено.</a:t>
            </a:r>
          </a:p>
        </p:txBody>
      </p:sp>
      <p:sp>
        <p:nvSpPr>
          <p:cNvPr id="23" name="brand">
            <a:extLst>
              <a:ext uri="{FF2B5EF4-FFF2-40B4-BE49-F238E27FC236}">
                <a16:creationId xmlns:a16="http://schemas.microsoft.com/office/drawing/2014/main" id="{B8D2F453-FE84-574E-DD09-CD25F357F00A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page">
            <a:extLst>
              <a:ext uri="{FF2B5EF4-FFF2-40B4-BE49-F238E27FC236}">
                <a16:creationId xmlns:a16="http://schemas.microsoft.com/office/drawing/2014/main" id="{50AA0C17-FB32-B4CA-BE10-E08A6279CB17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539345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C0F5EEE9-C0A7-D224-FA4A-01A28B2BEDD7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экрана</a:t>
            </a:r>
          </a:p>
        </p:txBody>
      </p:sp>
      <p:pic>
        <p:nvPicPr>
          <p:cNvPr id="14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F326BF48-7610-6AE4-8E08-5949A22350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5" name="body">
            <a:extLst>
              <a:ext uri="{FF2B5EF4-FFF2-40B4-BE49-F238E27FC236}">
                <a16:creationId xmlns:a16="http://schemas.microsoft.com/office/drawing/2014/main" id="{566CD3C1-A4B1-C292-82ED-D3C9B971F0B5}"/>
              </a:ext>
            </a:extLst>
          </p:cNvPr>
          <p:cNvSpPr txBox="1"/>
          <p:nvPr/>
        </p:nvSpPr>
        <p:spPr>
          <a:xfrm>
            <a:off x="685800" y="2266950"/>
            <a:ext cx="5219700" cy="22669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Отведи взгляд.
Смени позу.
Полные две минуты отдыха.</a:t>
            </a:r>
          </a:p>
        </p:txBody>
      </p:sp>
      <p:sp>
        <p:nvSpPr>
          <p:cNvPr id="16" name="pause-note">
            <a:extLst>
              <a:ext uri="{FF2B5EF4-FFF2-40B4-BE49-F238E27FC236}">
                <a16:creationId xmlns:a16="http://schemas.microsoft.com/office/drawing/2014/main" id="{5678C126-8F86-EBE6-A683-5C3F2F93196C}"/>
              </a:ext>
            </a:extLst>
          </p:cNvPr>
          <p:cNvSpPr txBox="1"/>
          <p:nvPr/>
        </p:nvSpPr>
        <p:spPr>
          <a:xfrm>
            <a:off x="685800" y="4743450"/>
            <a:ext cx="5219700" cy="7143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7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проекции.</a:t>
            </a:r>
          </a:p>
        </p:txBody>
      </p:sp>
      <p:sp>
        <p:nvSpPr>
          <p:cNvPr id="17" name="brand">
            <a:extLst>
              <a:ext uri="{FF2B5EF4-FFF2-40B4-BE49-F238E27FC236}">
                <a16:creationId xmlns:a16="http://schemas.microsoft.com/office/drawing/2014/main" id="{36160CC6-8686-2361-842E-89D1F16481EC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page">
            <a:extLst>
              <a:ext uri="{FF2B5EF4-FFF2-40B4-BE49-F238E27FC236}">
                <a16:creationId xmlns:a16="http://schemas.microsoft.com/office/drawing/2014/main" id="{BC9882F7-A461-3B80-BB8D-A8255E6B6F2F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478005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41F02595-EC91-175A-39A7-2A689BD1B030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Новая строка: другая модель</a:t>
            </a:r>
          </a:p>
        </p:txBody>
      </p:sp>
      <p:pic>
        <p:nvPicPr>
          <p:cNvPr id="11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5836AEDA-089F-0257-8D8D-AB911BEF4D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ED5CFA7A-BFD8-337B-7661-75F582FD949E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Удалить дефисы из а-б.
Начально t="".
а → а; дефис пропустить; б → аб.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48652F27-AC44-B117-2811-2659A92F184D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en-US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 </a:t>
            </a: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удаляются пробелы.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011B5330-2498-540E-E354-E69B00355CC7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35BEBAB8-3119-26F2-6CFB-BA9E8521DE49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770160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8CE0BA15-5916-D01E-879C-F79E5C6F99A6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Собираем по порядку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356ADDBE-646D-EC46-6C99-6F57D625E2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8989CA1A-BF70-2C2B-873F-B4E3F03BC6DF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Условие выбирает нужные элементы.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20FAE4AF-DF1B-A158-CCB0-9193D222D7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4323408"/>
              </p:ext>
            </p:extLst>
          </p:nvPr>
        </p:nvGraphicFramePr>
        <p:xfrm>
          <a:off x="685800" y="2390775"/>
          <a:ext cx="52197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2519888541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3096925265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Состояние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Обновление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4892297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Нужный символ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t=t+ch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82317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Ненужный символ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t </a:t>
                      </a:r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не менять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1791953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72D6BA72-EE7A-E7A5-DDE3-74FB8A787837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Исходная строка сохраняется.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5C597A6A-261C-1ADC-A34E-BE6BB99B580F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84E6950F-4A7A-DF69-F86E-D74F61EC5A86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0708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1CEAE577-FDAC-226B-D455-961A67B37F8B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 пробелов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75D3AD89-0529-25ED-D886-A225A46399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5E93B3F8-18AF-2235-8A85-46D2BA29ADCD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Ввод «а б  в», затем пустой.
Составь своё условие.
Запиши результат до запуска.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0578A0B6-63C1-8AF4-97BD-76ACFE00EFD0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Удалить только обычный пробел.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13E73492-6E73-5E52-85BA-D51F5C86524E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A5960C40-8C6B-30C4-2F37-E9F17C8D7984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2555172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143858F3-F7B0-285E-8A10-DDA7210840F5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F1CF9C79-9D56-FBD0-5C6B-F4B5237981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F8136087-1D91-0281-9F00-47670B4E91A0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85B5206E-690D-19EE-80C5-78EC6442DC64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ch != " ":
    t = t + ch
Результаты: абв и пустая строка.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D417EBBC-DD0A-953A-2EA0-7A5ADB1B03F4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Итоговый </a:t>
            </a:r>
            <a:r>
              <a:rPr lang="en-US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 </a:t>
            </a: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циклом.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42F39735-6C3A-DA71-E672-C574B34DC9DC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0C8CE2C1-3FF9-5876-BEDD-00F7A082B006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025647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79930C14-EAB9-05BC-5175-31A4E6116658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Перед индексом — проверка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AA975F05-4B10-A297-3C0D-F0B415FB99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C7E36215-ACA4-803F-59E7-3D9C30BE4D72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Пустая строка не имеет краёв.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391ACEAF-3C56-FC00-EF99-25C88892AD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547041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533750452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2043124167"/>
                    </a:ext>
                  </a:extLst>
                </a:gridCol>
              </a:tblGrid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Вход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Действие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9581268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Непустой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Читать края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5358058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Пустой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Отдельный ответ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655616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6F4367AD-317B-C0BB-CEE6-2FDF5052FD5B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Проверить len(s)&gt;0 заранее.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7986D9F1-F1A8-5823-E567-48E4D9D785AA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C5CCEBE3-3EB5-B148-3F4F-2EDF43FF5E9E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2346947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EE6B5F50-4B95-B45E-9B28-F7B972F68A1C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Защита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18737FF1-7FB5-2D3E-C336-5D39EC5F0F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45F2B19C-AA52-569D-C56F-4148C83D7F50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print(s[0],s[len(s)-1])
Что при пустой s?
Добавь if; проверь ещё "я".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123CC5B6-9436-C5D1-1762-28733014BF1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пустой вывести «пусто».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187E8C0A-C128-F89C-A6F1-6B1CD321F26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34D42F9E-CFD5-A4A8-1649-531C9B833248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37127371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9473E4C6-2798-FB2A-4D42-42475907C95E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Защита до обращения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F90FC38D-E316-3481-5510-E21095B9D6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13CEC8A4-0640-6175-CF6D-09D3E57C94BC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B1BF497B-DE58-02C4-B33F-3A5E246A6B5D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len(s)&gt;0: читать края.
else: вывести «пусто».
Для "я" → я я.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0B9D052B-35B6-CD64-7C48-2E28C80201B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после ошибки не поможет.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DAC86028-321E-86DF-F753-796565D8BDFA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5C52D28B-8447-9917-8AAF-6D1E54946D97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23668452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>
            <a:extLst>
              <a:ext uri="{FF2B5EF4-FFF2-40B4-BE49-F238E27FC236}">
                <a16:creationId xmlns:a16="http://schemas.microsoft.com/office/drawing/2014/main" id="{426BF142-FAA1-E8DE-9DD7-7CC84C67429B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ИИ сдвинул индексы</a:t>
            </a:r>
          </a:p>
        </p:txBody>
      </p:sp>
      <p:sp>
        <p:nvSpPr>
          <p:cNvPr id="17" name="label">
            <a:extLst>
              <a:ext uri="{FF2B5EF4-FFF2-40B4-BE49-F238E27FC236}">
                <a16:creationId xmlns:a16="http://schemas.microsoft.com/office/drawing/2014/main" id="{5DD5F35F-E22E-5549-60BB-1A3C242F71C9}"/>
              </a:ext>
            </a:extLst>
          </p:cNvPr>
          <p:cNvSpPr txBox="1"/>
          <p:nvPr/>
        </p:nvSpPr>
        <p:spPr>
          <a:xfrm>
            <a:off x="685800" y="1695450"/>
            <a:ext cx="9525000" cy="419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95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Вымышленный ответ для проверки</a:t>
            </a:r>
          </a:p>
        </p:txBody>
      </p:sp>
      <p:sp>
        <p:nvSpPr>
          <p:cNvPr id="18" name="body">
            <a:extLst>
              <a:ext uri="{FF2B5EF4-FFF2-40B4-BE49-F238E27FC236}">
                <a16:creationId xmlns:a16="http://schemas.microsoft.com/office/drawing/2014/main" id="{88BD1EDE-52EE-7433-FF8D-FA1468219283}"/>
              </a:ext>
            </a:extLst>
          </p:cNvPr>
          <p:cNvSpPr txBox="1"/>
          <p:nvPr/>
        </p:nvSpPr>
        <p:spPr>
          <a:xfrm>
            <a:off x="685800" y="2476500"/>
            <a:ext cx="7620000" cy="2095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7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s="кот"
range(1,len(s)+1)
print(s[i]) внутри цикла.</a:t>
            </a:r>
            <a:endParaRPr lang="ru-RU" sz="2775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043AE2EF-A093-A2E5-48E7-D736EB58BC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250" y="3003550"/>
            <a:ext cx="2647950" cy="1765300"/>
          </a:xfrm>
          <a:prstGeom prst="rect">
            <a:avLst/>
          </a:prstGeom>
        </p:spPr>
      </p:pic>
      <p:sp>
        <p:nvSpPr>
          <p:cNvPr id="21" name="question">
            <a:extLst>
              <a:ext uri="{FF2B5EF4-FFF2-40B4-BE49-F238E27FC236}">
                <a16:creationId xmlns:a16="http://schemas.microsoft.com/office/drawing/2014/main" id="{1A1FC63A-0887-CF9E-AE9A-EEC23B979826}"/>
              </a:ext>
            </a:extLst>
          </p:cNvPr>
          <p:cNvSpPr txBox="1"/>
          <p:nvPr/>
        </p:nvSpPr>
        <p:spPr>
          <a:xfrm>
            <a:off x="685800" y="4781550"/>
            <a:ext cx="7810500" cy="1247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32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AI1. Вывод до ошибки и исправление.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6D605001-4CD8-AC35-01F0-209BC9C8B2BD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F2AE88DB-D3CA-3F7C-9EA1-B19001A850AC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33373064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6F3E4637-93D8-BE4D-7A9A-7862CFC4AEC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 границы важны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791D5C50-9450-4B8F-66A1-CE742293E1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2FF04DC0-336E-6B0C-6E6A-774FB9623986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15202102-EAFE-C43D-2551-88B7FCD60C64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Ошибочно: о, т; затем индекс 3.
Нужно range(len(s)).
Тогда к, о, т по строкам.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A341481D-C96D-E045-7F73-CFF973B9A3AE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Индекс 0 тоже нужен.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9298768D-40E4-2A88-807F-A21BFB287FE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FC1CF015-E481-E74C-F41C-83DFF77DC655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7777962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3238BDEB-5088-E5E1-085F-8049CE566AF0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Индивидуальный итог</a:t>
            </a: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7E55B439-66F6-16A5-FDC8-52E1A70FBF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69D8ABFE-E8D6-4CA8-174C-71166BD69EAE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E1. Длина и индекс.
E2. Регистр Aa.
E3. Пустой обход.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E0BAB61E-5096-9921-68BC-E0634DE09312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Четыре минуты, условия на бумаге.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5CA933BA-4E69-5D3E-07A7-3067FBBEE9FC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EDA404DE-8D50-061A-636A-D1FC9E0BCE36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4929172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5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255DC1E4-C945-5D1B-BB1F-1EF21B052D9E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Перенос домой</a:t>
            </a:r>
          </a:p>
        </p:txBody>
      </p:sp>
      <p:pic>
        <p:nvPicPr>
          <p:cNvPr id="11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01DC2E50-0CC1-8549-16C4-ECAE762918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972D0FF7-0B49-6607-334D-7C6D298D6A7F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Латинские o в robot.
Без пробела: кот пёс.
Покажи состояния по шагам.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04B00EAF-D085-D95A-E2A1-1337ADFC762F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H1. 5–7 минут, ПК необязателен.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27B3C227-7072-EE4B-E42F-18C3F7C2C19E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A1BCF92C-C89A-A27A-A4F1-28315DE17174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494055540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8414</Words>
  <Application>Microsoft Office PowerPoint</Application>
  <DocSecurity>0</DocSecurity>
  <PresentationFormat>Широкоэкранный</PresentationFormat>
  <Paragraphs>364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Impact</vt:lpstr>
      <vt:lpstr>ChatGPT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Alexander Rubanov</cp:lastModifiedBy>
  <cp:revision>1</cp:revision>
  <dcterms:created xsi:type="dcterms:W3CDTF">2026-10-21T11:00:15Z</dcterms:created>
  <dcterms:modified xsi:type="dcterms:W3CDTF">2026-10-25T15:22:03Z</dcterms:modified>
</cp:coreProperties>
</file>