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5" r:id="rId2"/>
  </p:sldMasterIdLst>
  <p:notesMasterIdLst>
    <p:notesMasterId r:id="rId23"/>
  </p:notesMasterIdLst>
  <p:sldIdLst>
    <p:sldId id="266" r:id="rId3"/>
    <p:sldId id="267" r:id="rId4"/>
    <p:sldId id="268" r:id="rId5"/>
    <p:sldId id="269" r:id="rId6"/>
    <p:sldId id="270" r:id="rId7"/>
    <p:sldId id="271" r:id="rId8"/>
    <p:sldId id="272" r:id="rId9"/>
    <p:sldId id="273" r:id="rId10"/>
    <p:sldId id="274" r:id="rId11"/>
    <p:sldId id="275" r:id="rId12"/>
    <p:sldId id="276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285" r:id="rId2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Точный ответ требует объявленных данных.</a:t>
            </a:r>
          </a:p>
          <a:p>
            <a:r>
              <a:rPr lang="ru-RU"/>
              <a:t>Полное условие S0: В одном фиксированном индексе запрос R И M отбирает документы с обоими словами. R ИЛИ M — хотя бы с одним, включая оба. Может ли первый отобрать больше документов, чем второй? Почему? Ключ: Нет: любой документ с обоими словами удовлетворяет и условию хотя бы одного. Пересечение входит в объединение. Критерий: Верный результат и конкретное основание из условия; принимаются эквивалентные обоснованные формулировки. Помощь: Возьми один документ, где есть оба слова, и проверь второе условие.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2.</a:t>
            </a:r>
          </a:p>
          <a:p>
            <a:r>
              <a:rPr lang="ru-RU"/>
              <a:t>Место в сценарии: 0–2 мин.</a:t>
            </a:r>
          </a:p>
          <a:p>
            <a:r>
              <a:rPr lang="ru-RU"/>
              <a:t>Вопрос: Один ответ с объяснением.</a:t>
            </a:r>
          </a:p>
          <a:p>
            <a:r>
              <a:rPr lang="ru-RU"/>
              <a:t>Полное условие S0: В одном фиксированном индексе запрос R И M отбирает документы с обоими словами. R ИЛИ M — хотя бы с одним, включая оба. Может ли первый отобрать больше документов, чем второй? Почему? Ключ: Нет: любой документ с обоими словами удовлетворяет и условию хотя бы одного. Пересечение входит в объединение. Критерий: Верный результат и конкретное основание из условия; принимаются эквивалентные обоснованные формулировки. Помощь: Возьми один документ, где есть оба слова, и проверь второе условие.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3.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Где требуется объявленное U?</a:t>
            </a:r>
          </a:p>
          <a:p>
            <a:r>
              <a:rPr lang="ru-RU"/>
              <a:t>Памятка: Учебный индекс U фиксирован; каждый документ считается один раз. R И M — общие документы. R ИЛИ M — хотя бы одно слово, включая оба. НЕ M — только элементы U без M. Для двух списков: количество ИЛИ = количество R + количество M − количество И. Общий документ убирают из двойного счёта один раз. Количество пересечения лежит от 0 до меньшего списка; объединение не меньше большего списка и не больше суммы. Это учебные правила, не универсальный синтаксис поисковика. Для реального сервиса нужен его справочник, выдача меняется. Запрос уточняют целью, объектом и периодом. Источник оценивают по авторству, первичным сведениям, дате и подтверждению вне его самоописания. Первичный источник нужно проверить на подлинность; новая дата или красивое оформление сами по себе не гарантируют истинность. Уверенный ответ ИИ проверяют по исходным данным и источнику. Модель: Образец: X={a,b,c}, Y={b,d}. Общий документ b один. ИЛИ={a,b,c,d}: 3+2−1=4. Если сложить 3+2 без поправки, b окажется посчитан дважды. И включает только b.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4.</a:t>
            </a:r>
          </a:p>
          <a:p>
            <a:r>
              <a:rPr lang="ru-RU"/>
              <a:t>Место в сценарии: 2–6 мин.</a:t>
            </a:r>
          </a:p>
          <a:p>
            <a:r>
              <a:rPr lang="ru-RU"/>
              <a:t>Вопрос: Какие номера общие?</a:t>
            </a:r>
          </a:p>
          <a:p>
            <a:r>
              <a:rPr lang="ru-RU"/>
              <a:t>Памятка: Учебный индекс U фиксирован; каждый документ считается один раз. R И M — общие документы. R ИЛИ M — хотя бы одно слово, включая оба. НЕ M — только элементы U без M. Для двух списков: количество ИЛИ = количество R + количество M − количество И. Общий документ убирают из двойного счёта один раз. Количество пересечения лежит от 0 до меньшего списка; объединение не меньше большего списка и не больше суммы. Это учебные правила, не универсальный синтаксис поисковика. Для реального сервиса нужен его справочник, выдача меняется. Запрос уточняют целью, объектом и периодом. Источник оценивают по авторству, первичным сведениям, дате и подтверждению вне его самоописания. Первичный источник нужно проверить на подлинность; новая дата или красивое оформление сами по себе не гарантируют истинность. Уверенный ответ ИИ проверяют по исходным данным и источнику. Модель: Образец: X={a,b,c}, Y={b,d}. Общий документ b один. ИЛИ={a,b,c,d}: 3+2−1=4. Если сложить 3+2 без поправки, b окажется посчитан дважды. И включает только b.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5.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Номера и количество, сначала лично.</a:t>
            </a:r>
          </a:p>
          <a:p>
            <a:r>
              <a:rPr lang="ru-RU"/>
              <a:t>Полное условие C1: Учебный индекс U содержит документы 1–8. Со словом R: {1,2,3,4,5}; со словом M: {4,5,6,7}. Условие R И M означает наличие обоих слов. Выпиши номера результата и количество. Ключ: {4,5}; два документа. Только они входят в оба списка. Критерий: Верные номера 4 и 5 и количество 2, без лишних документов. Помощь: Отметь совпадающие номера двух списков.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6.</a:t>
            </a:r>
          </a:p>
          <a:p>
            <a:r>
              <a:rPr lang="ru-RU"/>
              <a:t>Место в сценарии: 6–10 мин.</a:t>
            </a:r>
          </a:p>
          <a:p>
            <a:r>
              <a:rPr lang="ru-RU"/>
              <a:t>Вопрос: Не добавляй номера из одного списка.</a:t>
            </a:r>
          </a:p>
          <a:p>
            <a:r>
              <a:rPr lang="ru-RU"/>
              <a:t>Полное условие C1: Учебный индекс U содержит документы 1–8. Со словом R: {1,2,3,4,5}; со словом M: {4,5,6,7}. Условие R И M означает наличие обоих слов. Выпиши номера результата и количество. Ключ: {4,5}; два документа. Только они входят в оба списка. Критерий: Верные номера 4 и 5 и количество 2, без лишних документов. Помощь: Отметь совпадающие номера двух списков.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7.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Полные списки и условие на листе.</a:t>
            </a:r>
          </a:p>
          <a:p>
            <a:r>
              <a:rPr lang="ru-RU"/>
              <a:t>Полное условие A1: В том же фиксированном индексе U={1,2,3,4,5,6,7,8}, R={1,2,3,4,5}, M={4,5,6,7}. ИЛИ включает документы хотя бы с одним словом, в том числе с обоими. Выпиши R ИЛИ M без повторов и объясни, почему 5+4=9 не является количеством результата. Ключ: {1,2,3,4,5,6,7}, семь. Номера 4 и 5 вошли в сумму дважды; 5+4−2=7. Документ 8 не содержит ни одного из заданных слов. Критерий: Список из семи без повторов; объяснён двойной учёт двух общих документов. Помощь: Сначала собери список уникальных номеров, затем проверь счёт.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8.</a:t>
            </a:r>
          </a:p>
          <a:p>
            <a:r>
              <a:rPr lang="ru-RU"/>
              <a:t>Место в сценарии: 10–15 мин.</a:t>
            </a:r>
          </a:p>
          <a:p>
            <a:r>
              <a:rPr lang="ru-RU"/>
              <a:t>Вопрос: 8 не содержит ни одного из слов.</a:t>
            </a:r>
          </a:p>
          <a:p>
            <a:r>
              <a:rPr lang="ru-RU"/>
              <a:t>Полное условие A1: В том же фиксированном индексе U={1,2,3,4,5,6,7,8}, R={1,2,3,4,5}, M={4,5,6,7}. ИЛИ включает документы хотя бы с одним словом, в том числе с обоими. Выпиши R ИЛИ M без повторов и объясни, почему 5+4=9 не является количеством результата. Ключ: {1,2,3,4,5,6,7}, семь. Номера 4 и 5 вошли в сумму дважды; 5+4−2=7. Документ 8 не содержит ни одного из заданных слов. Критерий: Список из семи без повторов; объяснён двойной учёт двух общих документов. Помощь: Сначала собери список уникальных номеров, затем проверь счёт.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9.</a:t>
            </a:r>
          </a:p>
          <a:p>
            <a:r>
              <a:rPr lang="ru-RU"/>
              <a:t>Место в сценарии: 15–17 мин.</a:t>
            </a:r>
          </a:p>
          <a:p>
            <a:r>
              <a:rPr lang="ru-RU"/>
              <a:t>Вопрос: Без чтения и обсуждения.</a:t>
            </a:r>
          </a:p>
          <a:p>
            <a:r>
              <a:rPr lang="ru-RU"/>
              <a:t>Показать напоминание до начала, затем убрать проекцию. Две полные минуты без экрана, заданий, опроса и обсуждения.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10.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Уверенный тон не заменяет проверку.</a:t>
            </a:r>
          </a:p>
          <a:p>
            <a:r>
              <a:rPr lang="ru-RU"/>
              <a:t>Памятка: Учебный индекс U фиксирован; каждый документ считается один раз. R И M — общие документы. R ИЛИ M — хотя бы одно слово, включая оба. НЕ M — только элементы U без M. Для двух списков: количество ИЛИ = количество R + количество M − количество И. Общий документ убирают из двойного счёта один раз. Количество пересечения лежит от 0 до меньшего списка; объединение не меньше большего списка и не больше суммы. Это учебные правила, не универсальный синтаксис поисковика. Для реального сервиса нужен его справочник, выдача меняется. Запрос уточняют целью, объектом и периодом. Источник оценивают по авторству, первичным сведениям, дате и подтверждению вне его самоописания. Первичный источник нужно проверить на подлинность; новая дата или красивое оформление сами по себе не гарантируют истинность. Уверенный ответ ИИ проверяют по исходным данным и источнику. Модель: Образец: для текущей выставки старый пересказ может не подойти. Сначала найдём первичное объявление организатора с нужным периодом; затем проверим, действительно ли страница принадлежит организатору, и сопоставим сведения с независимым надёжным источником. Слова «официально» на самой странице недостаточно.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11.</a:t>
            </a:r>
          </a:p>
          <a:p>
            <a:r>
              <a:rPr lang="ru-RU"/>
              <a:t>Место в сценарии: 17–22 мин.</a:t>
            </a:r>
          </a:p>
          <a:p>
            <a:r>
              <a:rPr lang="ru-RU"/>
              <a:t>Вопрос: Как проверить первичное объявление?</a:t>
            </a:r>
          </a:p>
          <a:p>
            <a:r>
              <a:rPr lang="ru-RU"/>
              <a:t>Памятка: Учебный индекс U фиксирован; каждый документ считается один раз. R И M — общие документы. R ИЛИ M — хотя бы одно слово, включая оба. НЕ M — только элементы U без M. Для двух списков: количество ИЛИ = количество R + количество M − количество И. Общий документ убирают из двойного счёта один раз. Количество пересечения лежит от 0 до меньшего списка; объединение не меньше большего списка и не больше суммы. Это учебные правила, не универсальный синтаксис поисковика. Для реального сервиса нужен его справочник, выдача меняется. Запрос уточняют целью, объектом и периодом. Источник оценивают по авторству, первичным сведениям, дате и подтверждению вне его самоописания. Первичный источник нужно проверить на подлинность; новая дата или красивое оформление сами по себе не гарантируют истинность. Уверенный ответ ИИ проверяют по исходным данным и источнику. Модель: Образец: для текущей выставки старый пересказ может не подойти. Сначала найдём первичное объявление организатора с нужным периодом; затем проверим, действительно ли страница принадлежит организатору, и сопоставим сведения с независимым надёжным источником. Слова «официально» на самой странице недостаточно.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12.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Кого проверить первым? Запрос и следующий шаг?</a:t>
            </a:r>
          </a:p>
          <a:p>
            <a:r>
              <a:rPr lang="ru-RU"/>
              <a:t>Полное условие A2: Вымышленный музей «Орбита»: нужен режим работы на ноябрь 2026 года. Карточка А — страница самого музея, объявление от 20.10.2026 «Ноябрь: 11:00–18:00». Б — блог от 2024 года, пересказ «Открыто с 9:00», ссылки нет. В — уверенный ответ ИИ «Круглосуточно», автор первичных сведений и дата не указаны. Какую карточку проверить первой и почему? Составь уточнённый поисковый запрос и назови дальнейшую проверку за пределами одной карточки. Ключ: Первой А: это первичный источник по нужному учреждению и периоду с указанной датой. Запрос, например: «музей Орбита режим работы ноябрь 2026 официальный». Далее проверить подлинность страницы через известный официальный канал/справочник учреждения, открыть актуальное объявление и сопоставить сведения с независимым надёжным источником или уточнить у учреждения при расхождении. Наличие даты и слова «официальный» само по себе не гарантирует подлинность. Критерий: А выбрана по авторству и актуальности; запрос содержит учреждение/нужный период; названа проверка подлинности или независимого подтверждения, а не доверие оформлению. Помощь: Сравни, кто сообщил сведения, к какому периоду они относятся и откуда их можно подтвердить.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13.</a:t>
            </a:r>
          </a:p>
          <a:p>
            <a:r>
              <a:rPr lang="ru-RU"/>
              <a:t>Место в сценарии: 22–27 мин.</a:t>
            </a:r>
          </a:p>
          <a:p>
            <a:r>
              <a:rPr lang="ru-RU"/>
              <a:t>Вопрос: Название «официальный» не даёт гарантии.</a:t>
            </a:r>
          </a:p>
          <a:p>
            <a:r>
              <a:rPr lang="ru-RU"/>
              <a:t>Полное условие A2: Вымышленный музей «Орбита»: нужен режим работы на ноябрь 2026 года. Карточка А — страница самого музея, объявление от 20.10.2026 «Ноябрь: 11:00–18:00». Б — блог от 2024 года, пересказ «Открыто с 9:00», ссылки нет. В — уверенный ответ ИИ «Круглосуточно», автор первичных сведений и дата не указаны. Какую карточку проверить первой и почему? Составь уточнённый поисковый запрос и назови дальнейшую проверку за пределами одной карточки. Ключ: Первой А: это первичный источник по нужному учреждению и периоду с указанной датой. Запрос, например: «музей Орбита режим работы ноябрь 2026 официальный». Далее проверить подлинность страницы через известный официальный канал/справочник учреждения, открыть актуальное объявление и сопоставить сведения с независимым надёжным источником или уточнить у учреждения при расхождении. Наличие даты и слова «официальный» само по себе не гарантирует подлинность. Критерий: А выбрана по авторству и актуальности; запрос содержит учреждение/нужный период; названа проверка подлинности или независимого подтверждения, а не доверие оформлению. Помощь: Сравни, кто сообщил сведения, к какому периоду они относятся и откуда их можно подтвердить.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14.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Почему одного НЕ M недостаточно?</a:t>
            </a:r>
          </a:p>
          <a:p>
            <a:r>
              <a:rPr lang="ru-RU"/>
              <a:t>Памятка: Учебный индекс U фиксирован; каждый документ считается один раз. R И M — общие документы. R ИЛИ M — хотя бы одно слово, включая оба. НЕ M — только элементы U без M. Для двух списков: количество ИЛИ = количество R + количество M − количество И. Общий документ убирают из двойного счёта один раз. Количество пересечения лежит от 0 до меньшего списка; объединение не меньше большего списка и не больше суммы. Это учебные правила, не универсальный синтаксис поисковика. Для реального сервиса нужен его справочник, выдача меняется. Запрос уточняют целью, объектом и периодом. Источник оценивают по авторству, первичным сведениям, дате и подтверждению вне его самоописания. Первичный источник нужно проверить на подлинность; новая дата или красивое оформление сами по себе не гарантируют истинность. Уверенный ответ ИИ проверяют по исходным данным и источнику. Модель: Бумажная модель: U={a,b,c,d}, X={a,b}, Y={b,c}. НЕ Y={a,d}; X И (НЕ Y)={a}, поскольку d не входит в X. Для отдельного настоящего поиска пример других слов: обязательные «ракета чертёж», исключённое «игра». После «Найти» записывают, что введено и что наблюдали; ни одного постоянного количества результатов не обещают.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15.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Полный порядок на листе. Один наблюдатель не заменяет второго исполнителя.</a:t>
            </a:r>
          </a:p>
          <a:p>
            <a:r>
              <a:rPr lang="ru-RU"/>
              <a:t>Полное условие B1: B1a. U={1,2,3,4,5,6,7,8}, R={1,2,3,4,5}, M={4,5,6,7}. Запиши условие «есть R, нет M» и номера; почему не8? B1b. Затем каждый сам выполняет настоящий поиск в подготовленном школьном браузере. Открой форму расширенного поиска, которую проверил учитель (пример: https://www.google.com/advanced_search?hl=ru). В «Со словами» введи «Солнечная система модель» или «Солнечная система схема», в «Без слов» — «игра»; остальные поля пусты. Нажми «Найти». Запиши свой сервис, дату/время, оба заполненных поля и название/адрес одного результата-кандидата. Поясни, что требовал включить и исключить. Если выдача пуста, зафиксируй это и замени слово «модель» на «схема» или наоборот, сохранив исключение. Общий счёт результатов не нужен. В паре каждый по очереди вводит свой запрос, не только смотрит на экран партнёра. Если обе выдачи пусты, сохрани оба запроса и факт двух пустых выдач, обратись к учителю; название и адрес кандидата не выдумывай. Ключ: B1a: R И (НЕ M)={1,2,3}, три документа;8 не входит в R. B1b: ученик действительно заполнил обязательные и исключённые слова и отправил запрос в реальном доступном сервисе; в личной записи есть название сервиса, время, точные введённые поля и наблюдаемый кандидат с адресом либо зафиксированная пустая выдача и повторный запрос. «Со словами» задаёт совместное требование слов (смысл И), «Без слов» — исключение (смысл НЕ). Результат поиска проверяют, а не считают гарантированной истиной или точной математической моделью. Разные сайты допустимы, единственного заранее заданного адреса нет. Бумажный прогноз и наблюдение чужого поиска не подтверждают своё цифровое действие. При двух пустых выдачах принимается честная запись обоих запросов и пустого результата с обращением к учителю: цифровая отправка подтверждена, подходящий источник ещё не найден. Вымышленный адрес не нужен. Критерий: Правильные условие/номера B1a с основанием про8; собственная отправка запроса И/НЕ; полная личная запись введённых условий и фактического наблюдения. При сбое сети цифровая часть пока не подтверждена. Помощь: Сначала отдели бумажные множества от настоящей выдачи. В форме сравни два поля, отправь свой запрос и сразу запиши наблюдение. Не переноси число7 из учебного индекса в настоящий поиск.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16.</a:t>
            </a:r>
          </a:p>
          <a:p>
            <a:r>
              <a:rPr lang="ru-RU"/>
              <a:t>Место в сценарии: 27–33 мин.</a:t>
            </a:r>
          </a:p>
          <a:p>
            <a:r>
              <a:rPr lang="ru-RU"/>
              <a:t>Вопрос: Без отправленного запроса цифровой результат ещё не подтверждён.</a:t>
            </a:r>
          </a:p>
          <a:p>
            <a:r>
              <a:rPr lang="ru-RU"/>
              <a:t>Полное условие B1: B1a. U={1,2,3,4,5,6,7,8}, R={1,2,3,4,5}, M={4,5,6,7}. Запиши условие «есть R, нет M» и номера; почему не8? B1b. Затем каждый сам выполняет настоящий поиск в подготовленном школьном браузере. Открой форму расширенного поиска, которую проверил учитель (пример: https://www.google.com/advanced_search?hl=ru). В «Со словами» введи «Солнечная система модель» или «Солнечная система схема», в «Без слов» — «игра»; остальные поля пусты. Нажми «Найти». Запиши свой сервис, дату/время, оба заполненных поля и название/адрес одного результата-кандидата. Поясни, что требовал включить и исключить. Если выдача пуста, зафиксируй это и замени слово «модель» на «схема» или наоборот, сохранив исключение. Общий счёт результатов не нужен. В паре каждый по очереди вводит свой запрос, не только смотрит на экран партнёра. Если обе выдачи пусты, сохрани оба запроса и факт двух пустых выдач, обратись к учителю; название и адрес кандидата не выдумывай. Ключ: B1a: R И (НЕ M)={1,2,3}, три документа;8 не входит в R. B1b: ученик действительно заполнил обязательные и исключённые слова и отправил запрос в реальном доступном сервисе; в личной записи есть название сервиса, время, точные введённые поля и наблюдаемый кандидат с адресом либо зафиксированная пустая выдача и повторный запрос. «Со словами» задаёт совместное требование слов (смысл И), «Без слов» — исключение (смысл НЕ). Результат поиска проверяют, а не считают гарантированной истиной или точной математической моделью. Разные сайты допустимы, единственного заранее заданного адреса нет. Бумажный прогноз и наблюдение чужого поиска не подтверждают своё цифровое действие. При двух пустых выдачах принимается честная запись обоих запросов и пустого результата с обращением к учителю: цифровая отправка подтверждена, подходящий источник ещё не найден. Вымышленный адрес не нужен. Критерий: Правильные условие/номера B1a с основанием про8; собственная отправка запроса И/НЕ; полная личная запись введённых условий и фактического наблюдения. При сбое сети цифровая часть пока не подтверждена. Помощь: Сначала отдели бумажные множества от настоящей выдачи. В форме сравни два поля, отправь свой запрос и сразу запиши наблюдение. Не переноси число7 из учебного индекса в настоящий поиск.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17.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AI1. Где ИИ вышел за пределы данных?</a:t>
            </a:r>
          </a:p>
          <a:p>
            <a:r>
              <a:rPr lang="ru-RU"/>
              <a:t>Полное условие AI1: В нашем фиксированном индексе восьми документов R ИЛИ M дало семь результатов. Вымышленный ИИ утверждает: «Значит любой настоящий поисковик по любым словам с ИЛИ всегда выдаст ровно семь». Найди ошибку и напиши точную границу правильного вывода. Ключ: Семь получено только для заданных списков в данном фиксированном индексе и учебных правил. У настоящего поиска другой и меняющийся индекс, другой запрос и возможный синтаксис; из нашего примера его точное число результатов не следует. Критерий: Верный результат и конкретное основание из условия; принимаются эквивалентные обоснованные формулировки. Помощь: Что в вычислении было дано, а что ИИ сам перенёс на другой объект?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18.</a:t>
            </a:r>
          </a:p>
          <a:p>
            <a:r>
              <a:rPr lang="ru-RU"/>
              <a:t>Место в сценарии: 33–37 мин.</a:t>
            </a:r>
          </a:p>
          <a:p>
            <a:r>
              <a:rPr lang="ru-RU"/>
              <a:t>Вопрос: Сохрани правильную часть, исправь лишнее обещание.</a:t>
            </a:r>
          </a:p>
          <a:p>
            <a:r>
              <a:rPr lang="ru-RU"/>
              <a:t>Полное условие AI1: В нашем фиксированном индексе восьми документов R ИЛИ M дало семь результатов. Вымышленный ИИ утверждает: «Значит любой настоящий поисковик по любым словам с ИЛИ всегда выдаст ровно семь». Найди ошибку и напиши точную границу правильного вывода. Ключ: Семь получено только для заданных списков в данном фиксированном индексе и учебных правил. У настоящего поиска другой и меняющийся индекс, другой запрос и возможный синтаксис; из нашего примера его точное число результатов не следует. Критерий: Верный результат и конкретное основание из условия; принимаются эквивалентные обоснованные формулировки. Помощь: Что в вычислении было дано, а что ИИ сам перенёс на другой объект?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19.</a:t>
            </a:r>
          </a:p>
          <a:p>
            <a:r>
              <a:rPr lang="ru-RU"/>
              <a:t>Место в сценарии: 40–44 мин.</a:t>
            </a:r>
          </a:p>
          <a:p>
            <a:r>
              <a:rPr lang="ru-RU"/>
              <a:t>Вопрос: Четыре минуты лично, проекция выключена.</a:t>
            </a:r>
          </a:p>
          <a:p>
            <a:r>
              <a:rPr lang="ru-RU"/>
              <a:t>Четыре полные минуты индивидуально. Условия заранее на бумаге, проекцию выключить. Памятка и разобранные модели разрешены. Учитель не даёт общих или адресных учебных подсказок. Сбор после четырёх минут. Ключи ТОЛЬКО ПОСЛЕ СБОРА: E1: {4,6}; два документа. Критерий: 1 балл за точный список, 1 за количество 2. E2: 8+6−3=11. Общие документы один раз убраны из двойного счёта. Критерий: 1 балл за 11, 1 за действие с вычитанием пересечения. E3: Первым проверить А: это первичный автор учреждения и более свежая дата публикации по сравнению с пересказом2024. Одна дата октября ещё не доказывает действие расписания в ноябре: применимость к нужному месяцу и подлинность объявления нужно проверить отдельно. Критерий: 1балл за А,1за два основания: первичный автор и относительно свежая дата. Не требовать недоказанного утверждения о действии в ноябре; оговорка о дальнейшей проверке принимается.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Информатика, 9 класс. Слайд 20.</a:t>
            </a:r>
          </a:p>
          <a:p>
            <a:r>
              <a:rPr lang="ru-RU"/>
              <a:t>Место в сценарии: 44–45 мин.</a:t>
            </a:r>
          </a:p>
          <a:p>
            <a:r>
              <a:rPr lang="ru-RU"/>
              <a:t>Вопрос: 5–7 минут с памяткой. Тест отдельно.</a:t>
            </a:r>
          </a:p>
          <a:p>
            <a:r>
              <a:rPr lang="ru-RU"/>
              <a:t>Полное условие H1: Дома, 5–7 минут, на бумаге. Новый индекс U={a,b,c,d,e,f}, A={a,b,d}, B={b,e}. И — общие, ИЛИ — хотя бы одно, НЕ A — все U без A. Выпиши A И B, A ИЛИ B и НЕ A; назови количество каждого. В сеть выходить не нужно. Ключ: A И B={b}, 1; A ИЛИ B={a,b,d,e}, 4; НЕ A={c,e,f}, 3. Дополнение считается внутри шести объявленных документов. Критерий: Верный результат и конкретное основание из условия; принимаются эквивалентные обоснованные формулировки. Помощь: Начни с общих букв; затем объедини без повторов и вычеркни A из U. До урока проверить на школьной сети выбранную форму и данный пример, заранее открыть её на каждом ПК (при паре — две вкладки). Пример Google: https://www.google.com/advanced_search?hl=ru; фактические поля «Со словами»/«Без слов». Не требовать отсутствующее поле ИЛИ: его здесь отрабатывают на бумаге. При другом разрешённом сервисе учитель заранее пишет на доске его адрес и точные названия двух аналогичных полей по официальной справке. Подготовить15пар или30индивидуальных мест без новых личных аккаунтов. В паре каждый сам вводит и отправляет запрос, второй затем меняет модель на схема или наоборот; у обоих личная запись. Все поля, кроме двух заданных, пусты. B1:1мин бумага/краткий показ,2мин первый,2мин второй,1мин сверка записей. До урока знакомому с темой учителю нужно отдельное время проверки сети, помимо10–15минут знакомства с планом. Не включать настройку в45минут. Если выполнить невозможно, не засчитывать цифровую часть: в начале урока5 зарезервирован обязательный пятиминутный запуск для тех, кто ещё не выполнил поиск; план урока5 должен сохранить этот резерв. Иллюстрация концептуальная. Точные входные данные заданы текстом и редактируемыми таблицами/схемами.</a:t>
            </a:r>
          </a:p>
          <a:p>
            <a:r>
              <a:rPr lang="ru-RU"/>
              <a:t>[Sources]</a:t>
            </a:r>
          </a:p>
          <a:p>
            <a:r>
              <a:rPr lang="ru-RU"/>
              <a:t>https://edsoo.ru/wp-content/uploads/2025/07/2025_ooo_frp_informatika-7-9_baza.pdf</a:t>
            </a:r>
          </a:p>
          <a:p>
            <a:r>
              <a:rPr lang="ru-RU"/>
              <a:t>https://openstax.org/books/contemporary-mathematics/pages/1-4-set-operations-with-two-sets</a:t>
            </a:r>
          </a:p>
          <a:p>
            <a:r>
              <a:rPr lang="ru-RU"/>
              <a:t>https://cor.inquirygroup.org/curriculum/collections/teaching-lateral-reading/</a:t>
            </a:r>
          </a:p>
          <a:p>
            <a:r>
              <a:rPr lang="ru-RU"/>
              <a:t>https://support.google.com/websearch/answer/2466433?hl=ru</a:t>
            </a:r>
          </a:p>
          <a:p>
            <a:r>
              <a:rPr lang="ru-RU"/>
              <a:t>https://www.google.com/advanced_search?hl=ru</a:t>
            </a:r>
          </a:p>
          <a:p>
            <a:r>
              <a:rPr lang="ru-RU"/>
              <a:t>https://edsoo.ru/wp-content/uploads/2026/08/informatika.pdf</a:t>
            </a:r>
          </a:p>
          <a:p>
            <a:r>
              <a:rPr lang="ru-RU"/>
              <a:t>Изображение: ImageGen; концептуальная учебная иллюстрация, не документальный снимок. Точные математические примеры и таблицы набраны отдельно редактируемыми объектами.</a:t>
            </a:r>
          </a:p>
          <a:p>
            <a:r>
              <a:rPr lang="ru-RU"/>
              <a:t>[/Sources]</a:t>
            </a:r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59E28B6D-5FF8-4075-849E-180F7EB23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47BDCE39-B353-49F0-B6E1-0D977664BE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BF184468-601D-4488-A00D-1541B772F8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BAB6088E-8E71-4CA5-B3AF-57A0A81A15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1E632DAB-9ED4-404E-9FEF-181EA563ED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9CC9D06-DEDD-43F7-85B8-F9781E332B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CAC15D4-25B6-4A20-A743-4203494BE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16FF7B8A-E4C4-47D3-8712-DDEC1109383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3E94304-655D-4741-B66F-ECC7C1F969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04AE58E3-2B94-4263-9086-13121872A1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1 Облож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E8BF80E0-7231-4887-A99E-1B8E92D05B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495300"/>
            <a:ext cx="10820400" cy="1524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3 Ключевая мысл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7D0C9067-44BB-4C0D-ABB1-96F7E8B17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1104900"/>
            <a:ext cx="10820400" cy="2857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4 Схе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459224A8-E7AD-4614-BB9D-DF02AC8205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5 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CE49365A-1BC9-4D9F-A2B3-4595FE40EB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6 Безопасност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DFDC536E-F5BE-4A47-A785-3B540F4947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647700"/>
            <a:ext cx="5619750" cy="1809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7 Процедур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32A1C2E-00B2-41D3-9FCD-0A211FB84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8 Практи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7FB570B-3D7A-4969-BA02-15F493F0BF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09 Проверк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FA363BA4-9174-4552-9215-4D0F22873D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14350"/>
            <a:ext cx="10820400" cy="104775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0 Выходной вопрос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_1">
            <a:extLst>
              <a:ext uri="{FF2B5EF4-FFF2-40B4-BE49-F238E27FC236}">
                <a16:creationId xmlns:a16="http://schemas.microsoft.com/office/drawing/2014/main" id="{24EBC67B-076E-40EA-AE94-F927CD4BC9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723900"/>
            <a:ext cx="10820400" cy="20955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4.xml"/><Relationship Id="rId3" Type="http://schemas.openxmlformats.org/officeDocument/2006/relationships/slideLayout" Target="../slideLayouts/slideLayout9.xml"/><Relationship Id="rId7" Type="http://schemas.openxmlformats.org/officeDocument/2006/relationships/slideLayout" Target="../slideLayouts/slideLayout13.xml"/><Relationship Id="rId2" Type="http://schemas.openxmlformats.org/officeDocument/2006/relationships/slideLayout" Target="../slideLayouts/slideLayout8.xml"/><Relationship Id="rId1" Type="http://schemas.openxmlformats.org/officeDocument/2006/relationships/slideLayout" Target="../slideLayouts/slideLayout7.xml"/><Relationship Id="rId6" Type="http://schemas.openxmlformats.org/officeDocument/2006/relationships/slideLayout" Target="../slideLayouts/slideLayout12.xml"/><Relationship Id="rId5" Type="http://schemas.openxmlformats.org/officeDocument/2006/relationships/slideLayout" Target="../slideLayouts/slideLayout11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10.xml"/><Relationship Id="rId9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ediaSchool Signal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  <p:sldLayoutId id="2147483659" r:id="rId3"/>
    <p:sldLayoutId id="2147483660" r:id="rId4"/>
    <p:sldLayoutId id="2147483661" r:id="rId5"/>
    <p:sldLayoutId id="2147483662" r:id="rId6"/>
    <p:sldLayoutId id="2147483663" r:id="rId7"/>
    <p:sldLayoutId id="2147483664" r:id="rId8"/>
    <p:sldLayoutId id="2147483665" r:id="rId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0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9323C60-A9DB-E755-2EFE-573FA203CF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1256" y="2457450"/>
            <a:ext cx="5214938" cy="3476625"/>
          </a:xfrm>
          <a:prstGeom prst="rect">
            <a:avLst/>
          </a:prstGeom>
        </p:spPr>
      </p:pic>
      <p:sp>
        <p:nvSpPr>
          <p:cNvPr id="12" name="title">
            <a:extLst>
              <a:ext uri="{FF2B5EF4-FFF2-40B4-BE49-F238E27FC236}">
                <a16:creationId xmlns:a16="http://schemas.microsoft.com/office/drawing/2014/main" id="{8DF5EB5B-9CBB-C68A-D35F-511653CF719F}"/>
              </a:ext>
            </a:extLst>
          </p:cNvPr>
          <p:cNvSpPr txBox="1"/>
          <p:nvPr/>
        </p:nvSpPr>
        <p:spPr>
          <a:xfrm>
            <a:off x="685800" y="495300"/>
            <a:ext cx="10820400" cy="17526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9900">
                <a:solidFill>
                  <a:srgbClr val="121518"/>
                </a:solidFill>
                <a:latin typeface="Impact" panose="020B0806030902050204" pitchFamily="34" charset="0"/>
              </a:rPr>
              <a:t>ПОИСК</a:t>
            </a:r>
          </a:p>
        </p:txBody>
      </p:sp>
      <p:sp>
        <p:nvSpPr>
          <p:cNvPr id="13" name="subtitle">
            <a:extLst>
              <a:ext uri="{FF2B5EF4-FFF2-40B4-BE49-F238E27FC236}">
                <a16:creationId xmlns:a16="http://schemas.microsoft.com/office/drawing/2014/main" id="{642EED2B-E69C-7596-7759-9C1192A43CC0}"/>
              </a:ext>
            </a:extLst>
          </p:cNvPr>
          <p:cNvSpPr txBox="1"/>
          <p:nvPr/>
        </p:nvSpPr>
        <p:spPr>
          <a:xfrm>
            <a:off x="685800" y="2667000"/>
            <a:ext cx="5429250" cy="1762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34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Условие отбора.
Данные и проверяемый источник.</a:t>
            </a:r>
          </a:p>
        </p:txBody>
      </p:sp>
      <p:sp>
        <p:nvSpPr>
          <p:cNvPr id="14" name="accent">
            <a:extLst>
              <a:ext uri="{FF2B5EF4-FFF2-40B4-BE49-F238E27FC236}">
                <a16:creationId xmlns:a16="http://schemas.microsoft.com/office/drawing/2014/main" id="{6435C095-45E8-65CE-711B-4D4DBFBEB5DD}"/>
              </a:ext>
            </a:extLst>
          </p:cNvPr>
          <p:cNvSpPr/>
          <p:nvPr/>
        </p:nvSpPr>
        <p:spPr>
          <a:xfrm>
            <a:off x="685800" y="5219700"/>
            <a:ext cx="7810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brand">
            <a:extLst>
              <a:ext uri="{FF2B5EF4-FFF2-40B4-BE49-F238E27FC236}">
                <a16:creationId xmlns:a16="http://schemas.microsoft.com/office/drawing/2014/main" id="{A95A2602-4ABB-BEAB-7612-6F415B973161}"/>
              </a:ext>
            </a:extLst>
          </p:cNvPr>
          <p:cNvSpPr txBox="1"/>
          <p:nvPr/>
        </p:nvSpPr>
        <p:spPr>
          <a:xfrm>
            <a:off x="685800" y="5562600"/>
            <a:ext cx="3143250" cy="5143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sz="27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sz="27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subject">
            <a:extLst>
              <a:ext uri="{FF2B5EF4-FFF2-40B4-BE49-F238E27FC236}">
                <a16:creationId xmlns:a16="http://schemas.microsoft.com/office/drawing/2014/main" id="{1D01B75C-E14B-837B-BD19-52CE4D5250BA}"/>
              </a:ext>
            </a:extLst>
          </p:cNvPr>
          <p:cNvSpPr txBox="1"/>
          <p:nvPr/>
        </p:nvSpPr>
        <p:spPr>
          <a:xfrm>
            <a:off x="685800" y="6067425"/>
            <a:ext cx="5715000" cy="4381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Информатика, 9 класс</a:t>
            </a:r>
          </a:p>
        </p:txBody>
      </p:sp>
    </p:spTree>
    <p:extLst>
      <p:ext uri="{BB962C8B-B14F-4D97-AF65-F5344CB8AC3E}">
        <p14:creationId xmlns:p14="http://schemas.microsoft.com/office/powerpoint/2010/main" val="22244756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">
            <a:extLst>
              <a:ext uri="{FF2B5EF4-FFF2-40B4-BE49-F238E27FC236}">
                <a16:creationId xmlns:a16="http://schemas.microsoft.com/office/drawing/2014/main" id="{12036B75-79EF-D236-E426-806CE962BBC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Сравнение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S0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240D2C1-3F92-4FD8-DB96-C2F9C46493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4" name="body">
            <a:extLst>
              <a:ext uri="{FF2B5EF4-FFF2-40B4-BE49-F238E27FC236}">
                <a16:creationId xmlns:a16="http://schemas.microsoft.com/office/drawing/2014/main" id="{C1B6523E-880D-A425-785E-E6864676A359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— оба слова.
ИЛИ — хотя бы одно.
Может ли И дать больше ИЛИ?</a:t>
            </a:r>
          </a:p>
        </p:txBody>
      </p:sp>
      <p:sp>
        <p:nvSpPr>
          <p:cNvPr id="25" name="question">
            <a:extLst>
              <a:ext uri="{FF2B5EF4-FFF2-40B4-BE49-F238E27FC236}">
                <a16:creationId xmlns:a16="http://schemas.microsoft.com/office/drawing/2014/main" id="{0BF7917D-CA8F-BA1D-A7F7-0D35DAD216B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Один ответ с объяснением.</a:t>
            </a:r>
          </a:p>
        </p:txBody>
      </p:sp>
      <p:sp>
        <p:nvSpPr>
          <p:cNvPr id="26" name="brand">
            <a:extLst>
              <a:ext uri="{FF2B5EF4-FFF2-40B4-BE49-F238E27FC236}">
                <a16:creationId xmlns:a16="http://schemas.microsoft.com/office/drawing/2014/main" id="{CD0C3D05-254A-E20C-3E5E-77AF8D6156F6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page">
            <a:extLst>
              <a:ext uri="{FF2B5EF4-FFF2-40B4-BE49-F238E27FC236}">
                <a16:creationId xmlns:a16="http://schemas.microsoft.com/office/drawing/2014/main" id="{0D84DA64-48F0-7A5C-D3E7-F7CF9CA4FE6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38507990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B98FE7C0-8479-0773-67E9-11409B251B04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Учебные операции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50CD53E-1B63-2464-B69F-163B8EB7F7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D9DC885A-D8B8-8B39-47B6-B1E51A79400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Каждый документ считаем один раз.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150BE13B-6E0F-FF20-50AB-B8A902AC165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8690559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1570268366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688715587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Условие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Отбирает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76756988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Общие документы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705263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ИЛИ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Хотя бы одно слово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6719289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Все в U без M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6458266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A001001-B213-2756-06A5-B67FFD055F8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Где требуется объявленное </a:t>
            </a:r>
            <a:r>
              <a:rPr lang="en-US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U?</a:t>
            </a:r>
            <a:endParaRPr lang="ru-RU" sz="1725" b="1">
              <a:solidFill>
                <a:srgbClr val="2449F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99DB7CB4-E80A-5978-4D77-90517745C7D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7BB190F-C1DD-D24F-27DA-1532537A1896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6033731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41FCCC7-A553-E4A3-BB04-E919B5D20D3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Фиксированный индекс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89EB01FF-248B-8E79-EE7D-67E688CD9C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673F84B0-1349-A5F8-11C9-CAAFE6340A12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Восемь документов.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62D10FDD-3D73-922C-00F3-6E60FD9688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4985798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3524785638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1077117815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Список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Номера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326911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1,2,3,4,5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34826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4,5,6,7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0461505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U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1…8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679405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12437579-9E26-9B07-472E-C6283FDC1AD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Какие номера общие?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2564699C-4841-F76D-C749-24F7BBB3542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05F059EC-DB69-A3A3-9EC9-785421C4F445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25210821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CFA511AD-DF4B-64B1-DB33-8A794B5C514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Личная проба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0378E51-8F91-8536-EE5D-8A137E5E29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C4C95211-CECF-97EC-5675-66AE4ABAC97A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pt-BR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R={1,2,3,4,5}
M={4,5,6,7}
Найди R И M.</a:t>
            </a:r>
            <a:endParaRPr lang="ru-RU" sz="2475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D19D1959-5132-CFD1-1310-AB5CDB0A953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Номера и количество, сначала лично.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817AABCB-46A3-A324-CB2B-621E4741F0F0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2CF432D5-EB46-D2A6-9DB7-62E7F40C9B1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30819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D7B5F66-A969-3812-625B-EF9E9B878390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Общие документы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10D2D0DF-046D-E378-7E90-5C3B45367A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F7FCE081-DDC8-683D-7453-49F833172274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307ABFF5-9C09-5DFD-228E-7B035CA8A69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И M={4,5}.
Два номера в обоих списках.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FDAD7C2-3BFA-FD25-C16A-AE98B3A98E3E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добавляй номера из одного списка.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014EA6A4-B4C2-71D5-FACD-D1C9202B618C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FFB67BE8-C4D4-6601-A2F2-414512063FB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9854240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12103762-BB39-4167-82E5-54D97D255D7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Объединение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36A37815-7FD6-0679-38C9-4620C08E9B2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body">
            <a:extLst>
              <a:ext uri="{FF2B5EF4-FFF2-40B4-BE49-F238E27FC236}">
                <a16:creationId xmlns:a16="http://schemas.microsoft.com/office/drawing/2014/main" id="{51078CAA-51EC-79E1-D5BB-2B131B120808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 же R и M, U=1…8.
Найди R ИЛИ M без повторов.
Почему не 5+4=9?</a:t>
            </a:r>
          </a:p>
        </p:txBody>
      </p:sp>
      <p:sp>
        <p:nvSpPr>
          <p:cNvPr id="18" name="question">
            <a:extLst>
              <a:ext uri="{FF2B5EF4-FFF2-40B4-BE49-F238E27FC236}">
                <a16:creationId xmlns:a16="http://schemas.microsoft.com/office/drawing/2014/main" id="{17BED356-4A02-1461-D99C-D97C4F49A386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Полные списки и условие на листе.</a:t>
            </a:r>
          </a:p>
        </p:txBody>
      </p:sp>
      <p:sp>
        <p:nvSpPr>
          <p:cNvPr id="19" name="brand">
            <a:extLst>
              <a:ext uri="{FF2B5EF4-FFF2-40B4-BE49-F238E27FC236}">
                <a16:creationId xmlns:a16="http://schemas.microsoft.com/office/drawing/2014/main" id="{8BD2FF68-EC2B-CC7F-987D-5A63118E29E2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page">
            <a:extLst>
              <a:ext uri="{FF2B5EF4-FFF2-40B4-BE49-F238E27FC236}">
                <a16:creationId xmlns:a16="http://schemas.microsoft.com/office/drawing/2014/main" id="{F3019F16-2B42-A98C-C130-7A07E5CA393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112866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1F2DCC24-23E7-5E05-A900-55E037E7276F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 разных номеров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EBFD290-06B6-721D-DD6B-37953CB25D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reveal-accent">
            <a:extLst>
              <a:ext uri="{FF2B5EF4-FFF2-40B4-BE49-F238E27FC236}">
                <a16:creationId xmlns:a16="http://schemas.microsoft.com/office/drawing/2014/main" id="{5A4F9D52-20B8-23C2-8115-05F71A4C8F1E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body">
            <a:extLst>
              <a:ext uri="{FF2B5EF4-FFF2-40B4-BE49-F238E27FC236}">
                <a16:creationId xmlns:a16="http://schemas.microsoft.com/office/drawing/2014/main" id="{509D9E79-A146-C1A3-346C-CFE1FBB4C9E2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1,2,3,4,5,6,7.
5+4−2=7.
4 и 5 не считаем дважды.</a:t>
            </a:r>
          </a:p>
        </p:txBody>
      </p:sp>
      <p:sp>
        <p:nvSpPr>
          <p:cNvPr id="22" name="question">
            <a:extLst>
              <a:ext uri="{FF2B5EF4-FFF2-40B4-BE49-F238E27FC236}">
                <a16:creationId xmlns:a16="http://schemas.microsoft.com/office/drawing/2014/main" id="{22753001-F7FB-8F16-52E4-B4A8FC4CA83F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 не содержит ни одного из слов.</a:t>
            </a:r>
          </a:p>
        </p:txBody>
      </p:sp>
      <p:sp>
        <p:nvSpPr>
          <p:cNvPr id="23" name="brand">
            <a:extLst>
              <a:ext uri="{FF2B5EF4-FFF2-40B4-BE49-F238E27FC236}">
                <a16:creationId xmlns:a16="http://schemas.microsoft.com/office/drawing/2014/main" id="{C95E2DBD-3AC5-22E6-EE04-13980CC70833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page">
            <a:extLst>
              <a:ext uri="{FF2B5EF4-FFF2-40B4-BE49-F238E27FC236}">
                <a16:creationId xmlns:a16="http://schemas.microsoft.com/office/drawing/2014/main" id="{304025CF-3D8B-D913-7597-AAB8AF2E6D8A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31199987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">
            <a:extLst>
              <a:ext uri="{FF2B5EF4-FFF2-40B4-BE49-F238E27FC236}">
                <a16:creationId xmlns:a16="http://schemas.microsoft.com/office/drawing/2014/main" id="{0713EB80-66BD-EDAD-7E4E-898AD308280A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экрана</a:t>
            </a:r>
          </a:p>
        </p:txBody>
      </p:sp>
      <p:pic>
        <p:nvPicPr>
          <p:cNvPr id="14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A2E6FE4-1C90-585D-DD72-1E5550118C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5" name="body">
            <a:extLst>
              <a:ext uri="{FF2B5EF4-FFF2-40B4-BE49-F238E27FC236}">
                <a16:creationId xmlns:a16="http://schemas.microsoft.com/office/drawing/2014/main" id="{BD9DC79D-4F3B-3B90-0227-862BB8CBADC4}"/>
              </a:ext>
            </a:extLst>
          </p:cNvPr>
          <p:cNvSpPr txBox="1"/>
          <p:nvPr/>
        </p:nvSpPr>
        <p:spPr>
          <a:xfrm>
            <a:off x="685800" y="2266950"/>
            <a:ext cx="5219700" cy="226695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0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Отведи взгляд.
Смени позу.
Две минуты без работы.</a:t>
            </a:r>
          </a:p>
        </p:txBody>
      </p:sp>
      <p:sp>
        <p:nvSpPr>
          <p:cNvPr id="16" name="pause-note">
            <a:extLst>
              <a:ext uri="{FF2B5EF4-FFF2-40B4-BE49-F238E27FC236}">
                <a16:creationId xmlns:a16="http://schemas.microsoft.com/office/drawing/2014/main" id="{87A9F9F0-B808-A30C-3195-987AC41EDD4E}"/>
              </a:ext>
            </a:extLst>
          </p:cNvPr>
          <p:cNvSpPr txBox="1"/>
          <p:nvPr/>
        </p:nvSpPr>
        <p:spPr>
          <a:xfrm>
            <a:off x="685800" y="4743450"/>
            <a:ext cx="5219700" cy="7143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17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Две минуты без проекции.</a:t>
            </a:r>
          </a:p>
        </p:txBody>
      </p:sp>
      <p:sp>
        <p:nvSpPr>
          <p:cNvPr id="17" name="brand">
            <a:extLst>
              <a:ext uri="{FF2B5EF4-FFF2-40B4-BE49-F238E27FC236}">
                <a16:creationId xmlns:a16="http://schemas.microsoft.com/office/drawing/2014/main" id="{D2D6A2DB-929C-5AD7-B0E7-F9729DDDC728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page">
            <a:extLst>
              <a:ext uri="{FF2B5EF4-FFF2-40B4-BE49-F238E27FC236}">
                <a16:creationId xmlns:a16="http://schemas.microsoft.com/office/drawing/2014/main" id="{222D0089-EE1B-7D0E-C15E-77A257BD86E9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329429307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A773EEA4-BA58-7B8F-E36B-B47672724283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источника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39E7295-672B-FF59-C308-97522091DE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7FD35EBF-2FC7-3F58-98FD-CAF437BBF14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Кто сообщил? Для какого периода?
Где первичные сведения?
Что подтверждают другие источники?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1F3377AC-3494-7E1E-6A28-ABB02CBDEA03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Уверенный тон не заменяет проверку.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D03C300A-E77C-F4C3-6D38-823FDFEAAA5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D33597F3-F84D-57D7-934D-D6006856BFA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40796998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E784DD06-9247-2820-872B-435A65B8A7D6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Внешняя проверка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48CA410-CFA4-8840-94AB-BDF2F2E95C3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2A756389-1907-633C-2E58-6231A6C4C9BD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Самоописания сайта недостаточно.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C100D586-B315-72C5-6C07-A33FCDBB8A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6069923"/>
              </p:ext>
            </p:extLst>
          </p:nvPr>
        </p:nvGraphicFramePr>
        <p:xfrm>
          <a:off x="685800" y="2390775"/>
          <a:ext cx="5219700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2568951942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3125902781"/>
                    </a:ext>
                  </a:extLst>
                </a:gridCol>
              </a:tblGrid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Вопрос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081966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Автор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Кто отвечает?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56094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Дата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Нужный период?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0898000"/>
                  </a:ext>
                </a:extLst>
              </a:tr>
              <a:tr h="800100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Подтверждение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Другой источник?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987599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8917846-9D98-16EE-E3B7-50498C15AEB7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Как проверить первичное объявление?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4ECF942A-69B8-7B67-617D-33A31064F16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CC0EC9E3-3609-DCDA-8EAA-20156508C60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0887670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488EDDE7-E84F-9959-0755-AB012DB37FE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Три карточки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A2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A49FCE7-E7BB-BB48-16B5-0B946BBAE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9570E65D-34A5-D2BE-4D49-ED403D3CA5A4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А: музей, объявление 2026.
Б: блог, пересказ 2024.
В: ИИ без источника и даты.
Нужен ноябрь 2026.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F1E83838-1FE6-5B28-C588-3CBCE91442EC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Кого проверить первым? Запрос и следующий шаг?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D633606C-3CC1-9A08-18FC-429FEB4F98E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8184017B-07AD-757F-35AB-2386017C418E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764472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3C30D164-6290-B7B7-244A-B21E8B5CC17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начать с 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DE6B760A-F75A-F681-1DDA-38CDA8F8319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51D8EADC-CEA5-3F9C-EDDF-D433495BD9AD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F723A676-1A16-3681-BCBD-64576E8DD53B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Первичный автор и нужный период.
Проверить подлинность страницы.
Открыть актуальное объявление.
Сопоставить сведения.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5044E18D-051A-5AAB-A57A-309AED78C77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Название «официальный» не даёт гарантии.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D1BCC32-6585-E546-D7ED-E1F2F93CC8BA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DAC32F09-98F1-8222-AF82-66BB398E7FE3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2689242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">
            <a:extLst>
              <a:ext uri="{FF2B5EF4-FFF2-40B4-BE49-F238E27FC236}">
                <a16:creationId xmlns:a16="http://schemas.microsoft.com/office/drawing/2014/main" id="{0B742247-5252-B433-4625-FD23181DB6E1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Исключить и сохранить</a:t>
            </a:r>
          </a:p>
        </p:txBody>
      </p:sp>
      <p:pic>
        <p:nvPicPr>
          <p:cNvPr id="16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BF6F635C-FAB4-43F9-2D62-F0C0CA15B8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7" name="table-caption">
            <a:extLst>
              <a:ext uri="{FF2B5EF4-FFF2-40B4-BE49-F238E27FC236}">
                <a16:creationId xmlns:a16="http://schemas.microsoft.com/office/drawing/2014/main" id="{CE0D1AD8-5CEF-59C3-9E40-0E87A08E5FFE}"/>
              </a:ext>
            </a:extLst>
          </p:cNvPr>
          <p:cNvSpPr txBox="1"/>
          <p:nvPr/>
        </p:nvSpPr>
        <p:spPr>
          <a:xfrm>
            <a:off x="685800" y="1971675"/>
            <a:ext cx="5219700" cy="3524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Сначала граница, затем два условия.</a:t>
            </a:r>
          </a:p>
        </p:txBody>
      </p:sp>
      <p:graphicFrame>
        <p:nvGraphicFramePr>
          <p:cNvPr id="18" name="editable-data-table">
            <a:extLst>
              <a:ext uri="{FF2B5EF4-FFF2-40B4-BE49-F238E27FC236}">
                <a16:creationId xmlns:a16="http://schemas.microsoft.com/office/drawing/2014/main" id="{8A1A74E9-D668-99DF-1E38-FB357AA0292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96704260"/>
              </p:ext>
            </p:extLst>
          </p:nvPr>
        </p:nvGraphicFramePr>
        <p:xfrm>
          <a:off x="685800" y="2543175"/>
          <a:ext cx="5219700" cy="2628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09850">
                  <a:extLst>
                    <a:ext uri="{9D8B030D-6E8A-4147-A177-3AD203B41FA5}">
                      <a16:colId xmlns:a16="http://schemas.microsoft.com/office/drawing/2014/main" val="612379075"/>
                    </a:ext>
                  </a:extLst>
                </a:gridCol>
                <a:gridCol w="2609850">
                  <a:extLst>
                    <a:ext uri="{9D8B030D-6E8A-4147-A177-3AD203B41FA5}">
                      <a16:colId xmlns:a16="http://schemas.microsoft.com/office/drawing/2014/main" val="608627636"/>
                    </a:ext>
                  </a:extLst>
                </a:gridCol>
              </a:tblGrid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Шаг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1">
                          <a:solidFill>
                            <a:srgbClr val="FFFFFF"/>
                          </a:solidFill>
                          <a:latin typeface="Arial" panose="020B0604020202020204" pitchFamily="34" charset="0"/>
                        </a:rPr>
                        <a:t>Действие</a:t>
                      </a:r>
                    </a:p>
                  </a:txBody>
                  <a:tcPr marL="88900" marR="88900" marT="38100" marB="38100" anchor="ctr">
                    <a:solidFill>
                      <a:srgbClr val="2449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44084450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НЕ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Убрать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M </a:t>
                      </a:r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из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U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7518242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И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Оставить только </a:t>
                      </a:r>
                      <a:r>
                        <a:rPr lang="en-US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R</a:t>
                      </a:r>
                      <a:endParaRPr lang="ru-RU" sz="2100" b="0">
                        <a:solidFill>
                          <a:srgbClr val="121518"/>
                        </a:solidFill>
                        <a:latin typeface="Arial" panose="020B0604020202020204" pitchFamily="34" charset="0"/>
                      </a:endParaRP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9393"/>
                  </a:ext>
                </a:extLst>
              </a:tr>
              <a:tr h="657225"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Проверка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100" b="0">
                          <a:solidFill>
                            <a:srgbClr val="121518"/>
                          </a:solidFill>
                          <a:latin typeface="Arial" panose="020B0604020202020204" pitchFamily="34" charset="0"/>
                        </a:rPr>
                        <a:t>Оба требования</a:t>
                      </a:r>
                    </a:p>
                  </a:txBody>
                  <a:tcPr marL="88900" marR="88900" marT="38100" marB="38100" anchor="ctr">
                    <a:solidFill>
                      <a:srgbClr val="F4F3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3016230"/>
                  </a:ext>
                </a:extLst>
              </a:tr>
            </a:tbl>
          </a:graphicData>
        </a:graphic>
      </p:graphicFrame>
      <p:sp>
        <p:nvSpPr>
          <p:cNvPr id="19" name="question">
            <a:extLst>
              <a:ext uri="{FF2B5EF4-FFF2-40B4-BE49-F238E27FC236}">
                <a16:creationId xmlns:a16="http://schemas.microsoft.com/office/drawing/2014/main" id="{2BA692AF-32A2-B8B3-57D0-0EAF7156189D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Почему одного НЕ M недостаточно?</a:t>
            </a:r>
          </a:p>
        </p:txBody>
      </p:sp>
      <p:sp>
        <p:nvSpPr>
          <p:cNvPr id="20" name="brand">
            <a:extLst>
              <a:ext uri="{FF2B5EF4-FFF2-40B4-BE49-F238E27FC236}">
                <a16:creationId xmlns:a16="http://schemas.microsoft.com/office/drawing/2014/main" id="{005A9163-752D-BDD7-3CAD-1834E74FA085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page">
            <a:extLst>
              <a:ext uri="{FF2B5EF4-FFF2-40B4-BE49-F238E27FC236}">
                <a16:creationId xmlns:a16="http://schemas.microsoft.com/office/drawing/2014/main" id="{A29CE7F3-D2E9-36B6-36F4-0A49DA75BC6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4090078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977D97F3-8B66-B7A7-E371-B3FB20224EC2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запрос </a:t>
            </a:r>
            <a:r>
              <a:rPr lang="en-US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</a:t>
            </a:r>
            <a:endParaRPr lang="ru-RU" sz="4200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56D7F70B-2D39-70CC-AD5A-A8DB5493BB7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50" y="2385813"/>
            <a:ext cx="5314950" cy="2991249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2A0778FC-C397-98A1-B5A1-D7B3838B2B7D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B1a. R, но без M: условие и номера.
B1b. Каждый сам отправляет запрос.
Обязательные слова и исключение.
Свой результат запиши.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949B4EDC-ECB1-F9BF-EF60-BD9C58B031D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Полный порядок на листе. Один наблюдатель не заменяет второго исполнителя.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C082CA72-E44A-6AAC-FAAB-134CD6265867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A3400E95-D56E-3183-76E6-D9ADC62E5AF0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277740832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59D7B80D-F4B2-6969-EF8A-494FB1132267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Оба требования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403917A8-4EA7-A8A4-145A-0D08395355B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88AA7665-AA28-9302-2F44-2EFA1005BB7C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657FDB71-A647-2765-373F-26BAB8F747E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бумаге: {1,2,3}.
В сети: собственный запрос.
Два поля, сервис и время.
Адрес кандидата в записи.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C95E8D01-DA78-EF57-AB30-D902530EC4C9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Без отправленного запроса цифровой результат ещё не подтверждён.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B41E0F11-4FED-A23D-AA8E-89497AF70554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1D89230F-7560-7AB4-C086-6B263B075F0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27019525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49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">
            <a:extLst>
              <a:ext uri="{FF2B5EF4-FFF2-40B4-BE49-F238E27FC236}">
                <a16:creationId xmlns:a16="http://schemas.microsoft.com/office/drawing/2014/main" id="{E7B0980E-1F47-D030-5D2F-93F12AEBFF9D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Проверка ответа ИИ</a:t>
            </a:r>
          </a:p>
        </p:txBody>
      </p:sp>
      <p:sp>
        <p:nvSpPr>
          <p:cNvPr id="17" name="label">
            <a:extLst>
              <a:ext uri="{FF2B5EF4-FFF2-40B4-BE49-F238E27FC236}">
                <a16:creationId xmlns:a16="http://schemas.microsoft.com/office/drawing/2014/main" id="{0482502C-BE0D-D67B-7888-E317C3770053}"/>
              </a:ext>
            </a:extLst>
          </p:cNvPr>
          <p:cNvSpPr txBox="1"/>
          <p:nvPr/>
        </p:nvSpPr>
        <p:spPr>
          <a:xfrm>
            <a:off x="685800" y="1695450"/>
            <a:ext cx="9525000" cy="4191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95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Вымышленный ответ для проверки</a:t>
            </a:r>
          </a:p>
        </p:txBody>
      </p:sp>
      <p:sp>
        <p:nvSpPr>
          <p:cNvPr id="18" name="body">
            <a:extLst>
              <a:ext uri="{FF2B5EF4-FFF2-40B4-BE49-F238E27FC236}">
                <a16:creationId xmlns:a16="http://schemas.microsoft.com/office/drawing/2014/main" id="{7B6EFD57-F88D-99A1-055F-F4109B1D37BE}"/>
              </a:ext>
            </a:extLst>
          </p:cNvPr>
          <p:cNvSpPr txBox="1"/>
          <p:nvPr/>
        </p:nvSpPr>
        <p:spPr>
          <a:xfrm>
            <a:off x="685800" y="2476500"/>
            <a:ext cx="7620000" cy="2095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7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«В учебном индексе семь.
Любой настоящий поиск
всегда тоже даст семь».</a:t>
            </a:r>
          </a:p>
        </p:txBody>
      </p:sp>
      <p:pic>
        <p:nvPicPr>
          <p:cNvPr id="20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0A1EBFEF-DF24-85A9-9026-64200665E4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58250" y="3003550"/>
            <a:ext cx="2647950" cy="1765300"/>
          </a:xfrm>
          <a:prstGeom prst="rect">
            <a:avLst/>
          </a:prstGeom>
        </p:spPr>
      </p:pic>
      <p:sp>
        <p:nvSpPr>
          <p:cNvPr id="21" name="question">
            <a:extLst>
              <a:ext uri="{FF2B5EF4-FFF2-40B4-BE49-F238E27FC236}">
                <a16:creationId xmlns:a16="http://schemas.microsoft.com/office/drawing/2014/main" id="{1145CA1F-1831-809A-1DC5-A912718A585C}"/>
              </a:ext>
            </a:extLst>
          </p:cNvPr>
          <p:cNvSpPr txBox="1"/>
          <p:nvPr/>
        </p:nvSpPr>
        <p:spPr>
          <a:xfrm>
            <a:off x="685800" y="4781550"/>
            <a:ext cx="7810500" cy="1247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32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AI1. Где ИИ вышел за пределы данных?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76064916-FEFB-F312-C397-B77A76F7BE09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08CC688B-4611-3E3F-D1E7-22FEDEBD427C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20151260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">
            <a:extLst>
              <a:ext uri="{FF2B5EF4-FFF2-40B4-BE49-F238E27FC236}">
                <a16:creationId xmlns:a16="http://schemas.microsoft.com/office/drawing/2014/main" id="{1C9C83CE-330B-58A8-0B1A-04AE8F6FA17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Индекс и реальная выдача</a:t>
            </a:r>
          </a:p>
        </p:txBody>
      </p:sp>
      <p:pic>
        <p:nvPicPr>
          <p:cNvPr id="17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29C7167A-5E3A-7124-B584-FAC6EAEA29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8" name="reveal-accent">
            <a:extLst>
              <a:ext uri="{FF2B5EF4-FFF2-40B4-BE49-F238E27FC236}">
                <a16:creationId xmlns:a16="http://schemas.microsoft.com/office/drawing/2014/main" id="{A8FC0591-AE4F-8000-3E49-8002BA1B3BE8}"/>
              </a:ext>
            </a:extLst>
          </p:cNvPr>
          <p:cNvSpPr/>
          <p:nvPr/>
        </p:nvSpPr>
        <p:spPr>
          <a:xfrm>
            <a:off x="685800" y="2162175"/>
            <a:ext cx="742950" cy="66675"/>
          </a:xfrm>
          <a:prstGeom prst="rect">
            <a:avLst/>
          </a:prstGeom>
          <a:solidFill>
            <a:srgbClr val="C6F04A"/>
          </a:solidFill>
          <a:ln w="19050">
            <a:noFill/>
            <a:prstDash val="solid"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body">
            <a:extLst>
              <a:ext uri="{FF2B5EF4-FFF2-40B4-BE49-F238E27FC236}">
                <a16:creationId xmlns:a16="http://schemas.microsoft.com/office/drawing/2014/main" id="{D673608E-6EC3-0565-3149-5E6B7BE1C09D}"/>
              </a:ext>
            </a:extLst>
          </p:cNvPr>
          <p:cNvSpPr txBox="1"/>
          <p:nvPr/>
        </p:nvSpPr>
        <p:spPr>
          <a:xfrm>
            <a:off x="685800" y="2533650"/>
            <a:ext cx="5219700" cy="28575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550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Семь — только в заданном индексе.
Другие слова и момент поиска
могут дать другие результаты.
Точное число не следует из модели.</a:t>
            </a:r>
          </a:p>
        </p:txBody>
      </p:sp>
      <p:sp>
        <p:nvSpPr>
          <p:cNvPr id="20" name="question">
            <a:extLst>
              <a:ext uri="{FF2B5EF4-FFF2-40B4-BE49-F238E27FC236}">
                <a16:creationId xmlns:a16="http://schemas.microsoft.com/office/drawing/2014/main" id="{69066836-9E65-FB28-887F-733696D5CC55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Сохрани правильную часть, исправь лишнее обещание.</a:t>
            </a:r>
          </a:p>
        </p:txBody>
      </p:sp>
      <p:sp>
        <p:nvSpPr>
          <p:cNvPr id="21" name="brand">
            <a:extLst>
              <a:ext uri="{FF2B5EF4-FFF2-40B4-BE49-F238E27FC236}">
                <a16:creationId xmlns:a16="http://schemas.microsoft.com/office/drawing/2014/main" id="{494ED56D-2E9B-6645-0E13-E479F72F077E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page">
            <a:extLst>
              <a:ext uri="{FF2B5EF4-FFF2-40B4-BE49-F238E27FC236}">
                <a16:creationId xmlns:a16="http://schemas.microsoft.com/office/drawing/2014/main" id="{C8FB3DE0-DE98-40F0-B3F8-F76A4BE8C31B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13842215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">
            <a:extLst>
              <a:ext uri="{FF2B5EF4-FFF2-40B4-BE49-F238E27FC236}">
                <a16:creationId xmlns:a16="http://schemas.microsoft.com/office/drawing/2014/main" id="{30CC6561-A057-40F8-8207-820BA6495C48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Индивидуальный итог</a:t>
            </a:r>
          </a:p>
        </p:txBody>
      </p:sp>
      <p:pic>
        <p:nvPicPr>
          <p:cNvPr id="19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9C9293F0-B15A-A984-2DBB-155E673AF2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20" name="body">
            <a:extLst>
              <a:ext uri="{FF2B5EF4-FFF2-40B4-BE49-F238E27FC236}">
                <a16:creationId xmlns:a16="http://schemas.microsoft.com/office/drawing/2014/main" id="{9C8EE784-9D1A-E063-D696-226D7FEE6912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E1. Общие номера.
E2. Объединение без повторов.
E3. Источник и два основания.</a:t>
            </a:r>
          </a:p>
        </p:txBody>
      </p:sp>
      <p:sp>
        <p:nvSpPr>
          <p:cNvPr id="21" name="question">
            <a:extLst>
              <a:ext uri="{FF2B5EF4-FFF2-40B4-BE49-F238E27FC236}">
                <a16:creationId xmlns:a16="http://schemas.microsoft.com/office/drawing/2014/main" id="{42C32530-2A8E-6FB7-566B-3EA89B8DF708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2449F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Четыре минуты лично, проекция выключена.</a:t>
            </a:r>
          </a:p>
        </p:txBody>
      </p:sp>
      <p:sp>
        <p:nvSpPr>
          <p:cNvPr id="22" name="brand">
            <a:extLst>
              <a:ext uri="{FF2B5EF4-FFF2-40B4-BE49-F238E27FC236}">
                <a16:creationId xmlns:a16="http://schemas.microsoft.com/office/drawing/2014/main" id="{ABEC31EA-DE0C-7EBD-413E-5987741E3F61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12151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121518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page">
            <a:extLst>
              <a:ext uri="{FF2B5EF4-FFF2-40B4-BE49-F238E27FC236}">
                <a16:creationId xmlns:a16="http://schemas.microsoft.com/office/drawing/2014/main" id="{5CE778EA-9777-05AB-A070-26BE59F06C47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565B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</a:p>
        </p:txBody>
      </p:sp>
    </p:spTree>
    <p:extLst>
      <p:ext uri="{BB962C8B-B14F-4D97-AF65-F5344CB8AC3E}">
        <p14:creationId xmlns:p14="http://schemas.microsoft.com/office/powerpoint/2010/main" val="19610937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215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">
            <a:extLst>
              <a:ext uri="{FF2B5EF4-FFF2-40B4-BE49-F238E27FC236}">
                <a16:creationId xmlns:a16="http://schemas.microsoft.com/office/drawing/2014/main" id="{5995ACD1-8733-9607-01CC-7378747E750C}"/>
              </a:ext>
            </a:extLst>
          </p:cNvPr>
          <p:cNvSpPr txBox="1"/>
          <p:nvPr/>
        </p:nvSpPr>
        <p:spPr>
          <a:xfrm>
            <a:off x="685800" y="514350"/>
            <a:ext cx="10820400" cy="138112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4200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Новый индекс домой</a:t>
            </a:r>
          </a:p>
        </p:txBody>
      </p:sp>
      <p:pic>
        <p:nvPicPr>
          <p:cNvPr id="11" name="illustration" descr="Концептуальная учебная иллюстрация. Точные числовые данные заданы отдельно текстом и таблицами.">
            <a:extLst>
              <a:ext uri="{FF2B5EF4-FFF2-40B4-BE49-F238E27FC236}">
                <a16:creationId xmlns:a16="http://schemas.microsoft.com/office/drawing/2014/main" id="{69B9CE83-5F9A-7D90-3A18-569006DCE22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2694" y="2190750"/>
            <a:ext cx="5072063" cy="3381375"/>
          </a:xfrm>
          <a:prstGeom prst="rect">
            <a:avLst/>
          </a:prstGeom>
        </p:spPr>
      </p:pic>
      <p:sp>
        <p:nvSpPr>
          <p:cNvPr id="12" name="body">
            <a:extLst>
              <a:ext uri="{FF2B5EF4-FFF2-40B4-BE49-F238E27FC236}">
                <a16:creationId xmlns:a16="http://schemas.microsoft.com/office/drawing/2014/main" id="{9CF5A8DE-18A0-0C74-CB31-F360AA52F5EF}"/>
              </a:ext>
            </a:extLst>
          </p:cNvPr>
          <p:cNvSpPr txBox="1"/>
          <p:nvPr/>
        </p:nvSpPr>
        <p:spPr>
          <a:xfrm>
            <a:off x="685800" y="2266950"/>
            <a:ext cx="5219700" cy="31242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24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H1. Шесть букв в U.
И, ИЛИ, НЕ A.
Списки и количества.</a:t>
            </a:r>
          </a:p>
        </p:txBody>
      </p:sp>
      <p:sp>
        <p:nvSpPr>
          <p:cNvPr id="13" name="question">
            <a:extLst>
              <a:ext uri="{FF2B5EF4-FFF2-40B4-BE49-F238E27FC236}">
                <a16:creationId xmlns:a16="http://schemas.microsoft.com/office/drawing/2014/main" id="{E2A6DE4F-575E-0614-CEF3-8D00DAF6DF11}"/>
              </a:ext>
            </a:extLst>
          </p:cNvPr>
          <p:cNvSpPr txBox="1"/>
          <p:nvPr/>
        </p:nvSpPr>
        <p:spPr>
          <a:xfrm>
            <a:off x="685800" y="5724525"/>
            <a:ext cx="10820400" cy="485775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ru-RU" sz="1725" b="1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5–7 минут с памяткой. Тест отдельно.</a:t>
            </a:r>
          </a:p>
        </p:txBody>
      </p:sp>
      <p:sp>
        <p:nvSpPr>
          <p:cNvPr id="14" name="brand">
            <a:extLst>
              <a:ext uri="{FF2B5EF4-FFF2-40B4-BE49-F238E27FC236}">
                <a16:creationId xmlns:a16="http://schemas.microsoft.com/office/drawing/2014/main" id="{37FE831F-641E-7250-03E0-F8898C2215EF}"/>
              </a:ext>
            </a:extLst>
          </p:cNvPr>
          <p:cNvSpPr txBox="1"/>
          <p:nvPr/>
        </p:nvSpPr>
        <p:spPr>
          <a:xfrm>
            <a:off x="685800" y="6276975"/>
            <a:ext cx="2476500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>
              <a:lnSpc>
                <a:spcPct val="104000"/>
              </a:lnSpc>
            </a:pPr>
            <a:r>
              <a:rPr lang="en-US" b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MediaSchool</a:t>
            </a:r>
            <a:endParaRPr lang="ru-RU" b="1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page">
            <a:extLst>
              <a:ext uri="{FF2B5EF4-FFF2-40B4-BE49-F238E27FC236}">
                <a16:creationId xmlns:a16="http://schemas.microsoft.com/office/drawing/2014/main" id="{9002A527-3F35-2D2A-7167-3ACCA00CF9C1}"/>
              </a:ext>
            </a:extLst>
          </p:cNvPr>
          <p:cNvSpPr txBox="1"/>
          <p:nvPr/>
        </p:nvSpPr>
        <p:spPr>
          <a:xfrm>
            <a:off x="10982325" y="6276975"/>
            <a:ext cx="523875" cy="342900"/>
          </a:xfrm>
          <a:prstGeom prst="rect">
            <a:avLst/>
          </a:prstGeom>
          <a:noFill/>
        </p:spPr>
        <p:txBody>
          <a:bodyPr vert="horz" wrap="square" lIns="0" tIns="0" rIns="0" bIns="0" rtlCol="0" anchor="t">
            <a:noAutofit/>
          </a:bodyPr>
          <a:lstStyle/>
          <a:p>
            <a:pPr algn="r">
              <a:lnSpc>
                <a:spcPct val="104000"/>
              </a:lnSpc>
            </a:pPr>
            <a:r>
              <a:rPr lang="ru-RU" sz="1650">
                <a:solidFill>
                  <a:srgbClr val="C6F04A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9578288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ChatGPT">
  <a:themeElements>
    <a:clrScheme name="MediaSchool Signal">
      <a:dk1>
        <a:srgbClr val="121518"/>
      </a:dk1>
      <a:lt1>
        <a:srgbClr val="F4F3EC"/>
      </a:lt1>
      <a:dk2>
        <a:srgbClr val="2A3033"/>
      </a:dk2>
      <a:lt2>
        <a:srgbClr val="FFFFFF"/>
      </a:lt2>
      <a:accent1>
        <a:srgbClr val="2449F2"/>
      </a:accent1>
      <a:accent2>
        <a:srgbClr val="C6F04A"/>
      </a:accent2>
      <a:accent3>
        <a:srgbClr val="8194F7"/>
      </a:accent3>
      <a:accent4>
        <a:srgbClr val="E8EDDC"/>
      </a:accent4>
      <a:accent5>
        <a:srgbClr val="849092"/>
      </a:accent5>
      <a:accent6>
        <a:srgbClr val="F2BD97"/>
      </a:accent6>
      <a:hlink>
        <a:srgbClr val="2449F2"/>
      </a:hlink>
      <a:folHlink>
        <a:srgbClr val="2449F2"/>
      </a:folHlink>
    </a:clrScheme>
    <a:fontScheme name="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MediaSchool Signal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11231</Words>
  <Application>Microsoft Office PowerPoint</Application>
  <DocSecurity>0</DocSecurity>
  <PresentationFormat>Широкоэкранный</PresentationFormat>
  <Paragraphs>392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Impact</vt:lpstr>
      <vt:lpstr>ChatGPT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Alexander Rubanov</cp:lastModifiedBy>
  <cp:revision>1</cp:revision>
  <dcterms:created xsi:type="dcterms:W3CDTF">2026-10-21T11:00:15Z</dcterms:created>
  <dcterms:modified xsi:type="dcterms:W3CDTF">2026-10-27T00:32:22Z</dcterms:modified>
</cp:coreProperties>
</file>