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Два представления одной модели.</a:t>
            </a:r>
          </a:p>
          <a:p>
            <a:r>
              <a:rPr lang="ru-RU"/>
              <a:t>Полное условие S0: В модели кабинетов перечислены только их названия. Можно ли по одному перечню узнать, между какими кабинетами есть прямой проход? Какой вид сведений нужен дополнительно? Ключ: Нет: список объектов не задаёт связи. Нужно указать пары кабинетов с прямым проходом и при необходимости разрешённое направление. Критерий: Верный результат и конкретное основание из условия; принимаются эквивалентные обоснованные формулировки. Помощь: Различи объекты и отношения между ними.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Список объектов не задаёт отношения.</a:t>
            </a:r>
          </a:p>
          <a:p>
            <a:r>
              <a:rPr lang="ru-RU"/>
              <a:t>Полное условие S0: В модели кабинетов перечислены только их названия. Можно ли по одному перечню узнать, между какими кабинетами есть прямой проход? Какой вид сведений нужен дополнительно? Ключ: Нет: список объектов не задаёт связи. Нужно указать пары кабинетов с прямым проходом и при необходимости разрешённое направление. Критерий: Верный результат и конкретное основание из условия; принимаются эквивалентные обоснованные формулировки. Помощь: Различи объекты и отношения между ними.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Геометрия не заменяет данные.</a:t>
            </a:r>
          </a:p>
          <a:p>
            <a:r>
              <a:rPr lang="ru-RU"/>
              <a:t>Памятка: Вершина представляет объект, ребро — непосредственную связь пары объектов. В неориентированном графе ребро не задаёт направление; в ориентированном его задаёт стрелка — дуга. Вес записывают у связи, это условная стоимость, время или другая величина по объявленной модели; геометрическая длина линии не заменяет вес. Путь задают последовательностью допустимых переходов; для ориентированного графа соблюдают стрелки. В наших взвешенных графах вес заданного пути — сумма весов его рёбер, количество рёбер считают отдельно. Весовая матрица хранит прямые связи: строка — откуда, столбец — куда. Существующее ребро имеет положительный вес, 0 означает отсутствие прямого ребра; петель нет, диагональ 0. Для неориентированного графа пары симметричных клеток равны, одно ребро записано дважды. В ориентированном симметрия не обязательна. Ноль клетки не запрещает путь через другие вершины. Эти условия — соглашение нашего урока, не универсальное кодирование нулевых весов. Модель: Образец на других вершинах: если есть только M→N веса 4, то [M,N]=4, а [N,M]=0. Не добавляем неуказанную обратную дугу. Для неориентированного MN=4 обе клетки были бы равны 4: вид графа — часть условия.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Схема условная, веса читают по подписям.</a:t>
            </a:r>
          </a:p>
          <a:p>
            <a:r>
              <a:rPr lang="ru-RU"/>
              <a:t>Памятка: Вершина представляет объект, ребро — непосредственную связь пары объектов. В неориентированном графе ребро не задаёт направление; в ориентированном его задаёт стрелка — дуга. Вес записывают у связи, это условная стоимость, время или другая величина по объявленной модели; геометрическая длина линии не заменяет вес. Путь задают последовательностью допустимых переходов; для ориентированного графа соблюдают стрелки. В наших взвешенных графах вес заданного пути — сумма весов его рёбер, количество рёбер считают отдельно. Весовая матрица хранит прямые связи: строка — откуда, столбец — куда. Существующее ребро имеет положительный вес, 0 означает отсутствие прямого ребра; петель нет, диагональ 0. Для неориентированного графа пары симметричных клеток равны, одно ребро записано дважды. В ориентированном симметрия не обязательна. Ноль клетки не запрещает путь через другие вершины. Эти условия — соглашение нашего урока, не универсальное кодирование нулевых весов. Модель: Образец на других вершинах: если есть только M→N веса 4, то [M,N]=4, а [N,M]=0. Не добавляем неуказанную обратную дугу. Для неориентированного MN=4 обе клетки были бы равны 4: вид графа — часть условия.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Полные данные и схема на листе.</a:t>
            </a:r>
          </a:p>
          <a:p>
            <a:r>
              <a:rPr lang="ru-RU"/>
              <a:t>Полное условие C1: Неориентированный граф: вершины A, B, C, D; рёбра AB с весом 2, AC с весом 5, BC с весом 1, CD с весом 3. Других рёбер нет. Схема показывает те же данные. Назови число вершин и число рёбер, всех соседей C и наличие прямого ребра AD. Измерять длины линий линейкой не нужно. Ключ: Четыре вершины и четыре ребра. Соседи C: A, B, D. Прямого AD нет. Ребро BC не считают отдельно как CB: граф неориентированный. Веса берут из подписей, не по геометрической длине рисунка. Критерий: 4 вершины, 4 ребра, три правильных соседа C, отсутствие AD с объяснением непосредственной связи. Помощь: Перечисли каждую вершину и каждую связь один раз; затем посмотри, что соединено непосредственно с C.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Не считывай вес по длине линии.</a:t>
            </a:r>
          </a:p>
          <a:p>
            <a:r>
              <a:rPr lang="ru-RU"/>
              <a:t>Полное условие C1: Неориентированный граф: вершины A, B, C, D; рёбра AB с весом 2, AC с весом 5, BC с весом 1, CD с весом 3. Других рёбер нет. Схема показывает те же данные. Назови число вершин и число рёбер, всех соседей C и наличие прямого ребра AD. Измерять длины линий линейкой не нужно. Ключ: Четыре вершины и четыре ребра. Соседи C: A, B, D. Прямого AD нет. Ребро BC не считают отдельно как CB: граф неориентированный. Веса берут из подписей, не по геометрической длине рисунка. Критерий: 4 вершины, 4 ребра, три правильных соседа C, отсутствие AD с объяснением непосредственной связи. Помощь: Перечисли каждую вершину и каждую связь один раз; затем посмотри, что соединено непосредственно с C.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Прочитай четыре клетки и данный путь.</a:t>
            </a:r>
          </a:p>
          <a:p>
            <a:r>
              <a:rPr lang="ru-RU"/>
              <a:t>Полное условие A1: Ориентированный граф имеет только дуги A→B (2), B→C (3), A→C (7), C→D (4). В весовой матрице строка — откуда, столбец — куда; 0 — нет прямой дуги, веса положительные. Укажи клетки [A,B], [B,A], [B,C], [C,B]. Затем проверь последовательность A→B→C→D и вычисли её вес. Нужно ли автоматически переносить вес в обратную клетку? Ключ: [A,B]=2, [B,A]=0, [B,C]=3, [C,B]=0. Последовательность допустима по трём данным дугам, вес 2+3+4=9. Обратные дуги не заданы, поэтому автоматически переносить значения нельзя. Это вес заданного пути, его оптимальность здесь не доказывается. Критерий: Четыре клетки, допустимость трёх переходов и сумма 9; отсутствие автоматической симметрии. Помощь: Для каждой клетки назови сначала строку-источник, затем столбец-цель. Проверь направление каждой дуги до сложения.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Это вес данного пути, без доказательства оптимальности.</a:t>
            </a:r>
          </a:p>
          <a:p>
            <a:r>
              <a:rPr lang="ru-RU"/>
              <a:t>Полное условие A1: Ориентированный граф имеет только дуги A→B (2), B→C (3), A→C (7), C→D (4). В весовой матрице строка — откуда, столбец — куда; 0 — нет прямой дуги, веса положительные. Укажи клетки [A,B], [B,A], [B,C], [C,B]. Затем проверь последовательность A→B→C→D и вычисли её вес. Нужно ли автоматически переносить вес в обратную клетку? Ключ: [A,B]=2, [B,A]=0, [B,C]=3, [C,B]=0. Последовательность допустима по трём данным дугам, вес 2+3+4=9. Обратные дуги не заданы, поэтому автоматически переносить значения нельзя. Это вес заданного пути, его оптимальность здесь не доказывается. Критерий: Четыре клетки, допустимость трёх переходов и сумма 9; отсутствие автоматической симметрии. Помощь: Для каждой клетки назови сначала строку-источник, затем столбец-цель. Проверь направление каждой дуги до сложения.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Проекция выключена.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Ноль клетки не запрещает любой путь.</a:t>
            </a:r>
          </a:p>
          <a:p>
            <a:r>
              <a:rPr lang="ru-RU"/>
              <a:t>Памятка: Вершина представляет объект, ребро — непосредственную связь пары объектов. В неориентированном графе ребро не задаёт направление; в ориентированном его задаёт стрелка — дуга. Вес записывают у связи, это условная стоимость, время или другая величина по объявленной модели; геометрическая длина линии не заменяет вес. Путь задают последовательностью допустимых переходов; для ориентированного графа соблюдают стрелки. В наших взвешенных графах вес заданного пути — сумма весов его рёбер, количество рёбер считают отдельно. Весовая матрица хранит прямые связи: строка — откуда, столбец — куда. Существующее ребро имеет положительный вес, 0 означает отсутствие прямого ребра; петель нет, диагональ 0. Для неориентированного графа пары симметричных клеток равны, одно ребро записано дважды. В ориентированном симметрия не обязательна. Ноль клетки не запрещает путь через другие вершины. Эти условия — соглашение нашего урока, не универсальное кодирование нулевых весов. Модель: Образец: неориентированные M–N=4 и N–R=2 дают путь M→N→R веса 6. При этом [M,R]=0, если прямого MR нет. Две подписи 4 и 2 складывают; длины линий на бумаге не измеряют.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Не смешивай прямую связь и весь маршрут.</a:t>
            </a:r>
          </a:p>
          <a:p>
            <a:r>
              <a:rPr lang="ru-RU"/>
              <a:t>Памятка: Вершина представляет объект, ребро — непосредственную связь пары объектов. В неориентированном графе ребро не задаёт направление; в ориентированном его задаёт стрелка — дуга. Вес записывают у связи, это условная стоимость, время или другая величина по объявленной модели; геометрическая длина линии не заменяет вес. Путь задают последовательностью допустимых переходов; для ориентированного графа соблюдают стрелки. В наших взвешенных графах вес заданного пути — сумма весов его рёбер, количество рёбер считают отдельно. Весовая матрица хранит прямые связи: строка — откуда, столбец — куда. Существующее ребро имеет положительный вес, 0 означает отсутствие прямого ребра; петель нет, диагональ 0. Для неориентированного графа пары симметричных клеток равны, одно ребро записано дважды. В ориентированном симметрия не обязательна. Ноль клетки не запрещает путь через другие вершины. Эти условия — соглашение нашего урока, не универсальное кодирование нулевых весов. Модель: Образец: неориентированные M–N=4 и N–R=2 дают путь M→N→R веса 6. При этом [M,R]=0, если прямого MR нет. Две подписи 4 и 2 складывают; длины линий на бумаге не измеряют.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QP? Прямое PS? Вес P→R→Q→S?</a:t>
            </a:r>
          </a:p>
          <a:p>
            <a:r>
              <a:rPr lang="ru-RU"/>
              <a:t>Полное условие A2: Дана весовая матрица в порядке P, Q, R, S. Строки: P — 0,4,2,0; Q — 4,0,1,5; R — 2,1,0,3; S — 0,5,3,0. Диагональ 0, остальные нули означают отсутствие прямого ребра, существующие веса положительные. Соответствует ли матрица неориентированному графу по симметрии? Назови вес прямого QP и наличие прямого PS. Проверь путь P→R→Q→S и его вес. Доказывает ли ноль [P,S], что из P вообще нельзя попасть в S? Ключ: Матрица симметрична, это представление неориентированного графа в данных условиях. QP имеет вес 4; прямого PS нет. Все переходы P–R, R–Q, Q–S существуют, вес 2+1+5=8. Ноль [P,S] запрещает только прямое ребро, а путь через другие вершины по условию существует. Критерий: Симметрия, QP=4, отсутствие прямого PS, допустимый путь весом 8 и разграничение прямого ребра/пути. Помощь: Сравни пары клеток по разные стороны диагонали. Для пути читай три конкретные клетки, а не только [P,S].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Прямого PS нет; путь P→R→Q→S весит 8.</a:t>
            </a:r>
          </a:p>
          <a:p>
            <a:r>
              <a:rPr lang="ru-RU"/>
              <a:t>Полное условие A2: Дана весовая матрица в порядке P, Q, R, S. Строки: P — 0,4,2,0; Q — 4,0,1,5; R — 2,1,0,3; S — 0,5,3,0. Диагональ 0, остальные нули означают отсутствие прямого ребра, существующие веса положительные. Соответствует ли матрица неориентированному графу по симметрии? Назови вес прямого QP и наличие прямого PS. Проверь путь P→R→Q→S и его вес. Доказывает ли ноль [P,S], что из P вообще нельзя попасть в S? Ключ: Матрица симметрична, это представление неориентированного графа в данных условиях. QP имеет вес 4; прямого PS нет. Все переходы P–R, R–Q, Q–S существуют, вес 2+1+5=8. Ноль [P,S] запрещает только прямое ребро, а путь через другие вершины по условию существует. Критерий: Симметрия, QP=4, отсутствие прямого PS, допустимый путь весом 8 и разграничение прямого ребра/пути. Помощь: Сравни пары клеток по разные стороны диагонали. Для пути читай три конкретные клетки, а не только [P,S].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Сверяй каждую дугу с одной клеткой.</a:t>
            </a:r>
          </a:p>
          <a:p>
            <a:r>
              <a:rPr lang="ru-RU"/>
              <a:t>Памятка: Вершина представляет объект, ребро — непосредственную связь пары объектов. В неориентированном графе ребро не задаёт направление; в ориентированном его задаёт стрелка — дуга. Вес записывают у связи, это условная стоимость, время или другая величина по объявленной модели; геометрическая длина линии не заменяет вес. Путь задают последовательностью допустимых переходов; для ориентированного графа соблюдают стрелки. В наших взвешенных графах вес заданного пути — сумма весов его рёбер, количество рёбер считают отдельно. Весовая матрица хранит прямые связи: строка — откуда, столбец — куда. Существующее ребро имеет положительный вес, 0 означает отсутствие прямого ребра; петель нет, диагональ 0. Для неориентированного графа пары симметричных клеток равны, одно ребро записано дважды. В ориентированном симметрия не обязательна. Ноль клетки не запрещает путь через другие вершины. Эти условия — соглашение нашего урока, не универсальное кодирование нулевых весов. Модель: Образец порядка проверки: подписать все вершины, внести каждую данную стрелку и вес, задать тот же порядок строк/столбцов. Внести положительные клетки только по прямым дугам, остальные заполнить нулями. Сверить каждую дугу с клеткой, затем прочитать заданный путь по нескольким клеткам. Не добавлять обратные связи ради красивой симметрии.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Данные на листе; 6 минут собственной работы.</a:t>
            </a:r>
          </a:p>
          <a:p>
            <a:r>
              <a:rPr lang="ru-RU"/>
              <a:t>Полное условие B1: Построй свою модель вымышленной сети W, X, Y, Z. Заданы только дуги W→X (3), W→Y (6), X→Y (2), Y→Z (4), X→Z (8). Все веса положительные, петель нет. Сначала нарисуй ориентированный граф с четырьмя подписями, пятью стрелками и их весами. Затем заполни всю матрицу в порядке W,X,Y,Z: строка — откуда, столбец — куда, 0 — нет прямой дуги. Проверь путь W→X→Y→Z, вычисли вес и объясни, почему [W,Z]=0 не опровергает этот путь. Сверь две представленные модели по каждой дуге; расположение вершин на бумаге можно выбрать своё. Сначала собственная запись, затем исправления другим знаком. Ключ: Матрица: W — 0,3,6,0; X — 0,0,2,8; Y — 0,0,0,4; Z — 0,0,0,0. Свой граф содержит ровно четыре вершины и пять указанных направленных дуг с весами. W→X→Y→Z допустим и имеет вес 3+2+4=9; [W,Z]=0 означает отсутствие только прямой дуги W→Z. Граф и матрица согласованы по всем пяти положительным клеткам и нулям. Разная геометрия допустима; оптимальность пути и количество всех путей не требуются. Критерий: Свой граф и полная матрица 4×4; все пять направлений/весов; вес пути 9; явное различение нулевой клетки и косвенного пути. Помощь: Подпиши строки и столбцы до заполнения. Сначала внеси пять положительных клеток по стрелкам, затем остальные нули. Проверь три перехода данного пути.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W→X→Y→Z весит 9; прямой W→Z нет.</a:t>
            </a:r>
          </a:p>
          <a:p>
            <a:r>
              <a:rPr lang="ru-RU"/>
              <a:t>Полное условие B1: Построй свою модель вымышленной сети W, X, Y, Z. Заданы только дуги W→X (3), W→Y (6), X→Y (2), Y→Z (4), X→Z (8). Все веса положительные, петель нет. Сначала нарисуй ориентированный граф с четырьмя подписями, пятью стрелками и их весами. Затем заполни всю матрицу в порядке W,X,Y,Z: строка — откуда, столбец — куда, 0 — нет прямой дуги. Проверь путь W→X→Y→Z, вычисли вес и объясни, почему [W,Z]=0 не опровергает этот путь. Сверь две представленные модели по каждой дуге; расположение вершин на бумаге можно выбрать своё. Сначала собственная запись, затем исправления другим знаком. Ключ: Матрица: W — 0,3,6,0; X — 0,0,2,8; Y — 0,0,0,4; Z — 0,0,0,0. Свой граф содержит ровно четыре вершины и пять указанных направленных дуг с весами. W→X→Y→Z допустим и имеет вес 3+2+4=9; [W,Z]=0 означает отсутствие только прямой дуги W→Z. Граф и матрица согласованы по всем пяти положительным клеткам и нулям. Разная геометрия допустима; оптимальность пути и количество всех путей не требуются. Критерий: Свой граф и полная матрица 4×4; все пять направлений/весов; вес пути 9; явное различение нулевой клетки и косвенного пути. Помощь: Подпиши строки и столбцы до заполнения. Сначала внеси пять положительных клеток по стрелкам, затем остальные нули. Проверь три перехода данного пути.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AI1. Две ошибки по конкретным дугам.</a:t>
            </a:r>
          </a:p>
          <a:p>
            <a:r>
              <a:rPr lang="ru-RU"/>
              <a:t>Полное условие AI1: Вымышленный ИИ говорит о B1: «Матрицу всегда отражают симметрично: раз есть X→Y, надо добавить Y→X. Клетка [W,Z]=0 доказывает, что никакого пути W→Z нет». Найди и исправь две ошибки по заданным дугам. Ключ: Для ориентированного графа симметрия не обязательна: Y→X не задана, [Y,X]=0. Ноль [W,Z] означает отсутствие прямой дуги; путь W→X→Y→Z существует по данному списку. Добавлять несуществующую обратную дугу нельзя. Критерий: Две ошибки с конкретной отсутствующей дугой и конкретным существующим путём. Помощь: Проверь смысл направления и смысл нуля в выбранном соглашении.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Назови правило и точный пример.</a:t>
            </a:r>
          </a:p>
          <a:p>
            <a:r>
              <a:rPr lang="ru-RU"/>
              <a:t>Полное условие AI1: Вымышленный ИИ говорит о B1: «Матрицу всегда отражают симметрично: раз есть X→Y, надо добавить Y→X. Клетка [W,Z]=0 доказывает, что никакого пути W→Z нет». Найди и исправь две ошибки по заданным дугам. Ключ: Для ориентированного графа симметрия не обязательна: Y→X не задана, [Y,X]=0. Ноль [W,Z] означает отсутствие прямой дуги; путь W→X→Y→Z существует по данному списку. Добавлять несуществующую обратную дугу нельзя. Критерий: Две ошибки с конкретной отсутствующей дугой и конкретным существующим путём. Помощь: Проверь смысл направления и смысл нуля в выбранном соглашении.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Прямой K→L весом 5. Одной этой клетки недостаточно для обратной: направление L→K нужно проверять отдельно, если не задано, что граф неориентированный. Критерий: 1 балл за K→L и вес 5, 1 за отсутствие автоматического вывода об обратной клетке. E2: Нет прямой дуги U→V; путь U→T→V существует. Его наличие подтверждают две данные дуги; нулевая клетка не исключает промежуточные вершины. Критерий: 1 балл за отсутствие только прямой дуги, 1 за конкретный путь U→T→V. E3: Три ребра, общий вес 2+4+1=7. Количество считает переходы, вес складывает их числовые значения. Критерий: 1 балл за 3 ребра, 1 за вес 7 и различение смыслов.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 5–7 минут на бумаге. Неориентированный граф A,B,C,D имеет только AB=2, BC=4, AD=6. Нарисуй свою схему, запиши строку A весовой матрицы в порядке A,B,C,D и вычисли вес пути A→B→C. Объясни, что означает ноль в клетке [A,C]. Все веса положительные, петель нет. Ключ: Строка A: 0,2,0,6. Данный путь имеет вес 2+4=6. [A,C]=0 означает отсутствие прямого ребра AC, а не отсутствие пути через B. Собственная схема сохраняет ровно три заданных ненаправленных ребра. Критерий: Верный результат и конкретное основание из условия; принимаются эквивалентные обоснованные формулировки. Помощь: Отметь прямые связи A, затем отдельно проверь два ребра данного пути. До звонка приготовить полные списки связей C1/A1/B1, матрицу A2, памятку и билет. Все графы простые, без петель, веса положительные: это нужно для однозначного нуля. Весь набор вершин всегда указан, включая возможные изолированные. Не считать пересечение линий вершиной без обозначенной точки. В A1 перед каждой клеткой произнести источник/цель, в A2 отделить прямое ребро от данного пути. В B1 каждый сам строит граф и 4×4 матрицу с пятью дугами; разрешено другое расположение вершин. Заготовка задаёт только подписи, не значения. B1: 3 минуты свой граф и матрица, 2 на проверку пяти положительных клеток/порога нуля/пути, 1 на сверку и исправление. Нельзя объявлять путь кратчайшим или выдавать число всех путей: это следующий урок. Иллюстрации фона не являются исходными данными; точные схемы с подписями C1 и нативные графы воспроизводят явно данные связи. Внешние аккаунты и измерение настоящих помещений/маршрутов не требуются.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https://xlinux.nist.gov/dads/HTML/graph.html</a:t>
            </a:r>
          </a:p>
          <a:p>
            <a:r>
              <a:rPr lang="ru-RU"/>
              <a:t>https://xlinux.nist.gov/dads/HTML/directedGraph.html</a:t>
            </a:r>
          </a:p>
          <a:p>
            <a:r>
              <a:rPr lang="ru-RU"/>
              <a:t>https://xlinux.nist.gov/dads/HTML/adjacencyMatrixRep.html</a:t>
            </a:r>
          </a:p>
          <a:p>
            <a:r>
              <a:rPr lang="ru-RU"/>
              <a:t>https://openstax.org/books/contemporary-mathematics/pages/12-1-graph-basics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словный граф из пяти вершин P,Q,R,S,T. Концептуальная схема связей, не данные задания.">
            <a:extLst>
              <a:ext uri="{FF2B5EF4-FFF2-40B4-BE49-F238E27FC236}">
                <a16:creationId xmlns:a16="http://schemas.microsoft.com/office/drawing/2014/main" id="{A2ED0FB5-2EFF-076F-6136-A762367AD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EB23CC48-39E0-076C-E941-7ABACB751B78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ГРАФ И МАТРИЦА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48BF1E59-39E7-FE2A-FFAD-00D533C5AECB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Куда ведёт связь.
Что означает вес.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BDD75919-F39F-A2CC-62F4-CA5F4BDE8BB7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82E1B140-0534-CD29-F776-6713B3F5FB4D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5D5BAED8-05F8-D464-4A4F-122D4073582E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2550777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46D29DC4-309C-A770-68E8-23EE232994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D78B4D1-D772-4CF7-00E4-BE8DF4C93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8EEB76E-786D-CB02-9D7C-E3D2990CDA3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список названий кабинетов.
Прямые проходы не указаны.
Можно ли узнать связи?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B6B959C2-73D1-3772-3D6A-BB77303FC69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объектов не задаёт отношения.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7E3AFD2A-DDD0-F613-B036-09993FC7DB6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EA6E77A-64E5-4969-2AC2-09F059F81DF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9087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7EE9FA1-DE49-B50C-558C-9C9036293F9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и связи</a:t>
            </a:r>
          </a:p>
        </p:txBody>
      </p:sp>
      <p:pic>
        <p:nvPicPr>
          <p:cNvPr id="16" name="illustration" descr="Две вершины K и L, одно неориентированное ребро веса 7. Объекты и прямая связь показаны разными элементами.">
            <a:extLst>
              <a:ext uri="{FF2B5EF4-FFF2-40B4-BE49-F238E27FC236}">
                <a16:creationId xmlns:a16="http://schemas.microsoft.com/office/drawing/2014/main" id="{E6AE833D-F63B-5F59-58C3-D72AA6AF0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528E667-2602-682D-7489-87304E19905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Назови, что представляет каждое обозначение.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C77C21B-B693-530E-134B-282274079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50792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19042323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19902491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Элемент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58255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Вершина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Объект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53131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Ребро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Прямая связь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00592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Стрелка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Направление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54458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Значение связи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77722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E932CEB-8419-259D-70FE-69E89ECFC55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Геометрия не заменяет данные.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B475D960-106B-1C38-A19D-AF2136B929F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EC3837C-D7B8-AA05-F427-B68491AA4CB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234042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7FBE1DD-8571-79DC-D52A-FB63F23AC14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 показывает отношения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1A6DFB9-9CAF-46E4-4502-874DB8D63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graph-caption">
            <a:extLst>
              <a:ext uri="{FF2B5EF4-FFF2-40B4-BE49-F238E27FC236}">
                <a16:creationId xmlns:a16="http://schemas.microsoft.com/office/drawing/2014/main" id="{2E3E7B60-4813-F2BF-E99F-8CD4B90879FC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M–N=4, N–R=2, R–S=5.</a:t>
            </a:r>
            <a:endParaRPr lang="ru-RU" sz="18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editable-graph-edge-0">
            <a:extLst>
              <a:ext uri="{FF2B5EF4-FFF2-40B4-BE49-F238E27FC236}">
                <a16:creationId xmlns:a16="http://schemas.microsoft.com/office/drawing/2014/main" id="{6E5FD627-3C64-0158-40C3-28083B52B67D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-weight-background-0">
            <a:extLst>
              <a:ext uri="{FF2B5EF4-FFF2-40B4-BE49-F238E27FC236}">
                <a16:creationId xmlns:a16="http://schemas.microsoft.com/office/drawing/2014/main" id="{368EA4A2-0C01-B434-7D40-F8F91DA4C04F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raph-weight-0">
            <a:extLst>
              <a:ext uri="{FF2B5EF4-FFF2-40B4-BE49-F238E27FC236}">
                <a16:creationId xmlns:a16="http://schemas.microsoft.com/office/drawing/2014/main" id="{838B35F7-BA0F-AEED-21DD-92E94AD051D6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21" name="editable-graph-edge-1">
            <a:extLst>
              <a:ext uri="{FF2B5EF4-FFF2-40B4-BE49-F238E27FC236}">
                <a16:creationId xmlns:a16="http://schemas.microsoft.com/office/drawing/2014/main" id="{2BFC3495-326A-0720-83A2-35BB6CEE1ECF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raph-weight-background-1">
            <a:extLst>
              <a:ext uri="{FF2B5EF4-FFF2-40B4-BE49-F238E27FC236}">
                <a16:creationId xmlns:a16="http://schemas.microsoft.com/office/drawing/2014/main" id="{B682E538-734B-3856-6272-761738F2922A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aph-weight-1">
            <a:extLst>
              <a:ext uri="{FF2B5EF4-FFF2-40B4-BE49-F238E27FC236}">
                <a16:creationId xmlns:a16="http://schemas.microsoft.com/office/drawing/2014/main" id="{1B9DB0D7-6B04-A365-81FC-436F050E084E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4" name="editable-graph-edge-2">
            <a:extLst>
              <a:ext uri="{FF2B5EF4-FFF2-40B4-BE49-F238E27FC236}">
                <a16:creationId xmlns:a16="http://schemas.microsoft.com/office/drawing/2014/main" id="{A11CEF62-F917-60DD-5118-9CDD627BCE9F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raph-weight-background-2">
            <a:extLst>
              <a:ext uri="{FF2B5EF4-FFF2-40B4-BE49-F238E27FC236}">
                <a16:creationId xmlns:a16="http://schemas.microsoft.com/office/drawing/2014/main" id="{E29B8BE1-29D2-11A1-7B2C-988361BBAB87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raph-weight-2">
            <a:extLst>
              <a:ext uri="{FF2B5EF4-FFF2-40B4-BE49-F238E27FC236}">
                <a16:creationId xmlns:a16="http://schemas.microsoft.com/office/drawing/2014/main" id="{9811D1FD-02AF-9712-223E-2088474B8684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7" name="editable-graph-vertex-M">
            <a:extLst>
              <a:ext uri="{FF2B5EF4-FFF2-40B4-BE49-F238E27FC236}">
                <a16:creationId xmlns:a16="http://schemas.microsoft.com/office/drawing/2014/main" id="{7731404C-DC4A-A747-A7DE-4E89B192AD43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M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8" name="editable-graph-vertex-N">
            <a:extLst>
              <a:ext uri="{FF2B5EF4-FFF2-40B4-BE49-F238E27FC236}">
                <a16:creationId xmlns:a16="http://schemas.microsoft.com/office/drawing/2014/main" id="{E5E96244-CFD3-5032-9D7E-C1BECEBE4545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N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9" name="editable-graph-vertex-R">
            <a:extLst>
              <a:ext uri="{FF2B5EF4-FFF2-40B4-BE49-F238E27FC236}">
                <a16:creationId xmlns:a16="http://schemas.microsoft.com/office/drawing/2014/main" id="{486C3E11-EC4E-2515-5348-EF5EA6A8E2F7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R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0" name="editable-graph-vertex-S">
            <a:extLst>
              <a:ext uri="{FF2B5EF4-FFF2-40B4-BE49-F238E27FC236}">
                <a16:creationId xmlns:a16="http://schemas.microsoft.com/office/drawing/2014/main" id="{7E9C84C0-2523-B605-35B1-0733C495A461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S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1" name="question">
            <a:extLst>
              <a:ext uri="{FF2B5EF4-FFF2-40B4-BE49-F238E27FC236}">
                <a16:creationId xmlns:a16="http://schemas.microsoft.com/office/drawing/2014/main" id="{D4ABCA64-76BA-E9DD-E435-12731913C8C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условная, веса читают по подписям.</a:t>
            </a:r>
          </a:p>
        </p:txBody>
      </p:sp>
      <p:sp>
        <p:nvSpPr>
          <p:cNvPr id="32" name="brand">
            <a:extLst>
              <a:ext uri="{FF2B5EF4-FFF2-40B4-BE49-F238E27FC236}">
                <a16:creationId xmlns:a16="http://schemas.microsoft.com/office/drawing/2014/main" id="{827674DF-E16C-2650-412D-6831175646D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page">
            <a:extLst>
              <a:ext uri="{FF2B5EF4-FFF2-40B4-BE49-F238E27FC236}">
                <a16:creationId xmlns:a16="http://schemas.microsoft.com/office/drawing/2014/main" id="{4AD5E43A-A619-17E8-F7D6-07B4E3C4F1C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15658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8D94356-BC0E-8381-E9BA-8B4BFCC213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Неориентированный граф A,B,C,D: AB=2, AC=5, BC=1, CD=3; других рёбер нет.">
            <a:extLst>
              <a:ext uri="{FF2B5EF4-FFF2-40B4-BE49-F238E27FC236}">
                <a16:creationId xmlns:a16="http://schemas.microsoft.com/office/drawing/2014/main" id="{C5D79976-FDFA-BE41-6B1B-38E737103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573D3D3-C7CD-8295-E4FC-D9B4E06ED7F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B, C, D.
AB=2, AC=5, BC=1, CD=3.
Сколько вершин и рёбер?
Кто соседи C?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F901FFFB-BB99-975E-6F90-3E36452527B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данные и схема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E159625-1AAA-E6F7-5B08-2A98397EDE3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8747A96-C0E5-347A-C259-10727DF20ED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12125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C942E3B-07CA-C9DF-AA22-D12549C1727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прямые связи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3F551FC-F5CC-457B-5BA1-A78A7870D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D57FA8A-86A3-75BA-17AF-02217CC1E56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851C59DF-519D-DDC3-6EA1-86899EB1689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вершины, четыре ребра.
Соседи C: A, B, D.
Прямого AD нет.
BC и CB — одно ребро.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AD1AD39-0DB3-ED06-6324-D4286B75948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считывай вес по длине линии.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5BCE2AD-6859-C613-9FC2-51B71644326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96DE4DDF-84A1-4B3D-0CB1-72081B4992E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1356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A050E9D-22B6-0644-5C2F-F016C809DCB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F3B0BF3-AA6F-27A7-AE9D-15C51FE7B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graph-caption">
            <a:extLst>
              <a:ext uri="{FF2B5EF4-FFF2-40B4-BE49-F238E27FC236}">
                <a16:creationId xmlns:a16="http://schemas.microsoft.com/office/drawing/2014/main" id="{3D1E8E65-5970-4658-2F18-D0E88D0189C5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строка, затем столбец.</a:t>
            </a:r>
          </a:p>
        </p:txBody>
      </p:sp>
      <p:cxnSp>
        <p:nvCxnSpPr>
          <p:cNvPr id="18" name="editable-graph-edge-0">
            <a:extLst>
              <a:ext uri="{FF2B5EF4-FFF2-40B4-BE49-F238E27FC236}">
                <a16:creationId xmlns:a16="http://schemas.microsoft.com/office/drawing/2014/main" id="{6184F20B-F301-B2BC-8A78-1E3E4693DD27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-weight-background-0">
            <a:extLst>
              <a:ext uri="{FF2B5EF4-FFF2-40B4-BE49-F238E27FC236}">
                <a16:creationId xmlns:a16="http://schemas.microsoft.com/office/drawing/2014/main" id="{C24729EF-140B-AA1E-B6E7-831684394CEE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raph-weight-0">
            <a:extLst>
              <a:ext uri="{FF2B5EF4-FFF2-40B4-BE49-F238E27FC236}">
                <a16:creationId xmlns:a16="http://schemas.microsoft.com/office/drawing/2014/main" id="{92321A13-17CF-B7A4-8B00-5FC7B23C0EDC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1" name="editable-graph-edge-1">
            <a:extLst>
              <a:ext uri="{FF2B5EF4-FFF2-40B4-BE49-F238E27FC236}">
                <a16:creationId xmlns:a16="http://schemas.microsoft.com/office/drawing/2014/main" id="{52088F69-0C24-689F-78A7-41A38E265820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raph-weight-background-1">
            <a:extLst>
              <a:ext uri="{FF2B5EF4-FFF2-40B4-BE49-F238E27FC236}">
                <a16:creationId xmlns:a16="http://schemas.microsoft.com/office/drawing/2014/main" id="{945CB35D-46CD-ECD5-3215-AD0F00D9297F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aph-weight-1">
            <a:extLst>
              <a:ext uri="{FF2B5EF4-FFF2-40B4-BE49-F238E27FC236}">
                <a16:creationId xmlns:a16="http://schemas.microsoft.com/office/drawing/2014/main" id="{86B28CEB-1343-1920-6E62-0F272D24484C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4" name="editable-graph-edge-2">
            <a:extLst>
              <a:ext uri="{FF2B5EF4-FFF2-40B4-BE49-F238E27FC236}">
                <a16:creationId xmlns:a16="http://schemas.microsoft.com/office/drawing/2014/main" id="{AB258B09-23E0-47F1-49AD-9EBFB698550B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raph-weight-background-2">
            <a:extLst>
              <a:ext uri="{FF2B5EF4-FFF2-40B4-BE49-F238E27FC236}">
                <a16:creationId xmlns:a16="http://schemas.microsoft.com/office/drawing/2014/main" id="{7491EA07-1112-672D-773D-A7711358EA05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raph-weight-2">
            <a:extLst>
              <a:ext uri="{FF2B5EF4-FFF2-40B4-BE49-F238E27FC236}">
                <a16:creationId xmlns:a16="http://schemas.microsoft.com/office/drawing/2014/main" id="{9EEC696C-FEAF-B909-D28A-AD63AAFCB70E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27" name="editable-graph-edge-3">
            <a:extLst>
              <a:ext uri="{FF2B5EF4-FFF2-40B4-BE49-F238E27FC236}">
                <a16:creationId xmlns:a16="http://schemas.microsoft.com/office/drawing/2014/main" id="{9D50F3C5-8BAB-E0E1-68BA-30ECA59139BE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raph-weight-background-3">
            <a:extLst>
              <a:ext uri="{FF2B5EF4-FFF2-40B4-BE49-F238E27FC236}">
                <a16:creationId xmlns:a16="http://schemas.microsoft.com/office/drawing/2014/main" id="{2E4859F6-936F-B909-1B1E-58CBD6C58476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raph-weight-3">
            <a:extLst>
              <a:ext uri="{FF2B5EF4-FFF2-40B4-BE49-F238E27FC236}">
                <a16:creationId xmlns:a16="http://schemas.microsoft.com/office/drawing/2014/main" id="{668A22A4-C267-0ACD-B4B6-0BAE77013C26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0" name="editable-graph-vertex-A">
            <a:extLst>
              <a:ext uri="{FF2B5EF4-FFF2-40B4-BE49-F238E27FC236}">
                <a16:creationId xmlns:a16="http://schemas.microsoft.com/office/drawing/2014/main" id="{B7FE8DDD-CD86-68CE-706C-4F457256A871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1" name="editable-graph-vertex-B">
            <a:extLst>
              <a:ext uri="{FF2B5EF4-FFF2-40B4-BE49-F238E27FC236}">
                <a16:creationId xmlns:a16="http://schemas.microsoft.com/office/drawing/2014/main" id="{5211CBFB-E241-E4DD-63D6-49522AEA6444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2" name="editable-graph-vertex-C">
            <a:extLst>
              <a:ext uri="{FF2B5EF4-FFF2-40B4-BE49-F238E27FC236}">
                <a16:creationId xmlns:a16="http://schemas.microsoft.com/office/drawing/2014/main" id="{39BD34F5-D511-1A71-67CE-5EC78D8414B0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3" name="editable-graph-vertex-D">
            <a:extLst>
              <a:ext uri="{FF2B5EF4-FFF2-40B4-BE49-F238E27FC236}">
                <a16:creationId xmlns:a16="http://schemas.microsoft.com/office/drawing/2014/main" id="{C9105B3D-5A7C-A702-D441-7F7FB59CB880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D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4" name="question">
            <a:extLst>
              <a:ext uri="{FF2B5EF4-FFF2-40B4-BE49-F238E27FC236}">
                <a16:creationId xmlns:a16="http://schemas.microsoft.com/office/drawing/2014/main" id="{0480BCE3-54A3-C982-92AF-989BABA20D5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Прочитай четыре клетки и данный путь.</a:t>
            </a:r>
          </a:p>
        </p:txBody>
      </p:sp>
      <p:sp>
        <p:nvSpPr>
          <p:cNvPr id="35" name="brand">
            <a:extLst>
              <a:ext uri="{FF2B5EF4-FFF2-40B4-BE49-F238E27FC236}">
                <a16:creationId xmlns:a16="http://schemas.microsoft.com/office/drawing/2014/main" id="{FF0E7E80-E610-688C-BE49-E8CA7E568D6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page">
            <a:extLst>
              <a:ext uri="{FF2B5EF4-FFF2-40B4-BE49-F238E27FC236}">
                <a16:creationId xmlns:a16="http://schemas.microsoft.com/office/drawing/2014/main" id="{A482CCF7-368A-D78C-4B31-CD36673B12C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5764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425814B-8DA0-76FF-9A64-701EB2BF8A2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Обратное не добавляют</a:t>
            </a:r>
          </a:p>
        </p:txBody>
      </p:sp>
      <p:pic>
        <p:nvPicPr>
          <p:cNvPr id="19" name="illustration" descr="Точный граф A1: только A→B веса2, A→C веса7, B→C веса3, C→D веса4. Обратные дуги отсутствуют.">
            <a:extLst>
              <a:ext uri="{FF2B5EF4-FFF2-40B4-BE49-F238E27FC236}">
                <a16:creationId xmlns:a16="http://schemas.microsoft.com/office/drawing/2014/main" id="{D760F524-8B66-B822-3C37-FFC3AFBC8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5B3EAE74-8F72-B144-6B9E-6E4DABFC9C0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D38AED07-48CA-17E6-3F6F-7213DF7EC07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[A,B]=2, [B,A]=0.
[B,C]=3, [C,B]=0.
A→B→C→D: 2+3+4=9.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6856FB5A-ED95-B1A1-AF92-5312A108897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вес данного пути, без доказательства оптимальности.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3CF4E1F2-D97F-2A5F-F05D-A178165E8B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9B74FD69-97B6-1043-4E9D-1EF4BAE12D5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21247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604B0ADB-41D7-8F08-2A47-100E3BAA1AE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CD5AD5A-ED8C-72D0-F2CE-AD971A261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C68A3C50-5E4A-A14A-6B81-BDD31E9D83F6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ED91DA36-8495-D144-9430-70CE80A26800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339FD894-03A0-BF98-373D-4F788993D2B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64D43CEB-E296-8078-A1FD-05DE36F4CCC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520735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4757CFE-F8A8-F64A-AC39-94F3C9BF564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и промежуточная вершина</a:t>
            </a:r>
          </a:p>
        </p:txBody>
      </p:sp>
      <p:pic>
        <p:nvPicPr>
          <p:cNvPr id="11" name="illustration" descr="Неориентированная модель: MN=4, NR=2, RS=5. Прямого MR нет, путь M–N–R имеет вес 6.">
            <a:extLst>
              <a:ext uri="{FF2B5EF4-FFF2-40B4-BE49-F238E27FC236}">
                <a16:creationId xmlns:a16="http://schemas.microsoft.com/office/drawing/2014/main" id="{602BE6C9-6E55-EB04-5440-F1DCF87BF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F4F2C6B4-B3AC-9861-97D0-B9676C74575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M–N=4, N–R=2.
Прямого MR нет.
M→N→R существует.
Его вес — 6.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4C3A0765-16F0-E5D7-17D2-279C23D8C46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клетки не запрещает любой путь.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67077F27-FFE3-0AE5-1E84-DFE51B43EF0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27CF470F-AC15-6AB0-6E23-372EFA88573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5134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693C4E2-3C43-12C4-1503-7C65BD57CE0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читать весовую матрицу</a:t>
            </a:r>
          </a:p>
        </p:txBody>
      </p:sp>
      <p:pic>
        <p:nvPicPr>
          <p:cNvPr id="16" name="illustration" descr="Весовая матрица M,N,R,S: строки 0,4,0,0; 4,0,2,0; 0,2,0,5; 0,0,5,0. Строка — откуда, столбец — куда.">
            <a:extLst>
              <a:ext uri="{FF2B5EF4-FFF2-40B4-BE49-F238E27FC236}">
                <a16:creationId xmlns:a16="http://schemas.microsoft.com/office/drawing/2014/main" id="{3A121DDF-8940-5BD9-A997-3F2C2FCAF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A1235DEA-3B82-DF08-40D6-03BF32979C8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Веса положительные; 0 — нет ребра.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E1B38ABE-3A54-ADED-EA38-5F19A426D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234682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03572505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80372017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6257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Строка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Откуда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43532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Столбец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Куда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1163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Положительное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Вес прямой связи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91008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 прямой связи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8496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6A0FF67-DB00-F142-6FDB-BD499E0F898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смешивай прямую связь и весь маршрут.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BA61A41-2857-A8CE-56C6-CE9735F21E5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A46F878-13A4-8DC1-D761-027A44CC301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73396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E823FAD-0854-93DF-0110-7C3787FA7E7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матрица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0B553C3-3A83-FECA-DB84-911DA7746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table-caption">
            <a:extLst>
              <a:ext uri="{FF2B5EF4-FFF2-40B4-BE49-F238E27FC236}">
                <a16:creationId xmlns:a16="http://schemas.microsoft.com/office/drawing/2014/main" id="{35BF0BBD-F6E8-91F6-12DA-647B55231B88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строк и столбцов P,Q,R,S.</a:t>
            </a:r>
          </a:p>
        </p:txBody>
      </p:sp>
      <p:graphicFrame>
        <p:nvGraphicFramePr>
          <p:cNvPr id="21" name="editable-data-table">
            <a:extLst>
              <a:ext uri="{FF2B5EF4-FFF2-40B4-BE49-F238E27FC236}">
                <a16:creationId xmlns:a16="http://schemas.microsoft.com/office/drawing/2014/main" id="{B5EC5C13-6C5A-FE90-BE99-7F9963E39B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90165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940">
                  <a:extLst>
                    <a:ext uri="{9D8B030D-6E8A-4147-A177-3AD203B41FA5}">
                      <a16:colId xmlns:a16="http://schemas.microsoft.com/office/drawing/2014/main" val="2512547101"/>
                    </a:ext>
                  </a:extLst>
                </a:gridCol>
                <a:gridCol w="1043940">
                  <a:extLst>
                    <a:ext uri="{9D8B030D-6E8A-4147-A177-3AD203B41FA5}">
                      <a16:colId xmlns:a16="http://schemas.microsoft.com/office/drawing/2014/main" val="1387076593"/>
                    </a:ext>
                  </a:extLst>
                </a:gridCol>
                <a:gridCol w="1043940">
                  <a:extLst>
                    <a:ext uri="{9D8B030D-6E8A-4147-A177-3AD203B41FA5}">
                      <a16:colId xmlns:a16="http://schemas.microsoft.com/office/drawing/2014/main" val="1227707098"/>
                    </a:ext>
                  </a:extLst>
                </a:gridCol>
                <a:gridCol w="1043940">
                  <a:extLst>
                    <a:ext uri="{9D8B030D-6E8A-4147-A177-3AD203B41FA5}">
                      <a16:colId xmlns:a16="http://schemas.microsoft.com/office/drawing/2014/main" val="3157272403"/>
                    </a:ext>
                  </a:extLst>
                </a:gridCol>
                <a:gridCol w="1043940">
                  <a:extLst>
                    <a:ext uri="{9D8B030D-6E8A-4147-A177-3AD203B41FA5}">
                      <a16:colId xmlns:a16="http://schemas.microsoft.com/office/drawing/2014/main" val="34171217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Из / в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P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Q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R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S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30543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58667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Q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31912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18621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153114"/>
                  </a:ext>
                </a:extLst>
              </a:tr>
            </a:tbl>
          </a:graphicData>
        </a:graphic>
      </p:graphicFrame>
      <p:sp>
        <p:nvSpPr>
          <p:cNvPr id="22" name="question">
            <a:extLst>
              <a:ext uri="{FF2B5EF4-FFF2-40B4-BE49-F238E27FC236}">
                <a16:creationId xmlns:a16="http://schemas.microsoft.com/office/drawing/2014/main" id="{4DDF625A-A2C8-A9F9-EA0F-E1F2FC39236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QP?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Прямое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PS?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P→R→Q→S?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64679399-D71A-0985-B212-C6971580445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ABE7B5EB-D52D-4E72-58EC-A9792DC6AAB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71439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81C2BF7-AF16-9686-DEA6-00B1FEC5F3F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Матрица A2 в порядке P,Q,R,S: 0,4,2,0; 4,0,1,5; 2,1,0,3; 0,5,3,0.">
            <a:extLst>
              <a:ext uri="{FF2B5EF4-FFF2-40B4-BE49-F238E27FC236}">
                <a16:creationId xmlns:a16="http://schemas.microsoft.com/office/drawing/2014/main" id="{D881E6E5-6502-E261-75A3-D48132EF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graph-caption">
            <a:extLst>
              <a:ext uri="{FF2B5EF4-FFF2-40B4-BE49-F238E27FC236}">
                <a16:creationId xmlns:a16="http://schemas.microsoft.com/office/drawing/2014/main" id="{E79C8EBA-CDA7-C6F8-8036-DA4CE1263ABC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Матрица симметрична. </a:t>
            </a:r>
            <a:r>
              <a:rPr lang="en-US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QP=4.</a:t>
            </a:r>
            <a:endParaRPr lang="ru-RU" sz="18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editable-graph-edge-0">
            <a:extLst>
              <a:ext uri="{FF2B5EF4-FFF2-40B4-BE49-F238E27FC236}">
                <a16:creationId xmlns:a16="http://schemas.microsoft.com/office/drawing/2014/main" id="{8CE97ACB-91B1-CB91-5A6F-C6D6AEFD6C1B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-weight-background-0">
            <a:extLst>
              <a:ext uri="{FF2B5EF4-FFF2-40B4-BE49-F238E27FC236}">
                <a16:creationId xmlns:a16="http://schemas.microsoft.com/office/drawing/2014/main" id="{6029593B-392C-9813-DB26-C81332AD7690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aph-weight-0">
            <a:extLst>
              <a:ext uri="{FF2B5EF4-FFF2-40B4-BE49-F238E27FC236}">
                <a16:creationId xmlns:a16="http://schemas.microsoft.com/office/drawing/2014/main" id="{718A9308-97C0-D187-732F-9B3D322B96EA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22" name="editable-graph-edge-1">
            <a:extLst>
              <a:ext uri="{FF2B5EF4-FFF2-40B4-BE49-F238E27FC236}">
                <a16:creationId xmlns:a16="http://schemas.microsoft.com/office/drawing/2014/main" id="{AFDDF17B-2968-7468-0AD1-38982723E05D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aph-weight-background-1">
            <a:extLst>
              <a:ext uri="{FF2B5EF4-FFF2-40B4-BE49-F238E27FC236}">
                <a16:creationId xmlns:a16="http://schemas.microsoft.com/office/drawing/2014/main" id="{0FD4C66B-28ED-FD58-0E59-73330CF8128D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raph-weight-1">
            <a:extLst>
              <a:ext uri="{FF2B5EF4-FFF2-40B4-BE49-F238E27FC236}">
                <a16:creationId xmlns:a16="http://schemas.microsoft.com/office/drawing/2014/main" id="{0107C929-7763-EE52-A218-843C45E15293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5" name="editable-graph-edge-2">
            <a:extLst>
              <a:ext uri="{FF2B5EF4-FFF2-40B4-BE49-F238E27FC236}">
                <a16:creationId xmlns:a16="http://schemas.microsoft.com/office/drawing/2014/main" id="{C5AC89D3-DB87-17C8-A3E2-49B329687660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aph-weight-background-2">
            <a:extLst>
              <a:ext uri="{FF2B5EF4-FFF2-40B4-BE49-F238E27FC236}">
                <a16:creationId xmlns:a16="http://schemas.microsoft.com/office/drawing/2014/main" id="{1F75B06D-826E-2781-CE7B-D64C8EC1D89A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raph-weight-2">
            <a:extLst>
              <a:ext uri="{FF2B5EF4-FFF2-40B4-BE49-F238E27FC236}">
                <a16:creationId xmlns:a16="http://schemas.microsoft.com/office/drawing/2014/main" id="{AB33F336-DBE6-25B0-500A-7E72CEE96C8D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8" name="editable-graph-edge-3">
            <a:extLst>
              <a:ext uri="{FF2B5EF4-FFF2-40B4-BE49-F238E27FC236}">
                <a16:creationId xmlns:a16="http://schemas.microsoft.com/office/drawing/2014/main" id="{C0BFD3C8-A9CC-42F1-9056-7690A8E90AF2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raph-weight-background-3">
            <a:extLst>
              <a:ext uri="{FF2B5EF4-FFF2-40B4-BE49-F238E27FC236}">
                <a16:creationId xmlns:a16="http://schemas.microsoft.com/office/drawing/2014/main" id="{1A61FF6B-DC63-07EA-2B89-EE8884EB5FA9}"/>
              </a:ext>
            </a:extLst>
          </p:cNvPr>
          <p:cNvSpPr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graph-weight-3">
            <a:extLst>
              <a:ext uri="{FF2B5EF4-FFF2-40B4-BE49-F238E27FC236}">
                <a16:creationId xmlns:a16="http://schemas.microsoft.com/office/drawing/2014/main" id="{C948FC55-726F-745A-D84E-91CC769131F6}"/>
              </a:ext>
            </a:extLst>
          </p:cNvPr>
          <p:cNvSpPr txBox="1"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31" name="editable-graph-edge-4">
            <a:extLst>
              <a:ext uri="{FF2B5EF4-FFF2-40B4-BE49-F238E27FC236}">
                <a16:creationId xmlns:a16="http://schemas.microsoft.com/office/drawing/2014/main" id="{00041397-A374-C914-8545-36C75D65E277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raph-weight-background-4">
            <a:extLst>
              <a:ext uri="{FF2B5EF4-FFF2-40B4-BE49-F238E27FC236}">
                <a16:creationId xmlns:a16="http://schemas.microsoft.com/office/drawing/2014/main" id="{81EE0370-D4F9-6D99-5BF1-E2084CB7BDA8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graph-weight-4">
            <a:extLst>
              <a:ext uri="{FF2B5EF4-FFF2-40B4-BE49-F238E27FC236}">
                <a16:creationId xmlns:a16="http://schemas.microsoft.com/office/drawing/2014/main" id="{3880D34B-0B28-11B0-DFA6-BA7255615622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4" name="editable-graph-vertex-P">
            <a:extLst>
              <a:ext uri="{FF2B5EF4-FFF2-40B4-BE49-F238E27FC236}">
                <a16:creationId xmlns:a16="http://schemas.microsoft.com/office/drawing/2014/main" id="{C9C13E76-8B27-3DDC-9AC0-C092D8BDBCAA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P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editable-graph-vertex-Q">
            <a:extLst>
              <a:ext uri="{FF2B5EF4-FFF2-40B4-BE49-F238E27FC236}">
                <a16:creationId xmlns:a16="http://schemas.microsoft.com/office/drawing/2014/main" id="{F9598D2C-176A-2765-9C0B-719BD8C7A957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Q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editable-graph-vertex-R">
            <a:extLst>
              <a:ext uri="{FF2B5EF4-FFF2-40B4-BE49-F238E27FC236}">
                <a16:creationId xmlns:a16="http://schemas.microsoft.com/office/drawing/2014/main" id="{B747A39C-9C77-5D83-0BE0-283EA28DCCF8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R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editable-graph-vertex-S">
            <a:extLst>
              <a:ext uri="{FF2B5EF4-FFF2-40B4-BE49-F238E27FC236}">
                <a16:creationId xmlns:a16="http://schemas.microsoft.com/office/drawing/2014/main" id="{5D0BAF7C-FCCB-095D-F6AF-01AAB3BBD694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S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question">
            <a:extLst>
              <a:ext uri="{FF2B5EF4-FFF2-40B4-BE49-F238E27FC236}">
                <a16:creationId xmlns:a16="http://schemas.microsoft.com/office/drawing/2014/main" id="{C2633A41-CFE2-579F-1D5D-38F5DB7CDBB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Прямого PS нет; путь P→R→Q→S весит 8.</a:t>
            </a:r>
          </a:p>
        </p:txBody>
      </p:sp>
      <p:sp>
        <p:nvSpPr>
          <p:cNvPr id="39" name="brand">
            <a:extLst>
              <a:ext uri="{FF2B5EF4-FFF2-40B4-BE49-F238E27FC236}">
                <a16:creationId xmlns:a16="http://schemas.microsoft.com/office/drawing/2014/main" id="{E7D0A9A2-E806-E0FD-060D-76D00CD2D93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page">
            <a:extLst>
              <a:ext uri="{FF2B5EF4-FFF2-40B4-BE49-F238E27FC236}">
                <a16:creationId xmlns:a16="http://schemas.microsoft.com/office/drawing/2014/main" id="{C175AADC-F4F5-61B8-E7F9-C1B89502AB1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529616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BD90A87-0A5F-B6F3-0FE6-1BF7EE9F980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Собственная модель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A87FF62-680A-6D3C-62B9-D5F4275B4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92989ED3-F68E-9219-D476-98DFF5C7915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Подписи, направления и веса.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343613B-76F8-E8B0-3C07-490847FDD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01690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88536697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960053176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05081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Граф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Четыре вершины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7691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Дуги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Пять направлений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43535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Матрица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16 клеток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42699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Путь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Три перехода и сумма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7979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37C0933-EEF5-CE0C-0D6A-3E40EEE3CC8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Сверяй каждую дугу с одной клеткой.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06D4BB3-465C-572C-5D96-010793BC9B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26232D6E-1293-A22A-8089-B8D39F3B66B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13562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F069F4D-33E4-517D-D6A9-5478E5C1292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A128EC0-87A9-DFF6-7757-A826E4FD4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172DB2F5-6891-1206-C84F-FB4E1E2E690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W, X, Y, Z и пять дуг.
Своя схема и полная матрица.
Проверь W→X→Y→Z.
Что означает [W,Z]=0?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901B4B4-D782-1B00-B1EB-CEDF42BCDE5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на листе; 6 минут собственной работы.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3653D67-0F89-DEFD-8130-8738C3D5DA5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4DFF441-1A81-C351-6BCF-340CD7A1CEC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456365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12CC5EA-6521-83BB-D033-0FEEAF9F6F3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своей модели</a:t>
            </a:r>
          </a:p>
        </p:txBody>
      </p:sp>
      <p:pic>
        <p:nvPicPr>
          <p:cNvPr id="17" name="illustration" descr="Матрица B1 в порядке W,X,Y,Z: 0,3,6,0; 0,0,2,8; 0,0,0,4; 0,0,0,0.">
            <a:extLst>
              <a:ext uri="{FF2B5EF4-FFF2-40B4-BE49-F238E27FC236}">
                <a16:creationId xmlns:a16="http://schemas.microsoft.com/office/drawing/2014/main" id="{89FB4628-58A0-93EF-9B42-449F6426E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graph-caption">
            <a:extLst>
              <a:ext uri="{FF2B5EF4-FFF2-40B4-BE49-F238E27FC236}">
                <a16:creationId xmlns:a16="http://schemas.microsoft.com/office/drawing/2014/main" id="{440D0D78-14D0-C2FE-2023-6B39914D58D4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пять направлений сохранены.</a:t>
            </a:r>
          </a:p>
        </p:txBody>
      </p:sp>
      <p:cxnSp>
        <p:nvCxnSpPr>
          <p:cNvPr id="19" name="editable-graph-edge-0">
            <a:extLst>
              <a:ext uri="{FF2B5EF4-FFF2-40B4-BE49-F238E27FC236}">
                <a16:creationId xmlns:a16="http://schemas.microsoft.com/office/drawing/2014/main" id="{22B63437-8D73-592D-F427-E77820B10DD0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-weight-background-0">
            <a:extLst>
              <a:ext uri="{FF2B5EF4-FFF2-40B4-BE49-F238E27FC236}">
                <a16:creationId xmlns:a16="http://schemas.microsoft.com/office/drawing/2014/main" id="{64C23E02-6252-0E0F-7B6A-CE223682C496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aph-weight-0">
            <a:extLst>
              <a:ext uri="{FF2B5EF4-FFF2-40B4-BE49-F238E27FC236}">
                <a16:creationId xmlns:a16="http://schemas.microsoft.com/office/drawing/2014/main" id="{9429ACBA-E35B-045F-E145-01A478D6BD33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2" name="editable-graph-edge-1">
            <a:extLst>
              <a:ext uri="{FF2B5EF4-FFF2-40B4-BE49-F238E27FC236}">
                <a16:creationId xmlns:a16="http://schemas.microsoft.com/office/drawing/2014/main" id="{DD5ECDEC-DFA5-6B1F-B245-CD423AB4C4D0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aph-weight-background-1">
            <a:extLst>
              <a:ext uri="{FF2B5EF4-FFF2-40B4-BE49-F238E27FC236}">
                <a16:creationId xmlns:a16="http://schemas.microsoft.com/office/drawing/2014/main" id="{9496435E-6A76-6792-C4B5-5CB143AB3984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raph-weight-1">
            <a:extLst>
              <a:ext uri="{FF2B5EF4-FFF2-40B4-BE49-F238E27FC236}">
                <a16:creationId xmlns:a16="http://schemas.microsoft.com/office/drawing/2014/main" id="{C3CC87F1-476C-DF11-ECDE-D1F0DBD30618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5" name="editable-graph-edge-2">
            <a:extLst>
              <a:ext uri="{FF2B5EF4-FFF2-40B4-BE49-F238E27FC236}">
                <a16:creationId xmlns:a16="http://schemas.microsoft.com/office/drawing/2014/main" id="{451DAD8A-AE42-41D5-4DFC-B76995D45D09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aph-weight-background-2">
            <a:extLst>
              <a:ext uri="{FF2B5EF4-FFF2-40B4-BE49-F238E27FC236}">
                <a16:creationId xmlns:a16="http://schemas.microsoft.com/office/drawing/2014/main" id="{0063942D-6BC0-3AB6-72D0-F250E4BA3BF3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raph-weight-2">
            <a:extLst>
              <a:ext uri="{FF2B5EF4-FFF2-40B4-BE49-F238E27FC236}">
                <a16:creationId xmlns:a16="http://schemas.microsoft.com/office/drawing/2014/main" id="{62D5B697-2DB7-6572-5074-5E643207B85E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8" name="editable-graph-edge-3">
            <a:extLst>
              <a:ext uri="{FF2B5EF4-FFF2-40B4-BE49-F238E27FC236}">
                <a16:creationId xmlns:a16="http://schemas.microsoft.com/office/drawing/2014/main" id="{207B723A-2C1F-1DA5-41A7-459BBD391697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raph-weight-background-3">
            <a:extLst>
              <a:ext uri="{FF2B5EF4-FFF2-40B4-BE49-F238E27FC236}">
                <a16:creationId xmlns:a16="http://schemas.microsoft.com/office/drawing/2014/main" id="{F64D213C-81B4-951D-0BB6-F770F031E25E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graph-weight-3">
            <a:extLst>
              <a:ext uri="{FF2B5EF4-FFF2-40B4-BE49-F238E27FC236}">
                <a16:creationId xmlns:a16="http://schemas.microsoft.com/office/drawing/2014/main" id="{B316B5F6-D725-6F97-39FA-616291C2C4C6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31" name="editable-graph-edge-4">
            <a:extLst>
              <a:ext uri="{FF2B5EF4-FFF2-40B4-BE49-F238E27FC236}">
                <a16:creationId xmlns:a16="http://schemas.microsoft.com/office/drawing/2014/main" id="{C38A2E71-7F91-C289-F153-ECAADF6D9D7D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raph-weight-background-4">
            <a:extLst>
              <a:ext uri="{FF2B5EF4-FFF2-40B4-BE49-F238E27FC236}">
                <a16:creationId xmlns:a16="http://schemas.microsoft.com/office/drawing/2014/main" id="{666834DD-E653-F34F-CBDB-4AF0CE2DA525}"/>
              </a:ext>
            </a:extLst>
          </p:cNvPr>
          <p:cNvSpPr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graph-weight-4">
            <a:extLst>
              <a:ext uri="{FF2B5EF4-FFF2-40B4-BE49-F238E27FC236}">
                <a16:creationId xmlns:a16="http://schemas.microsoft.com/office/drawing/2014/main" id="{BBC7821D-5C59-9118-8056-9C788C740E0B}"/>
              </a:ext>
            </a:extLst>
          </p:cNvPr>
          <p:cNvSpPr txBox="1"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4" name="editable-graph-vertex-W">
            <a:extLst>
              <a:ext uri="{FF2B5EF4-FFF2-40B4-BE49-F238E27FC236}">
                <a16:creationId xmlns:a16="http://schemas.microsoft.com/office/drawing/2014/main" id="{4FD592D1-DC96-4FAD-2CB1-BF4346250A7C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W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editable-graph-vertex-X">
            <a:extLst>
              <a:ext uri="{FF2B5EF4-FFF2-40B4-BE49-F238E27FC236}">
                <a16:creationId xmlns:a16="http://schemas.microsoft.com/office/drawing/2014/main" id="{0839A8AC-42AA-A799-E714-21118F7BD9A2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X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editable-graph-vertex-Y">
            <a:extLst>
              <a:ext uri="{FF2B5EF4-FFF2-40B4-BE49-F238E27FC236}">
                <a16:creationId xmlns:a16="http://schemas.microsoft.com/office/drawing/2014/main" id="{98D3AB61-59D4-0B5E-FE27-823DC778F809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Y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editable-graph-vertex-Z">
            <a:extLst>
              <a:ext uri="{FF2B5EF4-FFF2-40B4-BE49-F238E27FC236}">
                <a16:creationId xmlns:a16="http://schemas.microsoft.com/office/drawing/2014/main" id="{C46DC6FF-942A-612F-5D14-54BACACEEDBD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Z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question">
            <a:extLst>
              <a:ext uri="{FF2B5EF4-FFF2-40B4-BE49-F238E27FC236}">
                <a16:creationId xmlns:a16="http://schemas.microsoft.com/office/drawing/2014/main" id="{A39A30AB-2C32-C148-345D-2946A3C2013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W→X→Y→Z весит 9; прямой W→Z нет.</a:t>
            </a:r>
          </a:p>
        </p:txBody>
      </p:sp>
      <p:sp>
        <p:nvSpPr>
          <p:cNvPr id="39" name="brand">
            <a:extLst>
              <a:ext uri="{FF2B5EF4-FFF2-40B4-BE49-F238E27FC236}">
                <a16:creationId xmlns:a16="http://schemas.microsoft.com/office/drawing/2014/main" id="{0BD1BD4B-C799-C0C4-98A1-56A2137F3D3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page">
            <a:extLst>
              <a:ext uri="{FF2B5EF4-FFF2-40B4-BE49-F238E27FC236}">
                <a16:creationId xmlns:a16="http://schemas.microsoft.com/office/drawing/2014/main" id="{50EDEEFA-8FB4-F27D-B154-C0735C7114A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84017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1E90659B-6B08-7F44-DDFF-C57C4562832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2C3A389A-67A8-CA79-7F3B-D6111AD42051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538E4B39-0F48-CF4D-2649-0D1820107BC2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«Любую матрицу отражают.
Нулевая клетка означает,
что пути вообще нет».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6FB6852-8E0A-961E-50FF-7CAE7ECF5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FFEBC396-4A24-A973-0516-087568CEBA89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по конкретным дугам.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3A51347-7E0B-7AFE-B21B-6CB9E38C257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967E366-C214-8074-1F31-ACF112B600F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034290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44DAB0B-7C04-C2E7-8C0B-0229A1A5B09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утверждение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781FD09-B1A4-C4C9-F97E-0BB1EB13D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587BF170-F49D-67C0-AC6C-B61DC3632B3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E88A91E-67E7-8EC6-B28F-BE05B5B6F4B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Обратная Y→X не задана.
Путь W→X→Y→Z существует.
Не добавляй дуги
и не теряй промежуточные вершины.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B3EF192-7BE3-BA04-C25D-B9A253EE6B3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 правило и точный пример.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2DE3ABE-ACFC-FDC2-D097-90548C74AB5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75FAF8D-0D2C-33C2-CCD7-729CC259503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919320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C2E7AA4-1A31-1638-4AE1-CF83D4FC7AC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4E6AF88-6E42-102A-E452-79854084E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20C7E05-5263-801D-E653-D0607C7841B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Строка и столбец.
E2. Ноль и путь.
E3. Число рёбер и сумма весов.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61247C5-BA0A-FF93-8710-7109698AA2E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26A67F7-E687-B131-9189-B8D209E49E9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68F75AA-FD99-6E5A-3283-3F4480BD70F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843735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1E4302AB-9846-13DC-31DB-2C47D1EEBC4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попытка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B8F7F38-BDD0-2789-A5BF-71C927044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F5E55172-3791-9A5C-B7DC-ED736B644AB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Своя схема на бумаге.
Строка A и заданный путь.
Оптимальный путь — на уроке 10.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8AE290F-1406-A442-E1BB-79F0C0E8F4F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6F90299D-AD0C-7800-CFD6-A805872F363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2D153FC-078C-B209-365A-8BC299CF9B1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1993845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10933</Words>
  <Application>Microsoft Office PowerPoint</Application>
  <DocSecurity>0</DocSecurity>
  <PresentationFormat>Широкоэкранный</PresentationFormat>
  <Paragraphs>448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2026-10-27T05:35:43Z</dcterms:modified>
</cp:coreProperties>
</file>