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Сначала выясни, какой вопрос задан.</a:t>
            </a:r>
          </a:p>
          <a:p>
            <a:r>
              <a:rPr lang="ru-RU"/>
              <a:t>Полное условие S0: Допустимый путь содержит три дуги с весами 2, 1 и 4. Назови число дуг и суммарный вес. Какая величина нужна, если цель — наименьшая сумма весов? Ключ: Три дуги; суммарный вес 7. Для объявленной цели сравнивают суммы весов, а не только число переходов. Критерий: Верный результат и конкретное основание из условия; принимаются эквивалентные обоснованные формулировки. Помощь: Раздели количество слагаемых и их сумму.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Разные величины — разные ответы.</a:t>
            </a:r>
          </a:p>
          <a:p>
            <a:r>
              <a:rPr lang="ru-RU"/>
              <a:t>Полное условие S0: Допустимый путь содержит три дуги с весами 2, 1 и 4. Назови число дуг и суммарный вес. Какая величина нужна, если цель — наименьшая сумма весов? Ключ: Три дуги; суммарный вес 7. Для объявленной цели сравнивают суммы весов, а не только число переходов. Критерий: Верный результат и конкретное основание из условия; принимаются эквивалентные обоснованные формулировки. Помощь: Раздели количество слагаемых и их сумму.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Не подменяй количество суммой.</a:t>
            </a:r>
          </a:p>
          <a:p>
            <a:r>
              <a:rPr lang="ru-RU"/>
              <a:t>Памятка: Сначала задают старт, цель и критерий. Здесь оптимальный путь имеет минимальную сумму положительных весов; геометрическая длина рисунка и число рёбер не заменяют эту сумму. В небольшом графе перечисли все допустимые пути по стрелкам, проверь полноту по развилкам, вычисли суммы и сравни. Равные минимальные суммы возможны. Для подсчёта всех путей в направленном ациклическом графе не нужны веса: у выбранного старта метка 1, в каждую другую вершину приходит сумма меток непосредственных предшественников. Метка недостижимой вершины 0. Считай вершину только после всех её предшественников; в наших схемах порядок уже указан. Источник не имеет входящих дуг, сток — исходящих; в произвольном графе их может быть несколько. В выбранных задачах старт — указанный источник, цель — указанный сток. Пути разбиваются по последней дуге: каждая группа получается продолжением всех путей до её начала, группы не пересекаются. Поэтому количества складывают. Отсутствие циклов позволяет закончить такое накопление; циклические случаи этой схемой не решаем. Модель: Разобранная модель на U,V,W,X: только U→V (2), U→W (4), V→W (1), V→X (6), W→X (2). Все пути U→X: U→V→X весит 8; U→W→X весит 6; U→V→W→X весит 5. Из U выход в V или W, из V в W или X, из W только в X: список полный. Минимум 5 у трёхрёберного пути, хотя есть варианты по два ребра.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Точные суммы и полный разбор на листе.</a:t>
            </a:r>
          </a:p>
          <a:p>
            <a:r>
              <a:rPr lang="ru-RU"/>
              <a:t>Памятка: Сначала задают старт, цель и критерий. Здесь оптимальный путь имеет минимальную сумму положительных весов; геометрическая длина рисунка и число рёбер не заменяют эту сумму. В небольшом графе перечисли все допустимые пути по стрелкам, проверь полноту по развилкам, вычисли суммы и сравни. Равные минимальные суммы возможны. Для подсчёта всех путей в направленном ациклическом графе не нужны веса: у выбранного старта метка 1, в каждую другую вершину приходит сумма меток непосредственных предшественников. Метка недостижимой вершины 0. Считай вершину только после всех её предшественников; в наших схемах порядок уже указан. Источник не имеет входящих дуг, сток — исходящих; в произвольном графе их может быть несколько. В выбранных задачах старт — указанный источник, цель — указанный сток. Пути разбиваются по последней дуге: каждая группа получается продолжением всех путей до её начала, группы не пересекаются. Поэтому количества складывают. Отсутствие циклов позволяет закончить такое накопление; циклические случаи этой схемой не решаем. Модель: Разобранная модель на U,V,W,X: только U→V (2), U→W (4), V→W (1), V→X (6), W→X (2). Все пути U→X: U→V→X весит 8; U→W→X весит 6; U→V→W→X весит 5. Из U выход в V или W, из V в W или X, из W только в X: список полный. Минимум 5 у трёхрёберного пути, хотя есть варианты по два ребра.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Сначала своя запись.</a:t>
            </a:r>
          </a:p>
          <a:p>
            <a:r>
              <a:rPr lang="ru-RU"/>
              <a:t>Полное условие C1: Даны только дуги S→T (10), S→A (2), A→T (3). Других дуг нет. Найди все пути из S в T и их веса. Какой путь оптимален по минимальному суммарному весу? Объясни, почему одного ребра недостаточно для выбора. Ключ: Пути S→T веса 10 и S→A→T веса 2+3=5. Минимум 5 у S→A→T. Прямой путь содержит меньше рёбер, но имеет больший суммарный вес; других выходов и продолжений нет. Критерий: Два пути с весами 10/5; минимум 5 и различение веса/числа рёбер. Помощь: Начни с каждого выхода из S и дойди по стрелкам до T.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Критерий здесь — сумма весов.</a:t>
            </a:r>
          </a:p>
          <a:p>
            <a:r>
              <a:rPr lang="ru-RU"/>
              <a:t>Полное условие C1: Даны только дуги S→T (10), S→A (2), A→T (3). Других дуг нет. Найди все пути из S в T и их веса. Какой путь оптимален по минимальному суммарному весу? Объясни, почему одного ребра недостаточно для выбора. Ключ: Пути S→T веса 10 и S→A→T веса 2+3=5. Минимум 5 у S→A→T. Прямой путь содержит меньше рёбер, но имеет больший суммарный вес; других выходов и продолжений нет. Критерий: Два пути с весами 10/5; минимум 5 и различение веса/числа рёбер. Помощь: Начни с каждого выхода из S и дойди по стрелкам до T.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Список пяти дуг на листе.</a:t>
            </a:r>
          </a:p>
          <a:p>
            <a:r>
              <a:rPr lang="ru-RU"/>
              <a:t>Полное условие A1: Ориентированный ациклический граф имеет только дуги A→B (1), A→C (3), B→C (1), B→D (8), C→D (2). Перечисли все пути из A в D, вычисли каждый суммарный вес и найди минимальный. Покажи, почему список полный: отдельно разбери выходы из A, затем продолжения из B. Ключ: A→B→D: 1+8=9; A→C→D: 3+2=5; A→B→C→D: 1+1+2=4. Из A выход только в B или C; из B только в C или D, из C только в D. Поэтому перечислены все три пути; минимальный вес 4 у A→B→C→D. Его три ребра не мешают быть легче двухрёберных. Критерий: Все три пути/суммы, полнота по развилкам, минимум 4 с указанием пути. Помощь: Разветви перечисление по первому выходу; не выбирай минимум до проверки всех продолжений.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Все развилки учтены, минимум 4.</a:t>
            </a:r>
          </a:p>
          <a:p>
            <a:r>
              <a:rPr lang="ru-RU"/>
              <a:t>Полное условие A1: Ориентированный ациклический граф имеет только дуги A→B (1), A→C (3), B→C (1), B→D (8), C→D (2). Перечисли все пути из A в D, вычисли каждый суммарный вес и найди минимальный. Покажи, почему список полный: отдельно разбери выходы из A, затем продолжения из B. Ключ: A→B→D: 1+8=9; A→C→D: 3+2=5; A→B→C→D: 1+1+2=4. Из A выход только в B или C; из B только в C или D, из C только в D. Поэтому перечислены все три пути; минимальный вес 4 у A→B→C→D. Его три ребра не мешают быть легче двухрёберных. Критерий: Все три пути/суммы, полнота по развилкам, минимум 4 с указанием пути. Помощь: Разветви перечисление по первому выходу; не выбирай минимум до проверки всех продолжений.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Проекцию выключить.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Веса для этого вопроса не нужны.</a:t>
            </a:r>
          </a:p>
          <a:p>
            <a:r>
              <a:rPr lang="ru-RU"/>
              <a:t>Памятка: Сначала задают старт, цель и критерий. Здесь оптимальный путь имеет минимальную сумму положительных весов; геометрическая длина рисунка и число рёбер не заменяют эту сумму. В небольшом графе перечисли все допустимые пути по стрелкам, проверь полноту по развилкам, вычисли суммы и сравни. Равные минимальные суммы возможны. Для подсчёта всех путей в направленном ациклическом графе не нужны веса: у выбранного старта метка 1, в каждую другую вершину приходит сумма меток непосредственных предшественников. Метка недостижимой вершины 0. Считай вершину только после всех её предшественников; в наших схемах порядок уже указан. Источник не имеет входящих дуг, сток — исходящих; в произвольном графе их может быть несколько. В выбранных задачах старт — указанный источник, цель — указанный сток. Пути разбиваются по последней дуге: каждая группа получается продолжением всех путей до её начала, группы не пересекаются. Поэтому количества складывают. Отсутствие циклов позволяет закончить такое накопление; циклические случаи этой схемой не решаем. Модель: Разобранная модель: только M→N, M→P, N→Q, P→Q. Источник M, сток Q. В порядке M,N,P,Q метки 1,1,1,2. В Q входят два ребра, поэтому 1+1=2; пути M→N→Q и M→P→Q. Каждый оканчивается своей последней дугой. Не умножаем, не выбираем максимум и не прибавляем отдельно стартовую 1.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В Q: 1+1=2.</a:t>
            </a:r>
          </a:p>
          <a:p>
            <a:r>
              <a:rPr lang="ru-RU"/>
              <a:t>Памятка: Сначала задают старт, цель и критерий. Здесь оптимальный путь имеет минимальную сумму положительных весов; геометрическая длина рисунка и число рёбер не заменяют эту сумму. В небольшом графе перечисли все допустимые пути по стрелкам, проверь полноту по развилкам, вычисли суммы и сравни. Равные минимальные суммы возможны. Для подсчёта всех путей в направленном ациклическом графе не нужны веса: у выбранного старта метка 1, в каждую другую вершину приходит сумма меток непосредственных предшественников. Метка недостижимой вершины 0. Считай вершину только после всех её предшественников; в наших схемах порядок уже указан. Источник не имеет входящих дуг, сток — исходящих; в произвольном графе их может быть несколько. В выбранных задачах старт — указанный источник, цель — указанный сток. Пути разбиваются по последней дуге: каждая группа получается продолжением всех путей до её начала, группы не пересекаются. Поэтому количества складывают. Отсутствие циклов позволяет закончить такое накопление; циклические случаи этой схемой не решаем. Модель: Разобранная модель: только M→N, M→P, N→Q, P→Q. Источник M, сток Q. В порядке M,N,P,Q метки 1,1,1,2. В Q входят два ребра, поэтому 1+1=2; пути M→N→Q и M→P→Q. Каждый оканчивается своей последней дугой. Не умножаем, не выбираем максимум и не прибавляем отдельно стартовую 1.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Источник? Сток? Все метки и пути?</a:t>
            </a:r>
          </a:p>
          <a:p>
            <a:r>
              <a:rPr lang="ru-RU"/>
              <a:t>Полное условие A2: В ациклическом графе вершины S, A, B, C, T и только дуги S→A, S→B, A→C, B→C, A→T, C→T. Веса для подсчёта не нужны. Найди источник (нет входящих дуг) и сток (нет исходящих). Считай пути от S в порядке S,A,B,C,T: у S начальная метка 1; в каждую другую вершину сложи метки всех её непосредственных предшественников. Запиши пять меток и все пути S→T для проверки. Ключ: Источник S, сток T. Метки S=1, A=1, B=1, C=1+1=2, T=1+2=3. Три пути: S→A→T, S→A→C→T, S→B→C→T. В T входят дуги из A и C, поэтому складываются все пути до этих предшественников. Единица S запускает подсчёт и не добавляется отдельно к ответу T. Критерий: Источник/сток, метки 1,1,1,2,3, три разных полных пути и смысл сложения. Помощь: Выпиши непосредственных предшественников C и T. Считай вершину, когда все их метки уже известны.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Три полных пути перечислены в разборе.</a:t>
            </a:r>
          </a:p>
          <a:p>
            <a:r>
              <a:rPr lang="ru-RU"/>
              <a:t>Полное условие A2: В ациклическом графе вершины S, A, B, C, T и только дуги S→A, S→B, A→C, B→C, A→T, C→T. Веса для подсчёта не нужны. Найди источник (нет входящих дуг) и сток (нет исходящих). Считай пути от S в порядке S,A,B,C,T: у S начальная метка 1; в каждую другую вершину сложи метки всех её непосредственных предшественников. Запиши пять меток и все пути S→T для проверки. Ключ: Источник S, сток T. Метки S=1, A=1, B=1, C=1+1=2, T=1+2=3. Три пути: S→A→T, S→A→C→T, S→B→C→T. В T входят дуги из A и C, поэтому складываются все пути до этих предшественников. Единица S запускает подсчёт и не добавляется отдельно к ответу T. Критерий: Источник/сток, метки 1,1,1,2,3, три разных полных пути и смысл сложения. Помощь: Выпиши непосредственных предшественников C и T. Считай вершину, когда все их метки уже известны.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Число строк перечня сверяй с меткой.</a:t>
            </a:r>
          </a:p>
          <a:p>
            <a:r>
              <a:rPr lang="ru-RU"/>
              <a:t>Памятка: Сначала задают старт, цель и критерий. Здесь оптимальный путь имеет минимальную сумму положительных весов; геометрическая длина рисунка и число рёбер не заменяют эту сумму. В небольшом графе перечисли все допустимые пути по стрелкам, проверь полноту по развилкам, вычисли суммы и сравни. Равные минимальные суммы возможны. Для подсчёта всех путей в направленном ациклическом графе не нужны веса: у выбранного старта метка 1, в каждую другую вершину приходит сумма меток непосредственных предшественников. Метка недостижимой вершины 0. Считай вершину только после всех её предшественников; в наших схемах порядок уже указан. Источник не имеет входящих дуг, сток — исходящих; в произвольном графе их может быть несколько. В выбранных задачах старт — указанный источник, цель — указанный сток. Пути разбиваются по последней дуге: каждая группа получается продолжением всех путей до её начала, группы не пересекаются. Поэтому количества складывают. Отсутствие циклов позволяет закончить такое накопление; циклические случаи этой схемой не решаем. Модель: Для новой сети держи два столбца: количество всех путей до вершины и суммы отдельных полных путей. Сначала проверь предшественников и накопи количества в готовом порядке. Затем перечисли все пути до цели и для каждого сложи веса. Число строк перечня должно совпасть с меткой цели; минимум ищут среди сумм, не среди меток количества. Не копируй числа разобранной сети в новую.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Шесть минут, полные данные на листе.</a:t>
            </a:r>
          </a:p>
          <a:p>
            <a:r>
              <a:rPr lang="ru-RU"/>
              <a:t>Полное условие B1: Собственная проверка двух вопросов. Вершины W, X, Y, Z, только дуги W→X (3), W→Y (6), X→Y (1), X→Z (7), Y→Z (2). Сначала самостоятельно заполни таблицу числа всех путей от W в порядке W,X,Y,Z: стартовая метка W=1, далее сумма по входящим дугам. Потом перечисли все пути W→Z и их веса, найди минимальный вес и соответствующий путь. Сверь количество перечисленных путей с меткой Z. Сначала своя запись, затем исправления другим знаком. Ключ: Метки W=1, X=1, Y=1+1=2, Z=1+2=3. Пути W→X→Z: 3+7=10; W→Y→Z: 6+2=8; W→X→Y→Z: 3+1+2=6. Всего три пути, минимум веса 6 у W→X→Y→Z. Полнота: выходы W в X/Y, из X в Y/Z, из Y только в Z. Число 3 и вес 6 не заменяют друг друга. Критерий: Своя таблица 1,1,2,3; три допустимых пути с суммами 10,8,6; минимум 6, сверка количества и полноты. Помощь: Для количества игнорируй веса; для минимума сохрани тот же полный список и сложи веса каждого пути.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W→X→Y→Z — минимальный по весу.</a:t>
            </a:r>
          </a:p>
          <a:p>
            <a:r>
              <a:rPr lang="ru-RU"/>
              <a:t>Полное условие B1: Собственная проверка двух вопросов. Вершины W, X, Y, Z, только дуги W→X (3), W→Y (6), X→Y (1), X→Z (7), Y→Z (2). Сначала самостоятельно заполни таблицу числа всех путей от W в порядке W,X,Y,Z: стартовая метка W=1, далее сумма по входящим дугам. Потом перечисли все пути W→Z и их веса, найди минимальный вес и соответствующий путь. Сверь количество перечисленных путей с меткой Z. Сначала своя запись, затем исправления другим знаком. Ключ: Метки W=1, X=1, Y=1+1=2, Z=1+2=3. Пути W→X→Z: 3+7=10; W→Y→Z: 6+2=8; W→X→Y→Z: 3+1+2=6. Всего три пути, минимум веса 6 у W→X→Y→Z. Полнота: выходы W в X/Y, из X в Y/Z, из Y только в Z. Число 3 и вес 6 не заменяют друг друга. Критерий: Своя таблица 1,1,2,3; три допустимых пути с суммами 10,8,6; минимум 6, сверка количества и полноты. Помощь: Для количества игнорируй веса; для минимума сохрани тот же полный список и сложи веса каждого пути.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AI1. Две ошибки и конкретные числа.</a:t>
            </a:r>
          </a:p>
          <a:p>
            <a:r>
              <a:rPr lang="ru-RU"/>
              <a:t>Полное условие AI1: Вымышленный ИИ советует для B1: «Число всех путей равно минимальному весу. Выбери любой путь с наименьшим числом дуг и остальные не проверяй». Найди две ошибки и опровергни обе конкретными результатами B1. Ключ: Всего три пути, минимальный вес 6: это разные величины. Двухрёберные пути имеют веса 10 и 8, а трёхрёберный W→X→Y→Z весит 6. Поэтому число дуг не заменяет объявленный критерий и нельзя пропускать варианты без обоснования. Критерий: Две ошибки с числами 3/6 и примером трёхрёберного пути против двухрёберных. Помощь: Сопоставь таблицу количества с таблицей весов.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Условия и расчёт проверяют совет.</a:t>
            </a:r>
          </a:p>
          <a:p>
            <a:r>
              <a:rPr lang="ru-RU"/>
              <a:t>Полное условие AI1: Вымышленный ИИ советует для B1: «Число всех путей равно минимальному весу. Выбери любой путь с наименьшим числом дуг и остальные не проверяй». Найди две ошибки и опровергни обе конкретными результатами B1. Ключ: Всего три пути, минимальный вес 6: это разные величины. Двухрёберные пути имеют веса 10 и 8, а трёхрёберный W→X→Y→Z весит 6. Поэтому число дуг не заменяет объявленный критерий и нельзя пропускать варианты без обоснования. Критерий: Две ошибки с числами 3/6 и примером трёхрёберного пути против двухрёберных. Помощь: Сопоставь таблицу количества с таблицей весов.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Первый весит 7, второй 5; оптимален второй, минимальный вес 5. Три ребра не означают больший суммарный вес. Критерий: 1 балл за суммы 7/5, 1 за выбор второго и минимум 5. E2: 2+3=5. Каждый путь в T оканчивается либо дугой P→T, либо Q→T; эти группы не пересекаются, и каждый путь до предшественника продолжается своей последней дугой. Критерий: 1 балл за 5, 1 за объяснение двух групп по последней дуге. E3: Всех путей 4, минимальный вес 9. Количество путей веса 9 не определено: минимальным может быть один или несколько из четырёх. Нужны веса отдельных путей. Критерий: 1 балл за верные 4/9, 1 за недостаточность данных о числе минимальных путей.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 минут с памяткой. Тест отдельно.</a:t>
            </a:r>
          </a:p>
          <a:p>
            <a:r>
              <a:rPr lang="ru-RU"/>
              <a:t>Полное условие H1: Дома 5–7 минут на бумаге. В ациклическом графе только дуги K→L (3), K→M (2), L→M (2), L→N (1), M→N (4). Запиши метки количества путей от K в порядке K,L,M,N. Перечисли все пути K→N, их веса, минимальный вес и оптимальный путь. Компьютер не требуется. Ключ: Метки 1,1,2,3. K→L→N: 3+1=4; K→M→N: 2+4=6; K→L→M→N: 3+2+4=9. Всего три пути; минимум 4 у K→L→N. Полнота проверяется двумя выходами K и двумя продолжениями из L. Критерий: Свои метки, полный список трёх путей и суммы 4/6/9, минимум 4 с основанием. Помощь: Используй два отдельных столбца: сколько путей и сумма конкретного пути. До звонка подготовить полные списки дуг C1/A1/A2/B1, обе разобранные модели, пустые таблицы меток и личный билет. Везде различать все пути, минимальный вес и число минимальных путей; последний вопрос — небольшой резерв/самопроверка, без отдельного сложного алгоритма. Для доказательства минимума A1 нужны все три варианта, а не один красивый маршрут. Для A2/B1 порядок задан, каждую метку считают после предшественников. У старта 1 — инициализация; итоговое число относится к путям до другой цели, лишнюю единицу не добавляют. В B1 одна минута на напоминание, четыре минуты каждый лично заполняет четыре метки и три пути/суммы, одна на сверку. Компьютер не обязателен; программные алгоритмы оптимизации и подсчёт в циклических графах не требуются. Иллюстрации фона не заменяют точные списки дуг; исходные схемы в материалах совпадают с ними.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https://xlinux.nist.gov/dads/HTML/shortestpath.html</a:t>
            </a:r>
          </a:p>
          <a:p>
            <a:r>
              <a:rPr lang="ru-RU"/>
              <a:t>https://xlinux.nist.gov/dads/HTML/directAcycGraph.html</a:t>
            </a:r>
          </a:p>
          <a:p>
            <a:r>
              <a:rPr lang="ru-RU"/>
              <a:t>https://xlinux.nist.gov/dads/HTML/dagShortPath.html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Веса читаются по подписям; геометрия не является измерением.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Условный ориентированный граф P,Q,R,S,T с положительными весами. Концепт вариантов маршрута, не данные задания.">
            <a:extLst>
              <a:ext uri="{FF2B5EF4-FFF2-40B4-BE49-F238E27FC236}">
                <a16:creationId xmlns:a16="http://schemas.microsoft.com/office/drawing/2014/main" id="{7F8A3E87-7652-3528-1630-9816993AA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D560E3CD-BC5B-8111-F544-A6A2D2A07BA1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НАЙТИ ПУТЬ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896770CD-4B1E-14B7-8BB5-36D28988EE4D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Минимум веса.
Количество вариантов.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FA323150-AA90-8594-FB02-1A34551BC832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679120CE-56A8-CCFB-3D51-DD335C2F12F9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F1DBCA0A-63F1-BBE2-8B70-9EB98E6A6228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154878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0E8CC201-F50E-D2FD-9975-AFFD53171AB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54495E9-A8F1-0353-63FB-890F06A2B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41E587B9-99EC-F51A-7458-C38EF08C0F7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ребра: 2, 1, 4.
Сколько рёбер? Каков вес?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BFA286DD-3734-CD22-5E29-64F96BA4862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 величины — разные ответы.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5BD3C3EF-33EB-4213-6CE7-9F24069DA73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3A4EA57A-2934-31A5-77D5-EDE6036996B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949651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65C88B83-52F9-78AB-ACBC-B281E249CB1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Какой результат нужен?</a:t>
            </a:r>
          </a:p>
        </p:txBody>
      </p:sp>
      <p:pic>
        <p:nvPicPr>
          <p:cNvPr id="16" name="illustration" descr="Граф A1: A→B(1), A→C(3), B→C(1), B→D(8), C→D(2). Направления и веса — разные данные.">
            <a:extLst>
              <a:ext uri="{FF2B5EF4-FFF2-40B4-BE49-F238E27FC236}">
                <a16:creationId xmlns:a16="http://schemas.microsoft.com/office/drawing/2014/main" id="{F264A793-40CB-B006-5F30-A8D59AD8A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2D24AE1C-A16C-53B1-5678-3D2C095CEF7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Объяви критерий до вычислений.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818E185F-4E3B-511A-6B24-1936FF0C3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888216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52579875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469448468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Вопрос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Результат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4439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Все пути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Количество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1701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Самый лёгкий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Минимум веса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30803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Равные минимумы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Их количество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67191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8274D99D-8F32-4AD5-6C7D-9F842348B6D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подменяй количество суммой.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F6BAA79-D47F-5AF8-9E2B-779F6F97D1C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E6C8DF9B-544E-51CB-B166-A06D79CA4A8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517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77397E2-C015-C1C6-B4C0-BE081A6D27E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Разобрать все выходы</a:t>
            </a:r>
          </a:p>
        </p:txBody>
      </p:sp>
      <p:pic>
        <p:nvPicPr>
          <p:cNvPr id="16" name="illustration" descr="Разобранная модель U,V,W,X: U→V(2), U→W(4), V→W(1), V→X(6), W→X(2).">
            <a:extLst>
              <a:ext uri="{FF2B5EF4-FFF2-40B4-BE49-F238E27FC236}">
                <a16:creationId xmlns:a16="http://schemas.microsoft.com/office/drawing/2014/main" id="{A5ACD32D-1C2C-B8F8-A95A-2F1E68527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graph-caption">
            <a:extLst>
              <a:ext uri="{FF2B5EF4-FFF2-40B4-BE49-F238E27FC236}">
                <a16:creationId xmlns:a16="http://schemas.microsoft.com/office/drawing/2014/main" id="{D7C44627-7A79-1ADF-5CF9-3EDE04B1AACB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U,V,W,X: три пути.</a:t>
            </a:r>
          </a:p>
        </p:txBody>
      </p:sp>
      <p:cxnSp>
        <p:nvCxnSpPr>
          <p:cNvPr id="18" name="editable-graph-edge-0">
            <a:extLst>
              <a:ext uri="{FF2B5EF4-FFF2-40B4-BE49-F238E27FC236}">
                <a16:creationId xmlns:a16="http://schemas.microsoft.com/office/drawing/2014/main" id="{285807DF-2700-084E-F949-2153E111315C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-weight-background-0">
            <a:extLst>
              <a:ext uri="{FF2B5EF4-FFF2-40B4-BE49-F238E27FC236}">
                <a16:creationId xmlns:a16="http://schemas.microsoft.com/office/drawing/2014/main" id="{1BF7F638-F7E8-FCEE-7193-02772E557C65}"/>
              </a:ext>
            </a:extLst>
          </p:cNvPr>
          <p:cNvSpPr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raph-weight-0">
            <a:extLst>
              <a:ext uri="{FF2B5EF4-FFF2-40B4-BE49-F238E27FC236}">
                <a16:creationId xmlns:a16="http://schemas.microsoft.com/office/drawing/2014/main" id="{4FE54958-CC1E-E2A6-845B-ADC5F52B5026}"/>
              </a:ext>
            </a:extLst>
          </p:cNvPr>
          <p:cNvSpPr txBox="1"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21" name="editable-graph-edge-1">
            <a:extLst>
              <a:ext uri="{FF2B5EF4-FFF2-40B4-BE49-F238E27FC236}">
                <a16:creationId xmlns:a16="http://schemas.microsoft.com/office/drawing/2014/main" id="{9322A1C0-F4F9-646D-7DBF-581A4B92D4A4}"/>
              </a:ext>
            </a:extLst>
          </p:cNvPr>
          <p:cNvCxnSpPr/>
          <p:nvPr/>
        </p:nvCxnSpPr>
        <p:spPr>
          <a:xfrm>
            <a:off x="1638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raph-weight-background-1">
            <a:extLst>
              <a:ext uri="{FF2B5EF4-FFF2-40B4-BE49-F238E27FC236}">
                <a16:creationId xmlns:a16="http://schemas.microsoft.com/office/drawing/2014/main" id="{70FD31C7-6EF1-5C7E-DE9D-7C8DC9398A25}"/>
              </a:ext>
            </a:extLst>
          </p:cNvPr>
          <p:cNvSpPr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raph-weight-1">
            <a:extLst>
              <a:ext uri="{FF2B5EF4-FFF2-40B4-BE49-F238E27FC236}">
                <a16:creationId xmlns:a16="http://schemas.microsoft.com/office/drawing/2014/main" id="{CB70E219-0C3F-2C69-214B-68EECB9DCADE}"/>
              </a:ext>
            </a:extLst>
          </p:cNvPr>
          <p:cNvSpPr txBox="1"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24" name="editable-graph-edge-2">
            <a:extLst>
              <a:ext uri="{FF2B5EF4-FFF2-40B4-BE49-F238E27FC236}">
                <a16:creationId xmlns:a16="http://schemas.microsoft.com/office/drawing/2014/main" id="{70376D7B-FB8E-B6DC-EE97-2E4D891096A5}"/>
              </a:ext>
            </a:extLst>
          </p:cNvPr>
          <p:cNvCxnSpPr/>
          <p:nvPr/>
        </p:nvCxnSpPr>
        <p:spPr>
          <a:xfrm flipH="1">
            <a:off x="1851243" y="3117285"/>
            <a:ext cx="2622114" cy="155688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raph-weight-background-2">
            <a:extLst>
              <a:ext uri="{FF2B5EF4-FFF2-40B4-BE49-F238E27FC236}">
                <a16:creationId xmlns:a16="http://schemas.microsoft.com/office/drawing/2014/main" id="{62FF7769-99D0-4B54-69E8-A89523D238CF}"/>
              </a:ext>
            </a:extLst>
          </p:cNvPr>
          <p:cNvSpPr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graph-weight-2">
            <a:extLst>
              <a:ext uri="{FF2B5EF4-FFF2-40B4-BE49-F238E27FC236}">
                <a16:creationId xmlns:a16="http://schemas.microsoft.com/office/drawing/2014/main" id="{FDE2D76C-A14D-B0F7-8266-D5A6F7DDBAB8}"/>
              </a:ext>
            </a:extLst>
          </p:cNvPr>
          <p:cNvSpPr txBox="1"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27" name="editable-graph-edge-3">
            <a:extLst>
              <a:ext uri="{FF2B5EF4-FFF2-40B4-BE49-F238E27FC236}">
                <a16:creationId xmlns:a16="http://schemas.microsoft.com/office/drawing/2014/main" id="{6B1A4A56-3BD6-A49A-4AB8-E81FA4258674}"/>
              </a:ext>
            </a:extLst>
          </p:cNvPr>
          <p:cNvCxnSpPr/>
          <p:nvPr/>
        </p:nvCxnSpPr>
        <p:spPr>
          <a:xfrm>
            <a:off x="4686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raph-weight-background-3">
            <a:extLst>
              <a:ext uri="{FF2B5EF4-FFF2-40B4-BE49-F238E27FC236}">
                <a16:creationId xmlns:a16="http://schemas.microsoft.com/office/drawing/2014/main" id="{A142DECB-E875-CE30-488E-0246BDFE5E17}"/>
              </a:ext>
            </a:extLst>
          </p:cNvPr>
          <p:cNvSpPr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graph-weight-3">
            <a:extLst>
              <a:ext uri="{FF2B5EF4-FFF2-40B4-BE49-F238E27FC236}">
                <a16:creationId xmlns:a16="http://schemas.microsoft.com/office/drawing/2014/main" id="{A8C70E4D-0CA4-A034-ACC0-A69632FD296C}"/>
              </a:ext>
            </a:extLst>
          </p:cNvPr>
          <p:cNvSpPr txBox="1"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30" name="editable-graph-edge-4">
            <a:extLst>
              <a:ext uri="{FF2B5EF4-FFF2-40B4-BE49-F238E27FC236}">
                <a16:creationId xmlns:a16="http://schemas.microsoft.com/office/drawing/2014/main" id="{D61F86B1-950A-A2DF-052E-F5FC49DBC76D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raph-weight-background-4">
            <a:extLst>
              <a:ext uri="{FF2B5EF4-FFF2-40B4-BE49-F238E27FC236}">
                <a16:creationId xmlns:a16="http://schemas.microsoft.com/office/drawing/2014/main" id="{C91C93D4-9FC4-F216-A1DE-C7C2A4D337B6}"/>
              </a:ext>
            </a:extLst>
          </p:cNvPr>
          <p:cNvSpPr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graph-weight-4">
            <a:extLst>
              <a:ext uri="{FF2B5EF4-FFF2-40B4-BE49-F238E27FC236}">
                <a16:creationId xmlns:a16="http://schemas.microsoft.com/office/drawing/2014/main" id="{2B20EBB8-8BD8-8A1A-6629-B888993A1B5A}"/>
              </a:ext>
            </a:extLst>
          </p:cNvPr>
          <p:cNvSpPr txBox="1"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3" name="editable-graph-vertex-U">
            <a:extLst>
              <a:ext uri="{FF2B5EF4-FFF2-40B4-BE49-F238E27FC236}">
                <a16:creationId xmlns:a16="http://schemas.microsoft.com/office/drawing/2014/main" id="{60FF966B-A3D4-7D94-EB59-837EA6301B85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U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4" name="editable-graph-vertex-V">
            <a:extLst>
              <a:ext uri="{FF2B5EF4-FFF2-40B4-BE49-F238E27FC236}">
                <a16:creationId xmlns:a16="http://schemas.microsoft.com/office/drawing/2014/main" id="{09D59D5F-44E2-9E36-AF67-C771111BCF66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V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editable-graph-vertex-W">
            <a:extLst>
              <a:ext uri="{FF2B5EF4-FFF2-40B4-BE49-F238E27FC236}">
                <a16:creationId xmlns:a16="http://schemas.microsoft.com/office/drawing/2014/main" id="{5F56C66B-B838-2316-DEA7-A767C2F7409A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W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6" name="editable-graph-vertex-X">
            <a:extLst>
              <a:ext uri="{FF2B5EF4-FFF2-40B4-BE49-F238E27FC236}">
                <a16:creationId xmlns:a16="http://schemas.microsoft.com/office/drawing/2014/main" id="{40C0C0CF-700A-84BC-4F82-AB906A5257E6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X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question">
            <a:extLst>
              <a:ext uri="{FF2B5EF4-FFF2-40B4-BE49-F238E27FC236}">
                <a16:creationId xmlns:a16="http://schemas.microsoft.com/office/drawing/2014/main" id="{EBC811E5-A476-3F9C-84A9-6D683703C7F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Точные суммы и полный разбор на листе.</a:t>
            </a:r>
          </a:p>
        </p:txBody>
      </p:sp>
      <p:sp>
        <p:nvSpPr>
          <p:cNvPr id="38" name="brand">
            <a:extLst>
              <a:ext uri="{FF2B5EF4-FFF2-40B4-BE49-F238E27FC236}">
                <a16:creationId xmlns:a16="http://schemas.microsoft.com/office/drawing/2014/main" id="{DA48DEC3-3BBD-FBD1-4B35-B7C66BFAC7F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page">
            <a:extLst>
              <a:ext uri="{FF2B5EF4-FFF2-40B4-BE49-F238E27FC236}">
                <a16:creationId xmlns:a16="http://schemas.microsoft.com/office/drawing/2014/main" id="{D4A731CA-6458-6DCF-BA69-BA63E1C43F8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85189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4C28C37-BF0B-E18F-BEE1-D98E67737CE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Две возможности C1: S→T(10) либо S→A(2), A→T(3); других дуг нет.">
            <a:extLst>
              <a:ext uri="{FF2B5EF4-FFF2-40B4-BE49-F238E27FC236}">
                <a16:creationId xmlns:a16="http://schemas.microsoft.com/office/drawing/2014/main" id="{226BFA1C-B3AC-A66C-8221-6B41A30A0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EC3D312E-3160-111D-6DA9-BCB5F50275A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S→T: 10.
S→A: 2; A→T: 3.
Все пути и минимум?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155501E3-987F-065C-F5F2-5DE8D3321DD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своя запись.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2FB1EFE-E9A0-81E7-D723-E8C680E186C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1059C52D-4157-BEA3-9D45-0C3CB33B891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40782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4F1352E-01AB-7CA9-1E0E-4719D6ACFC4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 ребро не гарантирует минимум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93A2F55-91A0-7D9B-774B-91370FA60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D0F2D3D1-F2B6-7E33-B1A2-11E43EEA7A2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C7074B1-CC56-5ED4-AF47-BC2F1772965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S→T: 10.
S→A→T: 2+3=5.
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Минимум — 5.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DFDCDCB-7C68-FC95-EA0A-5367B9DDBE2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Критерий здесь — сумма весов.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26A5A5C-4008-1094-5579-9E2C1EC4E32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9708360-D323-DE10-0098-97AD03BADD7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90301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766AFA0-ED9D-D33B-B553-2EDC232E64F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минимум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D1CC8A2-0BA0-620C-52C4-1589F08E3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graph-caption">
            <a:extLst>
              <a:ext uri="{FF2B5EF4-FFF2-40B4-BE49-F238E27FC236}">
                <a16:creationId xmlns:a16="http://schemas.microsoft.com/office/drawing/2014/main" id="{C00F71CC-3BCF-5506-5C4C-67F291D47EDD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Перечисли все </a:t>
            </a:r>
            <a:r>
              <a:rPr lang="en-US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A→D.</a:t>
            </a:r>
            <a:endParaRPr lang="ru-RU" sz="18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editable-graph-edge-0">
            <a:extLst>
              <a:ext uri="{FF2B5EF4-FFF2-40B4-BE49-F238E27FC236}">
                <a16:creationId xmlns:a16="http://schemas.microsoft.com/office/drawing/2014/main" id="{E811BEB6-08C4-B64E-8243-5A4D778B179B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-weight-background-0">
            <a:extLst>
              <a:ext uri="{FF2B5EF4-FFF2-40B4-BE49-F238E27FC236}">
                <a16:creationId xmlns:a16="http://schemas.microsoft.com/office/drawing/2014/main" id="{307D2CEF-4572-7B3F-8677-C8D363AA80EE}"/>
              </a:ext>
            </a:extLst>
          </p:cNvPr>
          <p:cNvSpPr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graph-weight-0">
            <a:extLst>
              <a:ext uri="{FF2B5EF4-FFF2-40B4-BE49-F238E27FC236}">
                <a16:creationId xmlns:a16="http://schemas.microsoft.com/office/drawing/2014/main" id="{EB227860-BD4E-DEB0-3329-FB48BB270A28}"/>
              </a:ext>
            </a:extLst>
          </p:cNvPr>
          <p:cNvSpPr txBox="1"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21" name="editable-graph-edge-1">
            <a:extLst>
              <a:ext uri="{FF2B5EF4-FFF2-40B4-BE49-F238E27FC236}">
                <a16:creationId xmlns:a16="http://schemas.microsoft.com/office/drawing/2014/main" id="{034A50F7-70DD-B1DA-BD71-26AB1D055024}"/>
              </a:ext>
            </a:extLst>
          </p:cNvPr>
          <p:cNvCxnSpPr/>
          <p:nvPr/>
        </p:nvCxnSpPr>
        <p:spPr>
          <a:xfrm>
            <a:off x="1638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raph-weight-background-1">
            <a:extLst>
              <a:ext uri="{FF2B5EF4-FFF2-40B4-BE49-F238E27FC236}">
                <a16:creationId xmlns:a16="http://schemas.microsoft.com/office/drawing/2014/main" id="{C30B9196-6D5A-C888-FCAF-D35B00AB191B}"/>
              </a:ext>
            </a:extLst>
          </p:cNvPr>
          <p:cNvSpPr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raph-weight-1">
            <a:extLst>
              <a:ext uri="{FF2B5EF4-FFF2-40B4-BE49-F238E27FC236}">
                <a16:creationId xmlns:a16="http://schemas.microsoft.com/office/drawing/2014/main" id="{367C9F44-1C24-AF3B-3988-411A71CA1F51}"/>
              </a:ext>
            </a:extLst>
          </p:cNvPr>
          <p:cNvSpPr txBox="1"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4" name="editable-graph-edge-2">
            <a:extLst>
              <a:ext uri="{FF2B5EF4-FFF2-40B4-BE49-F238E27FC236}">
                <a16:creationId xmlns:a16="http://schemas.microsoft.com/office/drawing/2014/main" id="{482AA0AB-EC6D-0150-AF8E-85FB992FE72B}"/>
              </a:ext>
            </a:extLst>
          </p:cNvPr>
          <p:cNvCxnSpPr/>
          <p:nvPr/>
        </p:nvCxnSpPr>
        <p:spPr>
          <a:xfrm flipH="1">
            <a:off x="1851243" y="3117285"/>
            <a:ext cx="2622114" cy="155688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graph-weight-background-2">
            <a:extLst>
              <a:ext uri="{FF2B5EF4-FFF2-40B4-BE49-F238E27FC236}">
                <a16:creationId xmlns:a16="http://schemas.microsoft.com/office/drawing/2014/main" id="{E72699E2-1310-D133-CBEB-8D7DA3CA3F7F}"/>
              </a:ext>
            </a:extLst>
          </p:cNvPr>
          <p:cNvSpPr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graph-weight-2">
            <a:extLst>
              <a:ext uri="{FF2B5EF4-FFF2-40B4-BE49-F238E27FC236}">
                <a16:creationId xmlns:a16="http://schemas.microsoft.com/office/drawing/2014/main" id="{A37272C2-9006-6778-12C3-C0E63B4CC9ED}"/>
              </a:ext>
            </a:extLst>
          </p:cNvPr>
          <p:cNvSpPr txBox="1"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27" name="editable-graph-edge-3">
            <a:extLst>
              <a:ext uri="{FF2B5EF4-FFF2-40B4-BE49-F238E27FC236}">
                <a16:creationId xmlns:a16="http://schemas.microsoft.com/office/drawing/2014/main" id="{3ED947C9-5E6D-2A68-3983-BA91BE4A1F33}"/>
              </a:ext>
            </a:extLst>
          </p:cNvPr>
          <p:cNvCxnSpPr/>
          <p:nvPr/>
        </p:nvCxnSpPr>
        <p:spPr>
          <a:xfrm>
            <a:off x="4686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graph-weight-background-3">
            <a:extLst>
              <a:ext uri="{FF2B5EF4-FFF2-40B4-BE49-F238E27FC236}">
                <a16:creationId xmlns:a16="http://schemas.microsoft.com/office/drawing/2014/main" id="{2425B544-4AD4-CDA6-B52A-611D0B1C6C22}"/>
              </a:ext>
            </a:extLst>
          </p:cNvPr>
          <p:cNvSpPr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graph-weight-3">
            <a:extLst>
              <a:ext uri="{FF2B5EF4-FFF2-40B4-BE49-F238E27FC236}">
                <a16:creationId xmlns:a16="http://schemas.microsoft.com/office/drawing/2014/main" id="{FC286331-52A4-22CE-F9BE-3A0B86A4A5B8}"/>
              </a:ext>
            </a:extLst>
          </p:cNvPr>
          <p:cNvSpPr txBox="1"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cxnSp>
        <p:nvCxnSpPr>
          <p:cNvPr id="30" name="editable-graph-edge-4">
            <a:extLst>
              <a:ext uri="{FF2B5EF4-FFF2-40B4-BE49-F238E27FC236}">
                <a16:creationId xmlns:a16="http://schemas.microsoft.com/office/drawing/2014/main" id="{5140DE9A-FDFB-73B3-0E81-7A971D8B1814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graph-weight-background-4">
            <a:extLst>
              <a:ext uri="{FF2B5EF4-FFF2-40B4-BE49-F238E27FC236}">
                <a16:creationId xmlns:a16="http://schemas.microsoft.com/office/drawing/2014/main" id="{3595F30D-A5C5-C4F7-C6CB-8C65ECE1979F}"/>
              </a:ext>
            </a:extLst>
          </p:cNvPr>
          <p:cNvSpPr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graph-weight-4">
            <a:extLst>
              <a:ext uri="{FF2B5EF4-FFF2-40B4-BE49-F238E27FC236}">
                <a16:creationId xmlns:a16="http://schemas.microsoft.com/office/drawing/2014/main" id="{288D20C3-7D0A-372A-348B-A151295C09E7}"/>
              </a:ext>
            </a:extLst>
          </p:cNvPr>
          <p:cNvSpPr txBox="1"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3" name="editable-graph-vertex-A">
            <a:extLst>
              <a:ext uri="{FF2B5EF4-FFF2-40B4-BE49-F238E27FC236}">
                <a16:creationId xmlns:a16="http://schemas.microsoft.com/office/drawing/2014/main" id="{30B7E264-EF39-7684-A438-EDA5B96DE288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4" name="editable-graph-vertex-B">
            <a:extLst>
              <a:ext uri="{FF2B5EF4-FFF2-40B4-BE49-F238E27FC236}">
                <a16:creationId xmlns:a16="http://schemas.microsoft.com/office/drawing/2014/main" id="{368E43FE-AEAF-2AAE-345C-DDDB854AC64D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editable-graph-vertex-C">
            <a:extLst>
              <a:ext uri="{FF2B5EF4-FFF2-40B4-BE49-F238E27FC236}">
                <a16:creationId xmlns:a16="http://schemas.microsoft.com/office/drawing/2014/main" id="{0F9008C7-D4D7-F8EF-1CF9-DEB0D1FC280A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6" name="editable-graph-vertex-D">
            <a:extLst>
              <a:ext uri="{FF2B5EF4-FFF2-40B4-BE49-F238E27FC236}">
                <a16:creationId xmlns:a16="http://schemas.microsoft.com/office/drawing/2014/main" id="{1FF60B93-EECB-86B9-3E06-732D7FF0BD63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D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question">
            <a:extLst>
              <a:ext uri="{FF2B5EF4-FFF2-40B4-BE49-F238E27FC236}">
                <a16:creationId xmlns:a16="http://schemas.microsoft.com/office/drawing/2014/main" id="{C87BC181-5A3B-EE07-4D2A-01F929C12E9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 пяти дуг на листе.</a:t>
            </a:r>
          </a:p>
        </p:txBody>
      </p:sp>
      <p:sp>
        <p:nvSpPr>
          <p:cNvPr id="38" name="brand">
            <a:extLst>
              <a:ext uri="{FF2B5EF4-FFF2-40B4-BE49-F238E27FC236}">
                <a16:creationId xmlns:a16="http://schemas.microsoft.com/office/drawing/2014/main" id="{6C6FDFB7-7A4F-B348-3101-07502E7320A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page">
            <a:extLst>
              <a:ext uri="{FF2B5EF4-FFF2-40B4-BE49-F238E27FC236}">
                <a16:creationId xmlns:a16="http://schemas.microsoft.com/office/drawing/2014/main" id="{9E0A4F1F-0C63-3898-B12C-4CBE0F302FD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92779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C1ABB5B-1C6B-5730-7FEE-887995EF8A0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полноту</a:t>
            </a:r>
          </a:p>
        </p:txBody>
      </p:sp>
      <p:pic>
        <p:nvPicPr>
          <p:cNvPr id="19" name="illustration" descr="Все пути A1: A→B→D веса9; A→C→D веса5; A→B→C→D веса4. Минимум4.">
            <a:extLst>
              <a:ext uri="{FF2B5EF4-FFF2-40B4-BE49-F238E27FC236}">
                <a16:creationId xmlns:a16="http://schemas.microsoft.com/office/drawing/2014/main" id="{AAD8E20C-C77A-758C-B464-3BC61FF62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95C54DA1-7575-8A32-4CBC-A50A4CAB706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765FF0CA-0B9D-BDCB-BE5D-434EFAD6938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A→B→D: 9.
A→C→D: 5.
A→B→C→D: 4.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EC24B1F3-B371-C19F-4B95-113E5291072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развилки учтены, минимум 4.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D98D1188-54E2-B0CE-1C81-E81D4806AEF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F9610989-57C0-707D-C05B-BCE421F1F16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459594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50B5C82-95F8-AF50-085D-FCC6E3FD6FB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25BC7DF-DB53-33A0-3392-E04292ABE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C97F0538-3E08-C18C-8932-9E9B468A9D61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4E9D5089-6086-408E-E777-D52959D66821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8C34F746-61AF-F24F-767D-F3B08341A56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3F63F80D-CC0E-1C77-EF7D-7E3714B81E9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733041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0A7E8665-9489-F7F8-F2D2-FF32C42145C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 и сток</a:t>
            </a:r>
          </a:p>
        </p:txBody>
      </p:sp>
      <p:pic>
        <p:nvPicPr>
          <p:cNvPr id="11" name="illustration" descr="Модель подсчёта: M→N, M→P, N→Q, P→Q. ИсточникM, стокQ.">
            <a:extLst>
              <a:ext uri="{FF2B5EF4-FFF2-40B4-BE49-F238E27FC236}">
                <a16:creationId xmlns:a16="http://schemas.microsoft.com/office/drawing/2014/main" id="{B6491614-4AF1-3580-EDBC-31BA3B92D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graph-caption">
            <a:extLst>
              <a:ext uri="{FF2B5EF4-FFF2-40B4-BE49-F238E27FC236}">
                <a16:creationId xmlns:a16="http://schemas.microsoft.com/office/drawing/2014/main" id="{93B04048-94A5-A9BA-9792-9689D4611D42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Считаем все пути M→Q.</a:t>
            </a:r>
          </a:p>
        </p:txBody>
      </p:sp>
      <p:cxnSp>
        <p:nvCxnSpPr>
          <p:cNvPr id="13" name="editable-graph-edge-0">
            <a:extLst>
              <a:ext uri="{FF2B5EF4-FFF2-40B4-BE49-F238E27FC236}">
                <a16:creationId xmlns:a16="http://schemas.microsoft.com/office/drawing/2014/main" id="{6DD2A1FE-651C-1697-724B-64CADAB3F1CA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ditable-graph-edge-1">
            <a:extLst>
              <a:ext uri="{FF2B5EF4-FFF2-40B4-BE49-F238E27FC236}">
                <a16:creationId xmlns:a16="http://schemas.microsoft.com/office/drawing/2014/main" id="{7CE65FE5-F830-93BF-CD1C-CBECAADDB543}"/>
              </a:ext>
            </a:extLst>
          </p:cNvPr>
          <p:cNvCxnSpPr/>
          <p:nvPr/>
        </p:nvCxnSpPr>
        <p:spPr>
          <a:xfrm>
            <a:off x="1638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ditable-graph-edge-2">
            <a:extLst>
              <a:ext uri="{FF2B5EF4-FFF2-40B4-BE49-F238E27FC236}">
                <a16:creationId xmlns:a16="http://schemas.microsoft.com/office/drawing/2014/main" id="{4C39F0C0-AFF3-7455-64C9-B44562E92E64}"/>
              </a:ext>
            </a:extLst>
          </p:cNvPr>
          <p:cNvCxnSpPr/>
          <p:nvPr/>
        </p:nvCxnSpPr>
        <p:spPr>
          <a:xfrm>
            <a:off x="4686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ditable-graph-edge-3">
            <a:extLst>
              <a:ext uri="{FF2B5EF4-FFF2-40B4-BE49-F238E27FC236}">
                <a16:creationId xmlns:a16="http://schemas.microsoft.com/office/drawing/2014/main" id="{C5F8C702-4180-5A29-35FE-8FFEDDE87C45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ditable-graph-vertex-M">
            <a:extLst>
              <a:ext uri="{FF2B5EF4-FFF2-40B4-BE49-F238E27FC236}">
                <a16:creationId xmlns:a16="http://schemas.microsoft.com/office/drawing/2014/main" id="{B38301E8-034B-F5B5-6A45-C1D6D0062359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M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8" name="editable-graph-vertex-N">
            <a:extLst>
              <a:ext uri="{FF2B5EF4-FFF2-40B4-BE49-F238E27FC236}">
                <a16:creationId xmlns:a16="http://schemas.microsoft.com/office/drawing/2014/main" id="{18BBDD0C-51AF-F5CC-6B21-FCB0126BAF51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N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9" name="editable-graph-vertex-P">
            <a:extLst>
              <a:ext uri="{FF2B5EF4-FFF2-40B4-BE49-F238E27FC236}">
                <a16:creationId xmlns:a16="http://schemas.microsoft.com/office/drawing/2014/main" id="{C2B7730D-6FD3-351A-9FD1-897ABCB189F2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P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0" name="editable-graph-vertex-Q">
            <a:extLst>
              <a:ext uri="{FF2B5EF4-FFF2-40B4-BE49-F238E27FC236}">
                <a16:creationId xmlns:a16="http://schemas.microsoft.com/office/drawing/2014/main" id="{B7441D5B-45F2-2189-6D82-7F4AE0564457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Q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7C544424-0A70-6B52-0D6D-74D96F9DB27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Веса для этого вопроса не нужны.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53F42BF-4FD1-9D26-3810-9605411391E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91E1E8BE-941F-924E-8966-F9BEE8C167C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908909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C5D0339-53C0-33A1-CD9F-AA7C693A9DA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дуга разделяет пути</a:t>
            </a:r>
          </a:p>
        </p:txBody>
      </p:sp>
      <p:pic>
        <p:nvPicPr>
          <p:cNvPr id="16" name="illustration" descr="Метки количества путей M,N,P,Q соответственно1,1,1,2. Числа не являются весами дуг.">
            <a:extLst>
              <a:ext uri="{FF2B5EF4-FFF2-40B4-BE49-F238E27FC236}">
                <a16:creationId xmlns:a16="http://schemas.microsoft.com/office/drawing/2014/main" id="{2167E062-DF8E-A244-28D5-597BE6B96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C2FDB5B-AA48-E370-9389-00A119770BB0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известны все предшественники.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B5B76ACE-AFD5-4936-DDD3-053B3F400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31336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91542393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18148297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Вершина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Метка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88102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 — старт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22643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79798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78600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Q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1+1=2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10988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5F51703A-6359-1869-C1DC-1E62DB46BDA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Q: 1+1=2.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0EFF6AC-CF38-BB8A-97E2-DD88E74ABE0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9BEE8738-99CB-0AAE-9747-BBDCF822A8F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7645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8F09D056-9D06-74A5-E6DA-822FCAF9478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подсчёт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B4211F5-315D-724C-B917-466F3B278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graph-caption">
            <a:extLst>
              <a:ext uri="{FF2B5EF4-FFF2-40B4-BE49-F238E27FC236}">
                <a16:creationId xmlns:a16="http://schemas.microsoft.com/office/drawing/2014/main" id="{EA59F309-7CA8-7907-0EDE-5307C21ED7C6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en-US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S,A,B,C,T.</a:t>
            </a:r>
            <a:endParaRPr lang="ru-RU" sz="18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editable-graph-edge-0">
            <a:extLst>
              <a:ext uri="{FF2B5EF4-FFF2-40B4-BE49-F238E27FC236}">
                <a16:creationId xmlns:a16="http://schemas.microsoft.com/office/drawing/2014/main" id="{D1B9BC7D-64B5-51B1-3EFC-15D3FEAE8D70}"/>
              </a:ext>
            </a:extLst>
          </p:cNvPr>
          <p:cNvCxnSpPr/>
          <p:nvPr/>
        </p:nvCxnSpPr>
        <p:spPr>
          <a:xfrm flipV="1">
            <a:off x="1361756" y="2946801"/>
            <a:ext cx="1029338" cy="754848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ditable-graph-edge-1">
            <a:extLst>
              <a:ext uri="{FF2B5EF4-FFF2-40B4-BE49-F238E27FC236}">
                <a16:creationId xmlns:a16="http://schemas.microsoft.com/office/drawing/2014/main" id="{4E388200-4607-9491-28F8-F80C44DE4D8F}"/>
              </a:ext>
            </a:extLst>
          </p:cNvPr>
          <p:cNvCxnSpPr/>
          <p:nvPr/>
        </p:nvCxnSpPr>
        <p:spPr>
          <a:xfrm>
            <a:off x="1355432" y="4002806"/>
            <a:ext cx="1041986" cy="833588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ditable-graph-edge-2">
            <a:extLst>
              <a:ext uri="{FF2B5EF4-FFF2-40B4-BE49-F238E27FC236}">
                <a16:creationId xmlns:a16="http://schemas.microsoft.com/office/drawing/2014/main" id="{9C22D8B3-E627-ED3A-EA67-3AD9C6B20992}"/>
              </a:ext>
            </a:extLst>
          </p:cNvPr>
          <p:cNvCxnSpPr/>
          <p:nvPr/>
        </p:nvCxnSpPr>
        <p:spPr>
          <a:xfrm>
            <a:off x="2790506" y="2946801"/>
            <a:ext cx="1029338" cy="754848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ditable-graph-edge-3">
            <a:extLst>
              <a:ext uri="{FF2B5EF4-FFF2-40B4-BE49-F238E27FC236}">
                <a16:creationId xmlns:a16="http://schemas.microsoft.com/office/drawing/2014/main" id="{C43B89D0-F362-3B4E-F919-910AE9D63299}"/>
              </a:ext>
            </a:extLst>
          </p:cNvPr>
          <p:cNvCxnSpPr/>
          <p:nvPr/>
        </p:nvCxnSpPr>
        <p:spPr>
          <a:xfrm flipV="1">
            <a:off x="2784182" y="4002806"/>
            <a:ext cx="1041986" cy="833588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ditable-graph-edge-4">
            <a:extLst>
              <a:ext uri="{FF2B5EF4-FFF2-40B4-BE49-F238E27FC236}">
                <a16:creationId xmlns:a16="http://schemas.microsoft.com/office/drawing/2014/main" id="{8AC6DA34-AFDE-E65E-5294-9A764019A4A0}"/>
              </a:ext>
            </a:extLst>
          </p:cNvPr>
          <p:cNvCxnSpPr/>
          <p:nvPr/>
        </p:nvCxnSpPr>
        <p:spPr>
          <a:xfrm>
            <a:off x="2838450" y="2800350"/>
            <a:ext cx="207645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ditable-graph-edge-5">
            <a:extLst>
              <a:ext uri="{FF2B5EF4-FFF2-40B4-BE49-F238E27FC236}">
                <a16:creationId xmlns:a16="http://schemas.microsoft.com/office/drawing/2014/main" id="{22E687FC-A369-CEE2-F986-4D6C08AE8FD0}"/>
              </a:ext>
            </a:extLst>
          </p:cNvPr>
          <p:cNvCxnSpPr/>
          <p:nvPr/>
        </p:nvCxnSpPr>
        <p:spPr>
          <a:xfrm flipV="1">
            <a:off x="4202106" y="2967693"/>
            <a:ext cx="777888" cy="713064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ditable-graph-vertex-S">
            <a:extLst>
              <a:ext uri="{FF2B5EF4-FFF2-40B4-BE49-F238E27FC236}">
                <a16:creationId xmlns:a16="http://schemas.microsoft.com/office/drawing/2014/main" id="{D7A3C86D-F841-6954-C267-0F1564235D48}"/>
              </a:ext>
            </a:extLst>
          </p:cNvPr>
          <p:cNvSpPr/>
          <p:nvPr/>
        </p:nvSpPr>
        <p:spPr>
          <a:xfrm>
            <a:off x="914400" y="36004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S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8" name="editable-graph-vertex-A">
            <a:extLst>
              <a:ext uri="{FF2B5EF4-FFF2-40B4-BE49-F238E27FC236}">
                <a16:creationId xmlns:a16="http://schemas.microsoft.com/office/drawing/2014/main" id="{60790F4C-F449-261F-4875-040C5A36A06F}"/>
              </a:ext>
            </a:extLst>
          </p:cNvPr>
          <p:cNvSpPr/>
          <p:nvPr/>
        </p:nvSpPr>
        <p:spPr>
          <a:xfrm>
            <a:off x="2343150" y="25527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A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9" name="editable-graph-vertex-B">
            <a:extLst>
              <a:ext uri="{FF2B5EF4-FFF2-40B4-BE49-F238E27FC236}">
                <a16:creationId xmlns:a16="http://schemas.microsoft.com/office/drawing/2014/main" id="{B023CA36-9588-B73D-A227-73ADBE428BFD}"/>
              </a:ext>
            </a:extLst>
          </p:cNvPr>
          <p:cNvSpPr/>
          <p:nvPr/>
        </p:nvSpPr>
        <p:spPr>
          <a:xfrm>
            <a:off x="2343150" y="47434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B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0" name="editable-graph-vertex-C">
            <a:extLst>
              <a:ext uri="{FF2B5EF4-FFF2-40B4-BE49-F238E27FC236}">
                <a16:creationId xmlns:a16="http://schemas.microsoft.com/office/drawing/2014/main" id="{BEE24C8F-9C41-4DC4-9AFC-0BE2E2AB1A70}"/>
              </a:ext>
            </a:extLst>
          </p:cNvPr>
          <p:cNvSpPr/>
          <p:nvPr/>
        </p:nvSpPr>
        <p:spPr>
          <a:xfrm>
            <a:off x="3771900" y="36004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C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1" name="editable-graph-vertex-T">
            <a:extLst>
              <a:ext uri="{FF2B5EF4-FFF2-40B4-BE49-F238E27FC236}">
                <a16:creationId xmlns:a16="http://schemas.microsoft.com/office/drawing/2014/main" id="{373A73EB-A10D-0B79-AD70-D355B00ADB74}"/>
              </a:ext>
            </a:extLst>
          </p:cNvPr>
          <p:cNvSpPr/>
          <p:nvPr/>
        </p:nvSpPr>
        <p:spPr>
          <a:xfrm>
            <a:off x="4914900" y="25527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T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2" name="question">
            <a:extLst>
              <a:ext uri="{FF2B5EF4-FFF2-40B4-BE49-F238E27FC236}">
                <a16:creationId xmlns:a16="http://schemas.microsoft.com/office/drawing/2014/main" id="{955016B4-F51D-5B8E-C4E6-A33387E6608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Источник? Сток? Все метки и пути?</a:t>
            </a:r>
          </a:p>
        </p:txBody>
      </p:sp>
      <p:sp>
        <p:nvSpPr>
          <p:cNvPr id="33" name="brand">
            <a:extLst>
              <a:ext uri="{FF2B5EF4-FFF2-40B4-BE49-F238E27FC236}">
                <a16:creationId xmlns:a16="http://schemas.microsoft.com/office/drawing/2014/main" id="{F1B42445-A07E-9DB8-7F22-A19081CAE35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page">
            <a:extLst>
              <a:ext uri="{FF2B5EF4-FFF2-40B4-BE49-F238E27FC236}">
                <a16:creationId xmlns:a16="http://schemas.microsoft.com/office/drawing/2014/main" id="{56195F5B-815B-DFF4-B473-269CA736CD3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194961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90C6E79-2DF0-9E03-CF1A-F42192719EE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Метки A2 в порядке S,A,B,C,T:1,1,1,2,3. Всего три пути S→T.">
            <a:extLst>
              <a:ext uri="{FF2B5EF4-FFF2-40B4-BE49-F238E27FC236}">
                <a16:creationId xmlns:a16="http://schemas.microsoft.com/office/drawing/2014/main" id="{4DEF398B-FF0F-DF26-2E8D-DA548AADD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F23B55E-8790-31B9-02EB-D9A205B14F4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59D269C-8C73-BCCF-CBAC-374C8260AD2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S=1; A=1; B=1.
C=1+1=2.
T=1+2=3.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C8259EE-F03A-D741-4861-AC3560816EF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полных пути перечислены в разборе.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43E1A95-332C-7F10-C195-7C4BF27F5F1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3B6A087-AC31-3A65-2305-07968ECABEB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775619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8E47183-CDB2-985D-26FC-69E64B07FAF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столбца собственной проверки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E193EF9-26A2-2F9D-26D7-285D1AA9A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4BBD9FA0-4DB8-30B3-3D1B-61EDEDE0A460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отдельные результаты.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2E9D752-6F56-AE27-369A-3C0742A0A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3184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961822364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81157619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Задача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58372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Количество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Сумма меток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94342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Перечень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Все пути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5350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Вес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Сумма по каждому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15857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Минимум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Сравнить суммы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2642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E3EF2F85-F1D5-91D0-FB9F-CFAEBF1EE11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строк перечня сверяй с меткой.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8A7EA3E-ED5B-CED2-3C6C-738637F4680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1D6EE906-CE5E-A605-D0C9-B46517251B7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678236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ACAAA52F-DC6A-7976-B06A-8FFF0BDFE59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Чистая таблица для собственных меток количества путей W,X,Y,Z; значения ученик получает сам.">
            <a:extLst>
              <a:ext uri="{FF2B5EF4-FFF2-40B4-BE49-F238E27FC236}">
                <a16:creationId xmlns:a16="http://schemas.microsoft.com/office/drawing/2014/main" id="{145E74AB-343E-D4A3-B259-38B9EDA49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225AEAA7-F392-2A35-34AF-8F8CCFEACAB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 четыре метки.
Все пути W→Z и веса.
Минимум и его основание.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3273ABE5-D438-E4A0-746E-C3341A37C1F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Шесть минут, полные данные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0CDDC0D-E24D-CBFC-7704-F86F04CA4EE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FA40FE6-C007-0E3C-9D3C-8B506B03E1A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93232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D73C23A-5435-BED2-76BB-B456B057698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Точная сеть B1: W→X(3), W→Y(6), X→Y(1), X→Z(7), Y→Z(2).">
            <a:extLst>
              <a:ext uri="{FF2B5EF4-FFF2-40B4-BE49-F238E27FC236}">
                <a16:creationId xmlns:a16="http://schemas.microsoft.com/office/drawing/2014/main" id="{71228DF1-D3AF-B5BA-6619-554ED9BF2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graph-caption">
            <a:extLst>
              <a:ext uri="{FF2B5EF4-FFF2-40B4-BE49-F238E27FC236}">
                <a16:creationId xmlns:a16="http://schemas.microsoft.com/office/drawing/2014/main" id="{0C1F0C41-CF71-4B29-2B9C-075E76A668D9}"/>
              </a:ext>
            </a:extLst>
          </p:cNvPr>
          <p:cNvSpPr txBox="1"/>
          <p:nvPr/>
        </p:nvSpPr>
        <p:spPr>
          <a:xfrm>
            <a:off x="685800" y="1971675"/>
            <a:ext cx="5219700" cy="53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8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3 пути; минимальный вес 6.</a:t>
            </a:r>
          </a:p>
        </p:txBody>
      </p:sp>
      <p:cxnSp>
        <p:nvCxnSpPr>
          <p:cNvPr id="19" name="editable-graph-edge-0">
            <a:extLst>
              <a:ext uri="{FF2B5EF4-FFF2-40B4-BE49-F238E27FC236}">
                <a16:creationId xmlns:a16="http://schemas.microsoft.com/office/drawing/2014/main" id="{9C0DBD94-B325-E8D7-1424-C984A24255F7}"/>
              </a:ext>
            </a:extLst>
          </p:cNvPr>
          <p:cNvCxnSpPr/>
          <p:nvPr/>
        </p:nvCxnSpPr>
        <p:spPr>
          <a:xfrm>
            <a:off x="1885950" y="299085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raph-weight-background-0">
            <a:extLst>
              <a:ext uri="{FF2B5EF4-FFF2-40B4-BE49-F238E27FC236}">
                <a16:creationId xmlns:a16="http://schemas.microsoft.com/office/drawing/2014/main" id="{75100BA2-A0F1-13AD-EF12-0874DE3F7DBB}"/>
              </a:ext>
            </a:extLst>
          </p:cNvPr>
          <p:cNvSpPr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raph-weight-0">
            <a:extLst>
              <a:ext uri="{FF2B5EF4-FFF2-40B4-BE49-F238E27FC236}">
                <a16:creationId xmlns:a16="http://schemas.microsoft.com/office/drawing/2014/main" id="{67570B08-8BDE-9CBF-8ABF-E001173C80F2}"/>
              </a:ext>
            </a:extLst>
          </p:cNvPr>
          <p:cNvSpPr txBox="1"/>
          <p:nvPr/>
        </p:nvSpPr>
        <p:spPr>
          <a:xfrm>
            <a:off x="2990850" y="267652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22" name="editable-graph-edge-1">
            <a:extLst>
              <a:ext uri="{FF2B5EF4-FFF2-40B4-BE49-F238E27FC236}">
                <a16:creationId xmlns:a16="http://schemas.microsoft.com/office/drawing/2014/main" id="{577477B5-6C39-BDE5-A018-5F844A32CF1B}"/>
              </a:ext>
            </a:extLst>
          </p:cNvPr>
          <p:cNvCxnSpPr/>
          <p:nvPr/>
        </p:nvCxnSpPr>
        <p:spPr>
          <a:xfrm>
            <a:off x="1638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aph-weight-background-1">
            <a:extLst>
              <a:ext uri="{FF2B5EF4-FFF2-40B4-BE49-F238E27FC236}">
                <a16:creationId xmlns:a16="http://schemas.microsoft.com/office/drawing/2014/main" id="{3AD5A3A3-59BA-33AD-D4B4-0E2821418B6D}"/>
              </a:ext>
            </a:extLst>
          </p:cNvPr>
          <p:cNvSpPr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graph-weight-1">
            <a:extLst>
              <a:ext uri="{FF2B5EF4-FFF2-40B4-BE49-F238E27FC236}">
                <a16:creationId xmlns:a16="http://schemas.microsoft.com/office/drawing/2014/main" id="{A1060623-1B5B-C631-12FC-83C170DF6EEB}"/>
              </a:ext>
            </a:extLst>
          </p:cNvPr>
          <p:cNvSpPr txBox="1"/>
          <p:nvPr/>
        </p:nvSpPr>
        <p:spPr>
          <a:xfrm>
            <a:off x="1638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5" name="editable-graph-edge-2">
            <a:extLst>
              <a:ext uri="{FF2B5EF4-FFF2-40B4-BE49-F238E27FC236}">
                <a16:creationId xmlns:a16="http://schemas.microsoft.com/office/drawing/2014/main" id="{656DC22A-EA57-067C-2430-9B30694EE6AD}"/>
              </a:ext>
            </a:extLst>
          </p:cNvPr>
          <p:cNvCxnSpPr/>
          <p:nvPr/>
        </p:nvCxnSpPr>
        <p:spPr>
          <a:xfrm flipH="1">
            <a:off x="1851243" y="3117285"/>
            <a:ext cx="2622114" cy="155688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raph-weight-background-2">
            <a:extLst>
              <a:ext uri="{FF2B5EF4-FFF2-40B4-BE49-F238E27FC236}">
                <a16:creationId xmlns:a16="http://schemas.microsoft.com/office/drawing/2014/main" id="{C81C06C0-81F2-4F0F-6C6B-87A797C3D4ED}"/>
              </a:ext>
            </a:extLst>
          </p:cNvPr>
          <p:cNvSpPr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raph-weight-2">
            <a:extLst>
              <a:ext uri="{FF2B5EF4-FFF2-40B4-BE49-F238E27FC236}">
                <a16:creationId xmlns:a16="http://schemas.microsoft.com/office/drawing/2014/main" id="{116364AA-0628-D525-D717-C32061F1687A}"/>
              </a:ext>
            </a:extLst>
          </p:cNvPr>
          <p:cNvSpPr txBox="1"/>
          <p:nvPr/>
        </p:nvSpPr>
        <p:spPr>
          <a:xfrm>
            <a:off x="3078382" y="3900272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28" name="editable-graph-edge-3">
            <a:extLst>
              <a:ext uri="{FF2B5EF4-FFF2-40B4-BE49-F238E27FC236}">
                <a16:creationId xmlns:a16="http://schemas.microsoft.com/office/drawing/2014/main" id="{91A8D630-E704-1CFD-FC4F-2B3B4A21E2BD}"/>
              </a:ext>
            </a:extLst>
          </p:cNvPr>
          <p:cNvCxnSpPr/>
          <p:nvPr/>
        </p:nvCxnSpPr>
        <p:spPr>
          <a:xfrm>
            <a:off x="4686300" y="3238500"/>
            <a:ext cx="0" cy="131445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graph-weight-background-3">
            <a:extLst>
              <a:ext uri="{FF2B5EF4-FFF2-40B4-BE49-F238E27FC236}">
                <a16:creationId xmlns:a16="http://schemas.microsoft.com/office/drawing/2014/main" id="{9DDEE7F1-3235-431F-3319-6B4A9BD849A6}"/>
              </a:ext>
            </a:extLst>
          </p:cNvPr>
          <p:cNvSpPr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graph-weight-3">
            <a:extLst>
              <a:ext uri="{FF2B5EF4-FFF2-40B4-BE49-F238E27FC236}">
                <a16:creationId xmlns:a16="http://schemas.microsoft.com/office/drawing/2014/main" id="{429C8519-D992-9941-9FD4-845D214229E4}"/>
              </a:ext>
            </a:extLst>
          </p:cNvPr>
          <p:cNvSpPr txBox="1"/>
          <p:nvPr/>
        </p:nvSpPr>
        <p:spPr>
          <a:xfrm>
            <a:off x="4686300" y="3752850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31" name="editable-graph-edge-4">
            <a:extLst>
              <a:ext uri="{FF2B5EF4-FFF2-40B4-BE49-F238E27FC236}">
                <a16:creationId xmlns:a16="http://schemas.microsoft.com/office/drawing/2014/main" id="{E25590D6-3E75-59F9-249B-D6BA9FC83162}"/>
              </a:ext>
            </a:extLst>
          </p:cNvPr>
          <p:cNvCxnSpPr/>
          <p:nvPr/>
        </p:nvCxnSpPr>
        <p:spPr>
          <a:xfrm>
            <a:off x="1885950" y="4800600"/>
            <a:ext cx="2552700" cy="0"/>
          </a:xfrm>
          <a:prstGeom prst="straightConnector1">
            <a:avLst/>
          </a:prstGeom>
          <a:ln w="28575">
            <a:solidFill>
              <a:srgbClr val="2449F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graph-weight-background-4">
            <a:extLst>
              <a:ext uri="{FF2B5EF4-FFF2-40B4-BE49-F238E27FC236}">
                <a16:creationId xmlns:a16="http://schemas.microsoft.com/office/drawing/2014/main" id="{398A7D4A-37F6-6BF7-D445-16B46E4A43B5}"/>
              </a:ext>
            </a:extLst>
          </p:cNvPr>
          <p:cNvSpPr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solidFill>
            <a:srgbClr val="F4F3EC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graph-weight-4">
            <a:extLst>
              <a:ext uri="{FF2B5EF4-FFF2-40B4-BE49-F238E27FC236}">
                <a16:creationId xmlns:a16="http://schemas.microsoft.com/office/drawing/2014/main" id="{3C937B48-3BD8-F7D6-507A-EB8B99951A6C}"/>
              </a:ext>
            </a:extLst>
          </p:cNvPr>
          <p:cNvSpPr txBox="1"/>
          <p:nvPr/>
        </p:nvSpPr>
        <p:spPr>
          <a:xfrm>
            <a:off x="2990850" y="4486275"/>
            <a:ext cx="342900" cy="2857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ru-RU" sz="165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4" name="editable-graph-vertex-W">
            <a:extLst>
              <a:ext uri="{FF2B5EF4-FFF2-40B4-BE49-F238E27FC236}">
                <a16:creationId xmlns:a16="http://schemas.microsoft.com/office/drawing/2014/main" id="{948DEDC3-C8D1-327D-9E64-244B20464B12}"/>
              </a:ext>
            </a:extLst>
          </p:cNvPr>
          <p:cNvSpPr/>
          <p:nvPr/>
        </p:nvSpPr>
        <p:spPr>
          <a:xfrm>
            <a:off x="1390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W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5" name="editable-graph-vertex-X">
            <a:extLst>
              <a:ext uri="{FF2B5EF4-FFF2-40B4-BE49-F238E27FC236}">
                <a16:creationId xmlns:a16="http://schemas.microsoft.com/office/drawing/2014/main" id="{EF32899B-7D54-3EB8-4AD7-47BFA01446A7}"/>
              </a:ext>
            </a:extLst>
          </p:cNvPr>
          <p:cNvSpPr/>
          <p:nvPr/>
        </p:nvSpPr>
        <p:spPr>
          <a:xfrm>
            <a:off x="4438650" y="274320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X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6" name="editable-graph-vertex-Y">
            <a:extLst>
              <a:ext uri="{FF2B5EF4-FFF2-40B4-BE49-F238E27FC236}">
                <a16:creationId xmlns:a16="http://schemas.microsoft.com/office/drawing/2014/main" id="{14CACE41-AA6D-FC1C-F835-FEA84DE79665}"/>
              </a:ext>
            </a:extLst>
          </p:cNvPr>
          <p:cNvSpPr/>
          <p:nvPr/>
        </p:nvSpPr>
        <p:spPr>
          <a:xfrm>
            <a:off x="1390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Y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7" name="editable-graph-vertex-Z">
            <a:extLst>
              <a:ext uri="{FF2B5EF4-FFF2-40B4-BE49-F238E27FC236}">
                <a16:creationId xmlns:a16="http://schemas.microsoft.com/office/drawing/2014/main" id="{FDEAB686-C517-8564-EEB5-2FE7FDA7C421}"/>
              </a:ext>
            </a:extLst>
          </p:cNvPr>
          <p:cNvSpPr/>
          <p:nvPr/>
        </p:nvSpPr>
        <p:spPr>
          <a:xfrm>
            <a:off x="4438650" y="4552950"/>
            <a:ext cx="495300" cy="495300"/>
          </a:xfrm>
          <a:prstGeom prst="ellipse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 panose="020B0604020202020204" pitchFamily="34" charset="0"/>
              </a:rPr>
              <a:t>Z</a:t>
            </a:r>
            <a:endParaRPr lang="ru-RU" sz="2400" b="1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38" name="question">
            <a:extLst>
              <a:ext uri="{FF2B5EF4-FFF2-40B4-BE49-F238E27FC236}">
                <a16:creationId xmlns:a16="http://schemas.microsoft.com/office/drawing/2014/main" id="{2959B887-9F34-D51D-9547-B65D98D64C0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W→X→Y→Z — минимальный по весу.</a:t>
            </a:r>
          </a:p>
        </p:txBody>
      </p:sp>
      <p:sp>
        <p:nvSpPr>
          <p:cNvPr id="39" name="brand">
            <a:extLst>
              <a:ext uri="{FF2B5EF4-FFF2-40B4-BE49-F238E27FC236}">
                <a16:creationId xmlns:a16="http://schemas.microsoft.com/office/drawing/2014/main" id="{20EF5A41-5F13-72E4-4C4E-FE469C41A7A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page">
            <a:extLst>
              <a:ext uri="{FF2B5EF4-FFF2-40B4-BE49-F238E27FC236}">
                <a16:creationId xmlns:a16="http://schemas.microsoft.com/office/drawing/2014/main" id="{D44426FF-C92C-3B43-463D-69E43CB9FC0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911195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71079B2C-19B4-B7F0-8307-BF81292839F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263256A7-7AC0-21BB-24E3-9515B3716DCC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6CCB91EB-AF07-BA8D-0315-E395A8E36669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«Количество равно весу.
Меньше рёбер — легче.
Другие пути не проверяй».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1C9BD22-A1E2-54D2-417E-6C47DBD47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409A1499-E7FD-E3EC-4241-9F0CBF3199C4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Две ошибки и конкретные числа.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EC00195-A9E1-FE45-4310-ABAF16C9E8B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E3F492B7-2B01-C9E1-D17C-BFCE8CCDA62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500608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F394FEB-C19F-3AE7-E6FD-6D427A2302C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обе подмены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897BCCF-F266-F538-3711-9CAB21489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23572FB3-A13F-314A-75C9-EBC84DEDCA76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2143BDCC-2F4C-9584-3665-8DABDA23AAE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три пути, минимум веса 6.
Два ребра: вес 10 или 8.
Три ребра: вес 6.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A51BFEB-108E-7B9A-3265-AA7EACE78AB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и расчёт проверяют совет.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AE8BA79-E958-F0EA-A138-71AFB2FFAE0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FD28D1E-B53D-7120-4003-5C8D353F9F8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66107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AE0FFF86-94FB-7529-076C-74E0E5C9862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C028706-8A6D-9FB5-A365-484B85A3A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B78A9D4A-4393-DDD1-5074-89378FD681E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Сравнить две суммы.
E2. Сложить количества.
E3. Разделить три вопроса.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773B877E-F1F1-8A40-C691-6434705A848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64DA952-7CF6-A855-F6E3-B35DE1BEB41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B47C5C0-C4E3-0FAB-B565-73F38EB3A86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19576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F6096ED-EB73-878E-1DCF-CDD40E20E53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Следующая попытка</a:t>
            </a:r>
          </a:p>
        </p:txBody>
      </p:sp>
      <p:pic>
        <p:nvPicPr>
          <p:cNvPr id="11" name="illustration" descr="Исходные дуги домашнего H1: K→L(3), K→M(2), L→M(2), L→N(1), M→N(4). Готовый минимум не показан.">
            <a:extLst>
              <a:ext uri="{FF2B5EF4-FFF2-40B4-BE49-F238E27FC236}">
                <a16:creationId xmlns:a16="http://schemas.microsoft.com/office/drawing/2014/main" id="{40B3A918-DDB2-70FE-A146-239A37697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81C0447C-A76B-81BD-EE50-E848A723FD3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Все пути и метки K→N.
Суммы и минимальный вес.
Деревья — на уроке 11.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E435F79-FD55-3DCD-5B84-ECE49BBD4D6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5D325BB6-BE5E-4797-D40E-A6CAC469D51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3BA0CAE-2FF0-EA0A-B56A-0B6AA9DBCB8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14419106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10311</Words>
  <Application>Microsoft Office PowerPoint</Application>
  <DocSecurity>0</DocSecurity>
  <PresentationFormat>Широкоэкранный</PresentationFormat>
  <Paragraphs>404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2026-10-27T05:58:28Z</dcterms:modified>
</cp:coreProperties>
</file>