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2"/>
  </p:sldMasterIdLst>
  <p:notesMasterIdLst>
    <p:notesMasterId r:id="rId23"/>
  </p:notesMasterIdLst>
  <p:sldIdLst>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a:t>
            </a:r>
          </a:p>
          <a:p>
            <a:r>
              <a:rPr lang="ru-RU"/>
              <a:t>Место в сценарии: 0–2 мин.</a:t>
            </a:r>
          </a:p>
          <a:p>
            <a:r>
              <a:rPr lang="ru-RU"/>
              <a:t>Вопрос: Модель проверяем контрольными случаями.</a:t>
            </a:r>
          </a:p>
          <a:p>
            <a:r>
              <a:rPr lang="ru-RU"/>
              <a:t>Полное условие S0: Математическая модель R(n)=4+2n описывает расход в сантиметрах по целому количеству изделий. Что добавляет её реализация в программе: автоматический расчёт для выбранных n или настоящее измерение расхода? Почему заранее полезно вручную рассчитать один случай? Ключ: Программа автоматизирует вычисление модели, но не измеряет реальный расход. Ручной контрольный результат нужен для независимой проверки реализации; иначе можно повторять одну и ту же ошибку автоматически. Критерий: Верный результат и конкретное основание из условия; принимаются эквивалентные обоснованные формулировки. Помощь: Раздели вычисление по формуле и наблюдение реального объекта.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2.</a:t>
            </a:r>
          </a:p>
          <a:p>
            <a:r>
              <a:rPr lang="ru-RU"/>
              <a:t>Место в сценарии: 0–2 мин.</a:t>
            </a:r>
          </a:p>
          <a:p>
            <a:r>
              <a:rPr lang="ru-RU"/>
              <a:t>Вопрос: Вычисление — отдельное действие от измерения.</a:t>
            </a:r>
          </a:p>
          <a:p>
            <a:r>
              <a:rPr lang="ru-RU"/>
              <a:t>Полное условие S0: Математическая модель R(n)=4+2n описывает расход в сантиметрах по целому количеству изделий. Что добавляет её реализация в программе: автоматический расчёт для выбранных n или настоящее измерение расхода? Почему заранее полезно вручную рассчитать один случай? Ключ: Программа автоматизирует вычисление модели, но не измеряет реальный расход. Ручной контрольный результат нужен для независимой проверки реализации; иначе можно повторять одну и ту же ошибку автоматически. Критерий: Верный результат и конкретное основание из условия; принимаются эквивалентные обоснованные формулировки. Помощь: Раздели вычисление по формуле и наблюдение реального объекта.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3.</a:t>
            </a:r>
          </a:p>
          <a:p>
            <a:r>
              <a:rPr lang="ru-RU"/>
              <a:t>Место в сценарии: 2–5 мин.</a:t>
            </a:r>
          </a:p>
          <a:p>
            <a:r>
              <a:rPr lang="ru-RU"/>
              <a:t>Вопрос: Единицы остаются частью условия.</a:t>
            </a:r>
          </a:p>
          <a:p>
            <a:r>
              <a:rPr lang="ru-RU"/>
              <a:t>Памятка: Компьютерная модель — математическая модель, реализованная программными средствами. Сначала задают цель и условия, затем величины, формулу и ограничения. В наших примерах used_cm=setup_cm+per_item_cm*n: подготовка один раз даже при нуле; n — целое неотрицательное, сантиметры не смешивают с количеством. Условие допустимости used_cm&lt;=stock_cm включает равенство запасу. Пока условие while истинно, тело выполняется с отступом; n=n+1 в конце изменяет счётчик. Сначала вычисляется расход, затем сравнение, затем вывод текущей строки. True означает истинность данного сравнения, а не универсальную точность модели. До запуска вручную запиши ожидаемый обычный/нулевой/граничный случаи. Сохрани собственный .py, проверь путь и запусти именно этот файл. Сравни реальные контрольные строки с прогнозом. Если они отличаются, проверь код и условия; не меняй прогноз задним числом. Для эксперимента меняй один параметр при прочих постоянных, снова сохраняй и запускай. Анализируй, что изменилось и почему. Вывод — вычисление модели, не физическое измерение. Для реального объекта могут потребоваться другие предположения и новая модель. Модель: Разобранная модель на других данных: setup_cm=4, per_item_cm=2, stock_cm=20. Выражение used_cm=setup_cm+per_item_cm*n. Для n=0 расход 4 см, для n=3 — 10 см; оба не превышают 20. Цикл перебирает целые n от 0 до 9 включительно, вычисляет расход, сравнивает &lt;=, печатает n/расход/True или False, затем увеличивает n. При n=8 расход 20 см допустим, при n=9 расход 22 см — нет. Готовый пример не является файлом ученика для B1.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4.</a:t>
            </a:r>
          </a:p>
          <a:p>
            <a:r>
              <a:rPr lang="ru-RU"/>
              <a:t>Место в сценарии: 2–5 мин.</a:t>
            </a:r>
          </a:p>
          <a:p>
            <a:r>
              <a:rPr lang="ru-RU"/>
              <a:t>Вопрос: Другие числа; отступы задают тело while.</a:t>
            </a:r>
          </a:p>
          <a:p>
            <a:r>
              <a:rPr lang="ru-RU"/>
              <a:t>Памятка: Компьютерная модель — математическая модель, реализованная программными средствами. Сначала задают цель и условия, затем величины, формулу и ограничения. В наших примерах used_cm=setup_cm+per_item_cm*n: подготовка один раз даже при нуле; n — целое неотрицательное, сантиметры не смешивают с количеством. Условие допустимости used_cm&lt;=stock_cm включает равенство запасу. Пока условие while истинно, тело выполняется с отступом; n=n+1 в конце изменяет счётчик. Сначала вычисляется расход, затем сравнение, затем вывод текущей строки. True означает истинность данного сравнения, а не универсальную точность модели. До запуска вручную запиши ожидаемый обычный/нулевой/граничный случаи. Сохрани собственный .py, проверь путь и запусти именно этот файл. Сравни реальные контрольные строки с прогнозом. Если они отличаются, проверь код и условия; не меняй прогноз задним числом. Для эксперимента меняй один параметр при прочих постоянных, снова сохраняй и запускай. Анализируй, что изменилось и почему. Вывод — вычисление модели, не физическое измерение. Для реального объекта могут потребоваться другие предположения и новая модель. Модель: Разобранная модель на других данных: setup_cm=4, per_item_cm=2, stock_cm=20. Выражение used_cm=setup_cm+per_item_cm*n. Для n=0 расход 4 см, для n=3 — 10 см; оба не превышают 20. Цикл перебирает целые n от 0 до 9 включительно, вычисляет расход, сравнивает &lt;=, печатает n/расход/True или False, затем увеличивает n. При n=8 расход 20 см допустим, при n=9 расход 22 см — нет. Готовый пример не является файлом ученика для B1.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5.</a:t>
            </a:r>
          </a:p>
          <a:p>
            <a:r>
              <a:rPr lang="ru-RU"/>
              <a:t>Место в сценарии: 5–8 мин.</a:t>
            </a:r>
          </a:p>
          <a:p>
            <a:r>
              <a:rPr lang="ru-RU"/>
              <a:t>Вопрос: Сначала собственная запись с единицами.</a:t>
            </a:r>
          </a:p>
          <a:p>
            <a:r>
              <a:rPr lang="ru-RU"/>
              <a:t>Полное условие C1: В учебной модели подготовка setup_cm=5 см один раз, на изделие per_item_cm=2 см, n=3 целых изделия. Подготовку учитывают даже при n=0. На бумаге запиши выражение для used_cm на Python с этими именами и прогноз общего расхода с единицами. Ключ: used_cm = setup_cm + per_item_cm * n; расход 5+2×3=11 см. Постоянная подготовка добавляется один раз. Допустимо выражение с эквивалентными скобками. Критерий: Своё выражение с правильным порядком действий и прогноз 11 см. Помощь: Сопоставь каждое имя с величиной; повторяемую часть умножь на n.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6.</a:t>
            </a:r>
          </a:p>
          <a:p>
            <a:r>
              <a:rPr lang="ru-RU"/>
              <a:t>Место в сценарии: 5–8 мин.</a:t>
            </a:r>
          </a:p>
          <a:p>
            <a:r>
              <a:rPr lang="ru-RU"/>
              <a:t>Вопрос: Имена переменных связаны с величинами.</a:t>
            </a:r>
          </a:p>
          <a:p>
            <a:r>
              <a:rPr lang="ru-RU"/>
              <a:t>Полное условие C1: В учебной модели подготовка setup_cm=5 см один раз, на изделие per_item_cm=2 см, n=3 целых изделия. Подготовку учитывают даже при n=0. На бумаге запиши выражение для used_cm на Python с этими именами и прогноз общего расхода с единицами. Ключ: used_cm = setup_cm + per_item_cm * n; расход 5+2×3=11 см. Постоянная подготовка добавляется один раз. Допустимо выражение с эквивалентными скобками. Критерий: Своё выражение с правильным порядком действий и прогноз 11 см. Помощь: Сопоставь каждое имя с величиной; повторяемую часть умножь на n.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7.</a:t>
            </a:r>
          </a:p>
          <a:p>
            <a:r>
              <a:rPr lang="ru-RU"/>
              <a:t>Место в сценарии: 8–12 мин.</a:t>
            </a:r>
          </a:p>
          <a:p>
            <a:r>
              <a:rPr lang="ru-RU"/>
              <a:t>Вопрос: Две минуты лично до сверки.</a:t>
            </a:r>
          </a:p>
          <a:p>
            <a:r>
              <a:rPr lang="ru-RU"/>
              <a:t>Полное условие A1: Не запуская компьютер, проследи готовую программу ниже. Она печатает три столбца: n, расход в сантиметрах, логическое «расход не превышает запас». Подготовка учитывается и при n=0. Запиши три строки вывода и объясни роль последней строки цикла.
```python
setup_cm = 2
per_item_cm = 4
stock_cm = 10
n = 0
while n &lt;= 2:
    used_cm = setup_cm+per_item_cm*n
    ok = used_cm &lt;= stock_cm
    print(n, used_cm, ok)
    n = n + 1
``` Ключ: Строки: 0 2 True; 1 6 True; 2 10 True. Равенство запасу разрешено знаком &lt;=. Строка n = n + 1 увеличивает n после вывода; без неё при исходном n=0 условие n&lt;=2 не станет ложным и цикл не закончится сам. Критерий: Три правильных строки 0/2/True, 1/6/True, 2/10/True; порядок обновления и назначение счётчика. Помощь: Сначала вычисли расход при текущем n, затем сравнение, только потом увеличь n.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8.</a:t>
            </a:r>
          </a:p>
          <a:p>
            <a:r>
              <a:rPr lang="ru-RU"/>
              <a:t>Место в сценарии: 8–12 мин.</a:t>
            </a:r>
          </a:p>
          <a:p>
            <a:r>
              <a:rPr lang="ru-RU"/>
              <a:t>Вопрос: Сначала вывод, потом увеличение n.</a:t>
            </a:r>
          </a:p>
          <a:p>
            <a:r>
              <a:rPr lang="ru-RU"/>
              <a:t>Полное условие A1: Не запуская компьютер, проследи готовую программу ниже. Она печатает три столбца: n, расход в сантиметрах, логическое «расход не превышает запас». Подготовка учитывается и при n=0. Запиши три строки вывода и объясни роль последней строки цикла.
```python
setup_cm = 2
per_item_cm = 4
stock_cm = 10
n = 0
while n &lt;= 2:
    used_cm = setup_cm+per_item_cm*n
    ok = used_cm &lt;= stock_cm
    print(n, used_cm, ok)
    n = n + 1
``` Ключ: Строки: 0 2 True; 1 6 True; 2 10 True. Равенство запасу разрешено знаком &lt;=. Строка n = n + 1 увеличивает n после вывода; без неё при исходном n=0 условие n&lt;=2 не станет ложным и цикл не закончится сам. Критерий: Три правильных строки 0/2/True, 1/6/True, 2/10/True; порядок обновления и назначение счётчика. Помощь: Сначала вычисли расход при текущем n, затем сравнение, только потом увеличь n.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9.</a:t>
            </a:r>
          </a:p>
          <a:p>
            <a:r>
              <a:rPr lang="ru-RU"/>
              <a:t>Место в сценарии: 12–14 мин.</a:t>
            </a:r>
          </a:p>
          <a:p>
            <a:r>
              <a:rPr lang="ru-RU"/>
              <a:t>Вопрос: Проекцию выключить.</a:t>
            </a:r>
          </a:p>
          <a:p>
            <a:r>
              <a:rPr lang="ru-RU"/>
              <a:t>Показать напоминание до начала, затем убрать проекцию. Две полные минуты без экрана, заданий, опроса и обсуждения.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10.</a:t>
            </a:r>
          </a:p>
          <a:p>
            <a:r>
              <a:rPr lang="ru-RU"/>
              <a:t>Место в сценарии: 14–17 мин.</a:t>
            </a:r>
          </a:p>
          <a:p>
            <a:r>
              <a:rPr lang="ru-RU"/>
              <a:t>Вопрос: Обычный, нуль, граница, следующий кандидат.</a:t>
            </a:r>
          </a:p>
          <a:p>
            <a:r>
              <a:rPr lang="ru-RU"/>
              <a:t>Памятка: Компьютерная модель — математическая модель, реализованная программными средствами. Сначала задают цель и условия, затем величины, формулу и ограничения. В наших примерах used_cm=setup_cm+per_item_cm*n: подготовка один раз даже при нуле; n — целое неотрицательное, сантиметры не смешивают с количеством. Условие допустимости used_cm&lt;=stock_cm включает равенство запасу. Пока условие while истинно, тело выполняется с отступом; n=n+1 в конце изменяет счётчик. Сначала вычисляется расход, затем сравнение, затем вывод текущей строки. True означает истинность данного сравнения, а не универсальную точность модели. До запуска вручную запиши ожидаемый обычный/нулевой/граничный случаи. Сохрани собственный .py, проверь путь и запусти именно этот файл. Сравни реальные контрольные строки с прогнозом. Если они отличаются, проверь код и условия; не меняй прогноз задним числом. Для эксперимента меняй один параметр при прочих постоянных, снова сохраняй и запускай. Анализируй, что изменилось и почему. Вывод — вычисление модели, не физическое измерение. Для реального объекта могут потребоваться другие предположения и новая модель. Модель: Тестирование — сравнение с независимо ожидаемым результатом, а не только запуск без аварии. В другой модели R(n)=4+2n см, запас 20 см: нулевой тест 0→4, обычный 3→10, точная граница 8→20, следующий 9→22. Первые три допустимы, последний нет. Если сравнить &lt; вместо &lt;=, точная граница будет ошибочно отклонена. Это код, который выполняется, но не соответствует условию.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11.</a:t>
            </a:r>
          </a:p>
          <a:p>
            <a:r>
              <a:rPr lang="ru-RU"/>
              <a:t>Место в сценарии: 14–17 мин.</a:t>
            </a:r>
          </a:p>
          <a:p>
            <a:r>
              <a:rPr lang="ru-RU"/>
              <a:t>Вопрос: Смысл модели проверяем отдельно.</a:t>
            </a:r>
          </a:p>
          <a:p>
            <a:r>
              <a:rPr lang="ru-RU"/>
              <a:t>Памятка: Компьютерная модель — математическая модель, реализованная программными средствами. Сначала задают цель и условия, затем величины, формулу и ограничения. В наших примерах used_cm=setup_cm+per_item_cm*n: подготовка один раз даже при нуле; n — целое неотрицательное, сантиметры не смешивают с количеством. Условие допустимости used_cm&lt;=stock_cm включает равенство запасу. Пока условие while истинно, тело выполняется с отступом; n=n+1 в конце изменяет счётчик. Сначала вычисляется расход, затем сравнение, затем вывод текущей строки. True означает истинность данного сравнения, а не универсальную точность модели. До запуска вручную запиши ожидаемый обычный/нулевой/граничный случаи. Сохрани собственный .py, проверь путь и запусти именно этот файл. Сравни реальные контрольные строки с прогнозом. Если они отличаются, проверь код и условия; не меняй прогноз задним числом. Для эксперимента меняй один параметр при прочих постоянных, снова сохраняй и запускай. Анализируй, что изменилось и почему. Вывод — вычисление модели, не физическое измерение. Для реального объекта могут потребоваться другие предположения и новая модель. Модель: Тестирование — сравнение с независимо ожидаемым результатом, а не только запуск без аварии. В другой модели R(n)=4+2n см, запас 20 см: нулевой тест 0→4, обычный 3→10, точная граница 8→20, следующий 9→22. Первые три допустимы, последний нет. Если сравнить &lt; вместо &lt;=, точная граница будет ошибочно отклонена. Это код, который выполняется, но не соответствует условию.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12.</a:t>
            </a:r>
          </a:p>
          <a:p>
            <a:r>
              <a:rPr lang="ru-RU"/>
              <a:t>Место в сценарии: 17–21 мин.</a:t>
            </a:r>
          </a:p>
          <a:p>
            <a:r>
              <a:rPr lang="ru-RU"/>
              <a:t>Вопрос: Исправь только сравнение.</a:t>
            </a:r>
          </a:p>
          <a:p>
            <a:r>
              <a:rPr lang="ru-RU"/>
              <a:t>Полное условие A2: Модель расхода R(n)=6+3n см, запас 30 см, n — целое неотрицательное. В программе написано used_cm = 6 + 3*n; затем ok = used_cm &lt; 30. Для n=8 и n=9 отдельно найди расход, значение ошибочного ok и допустимость по условию «запас не превышен». Исправь только строку сравнения. Ключ: n=8: расход 30 см, ошибочное ok=False, по условию план допустим. n=9: расход 33 см, ошибочное ok=False, план недопустим. Исправление ok = used_cm &lt;= 30. Успешное выполнение старого кода не обнаруживает само по себе смысловую ошибку. Критерий: 30/33 см, оба старых False, верная допустимость да/нет, исправление &lt;=. Помощь: Проверь знак на точном равенстве 30; вычисленный расход не меняй.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13.</a:t>
            </a:r>
          </a:p>
          <a:p>
            <a:r>
              <a:rPr lang="ru-RU"/>
              <a:t>Место в сценарии: 17–21 мин.</a:t>
            </a:r>
          </a:p>
          <a:p>
            <a:r>
              <a:rPr lang="ru-RU"/>
              <a:t>Вопрос: Старое &lt; выполнялось, но было неверным по смыслу.</a:t>
            </a:r>
          </a:p>
          <a:p>
            <a:r>
              <a:rPr lang="ru-RU"/>
              <a:t>Полное условие A2: Модель расхода R(n)=6+3n см, запас 30 см, n — целое неотрицательное. В программе написано used_cm = 6 + 3*n; затем ok = used_cm &lt; 30. Для n=8 и n=9 отдельно найди расход, значение ошибочного ok и допустимость по условию «запас не превышен». Исправь только строку сравнения. Ключ: n=8: расход 30 см, ошибочное ok=False, по условию план допустим. n=9: расход 33 см, ошибочное ok=False, план недопустим. Исправление ok = used_cm &lt;= 30. Успешное выполнение старого кода не обнаруживает само по себе смысловую ошибку. Критерий: 30/33 см, оба старых False, верная допустимость да/нет, исправление &lt;=. Помощь: Проверь знак на точном равенстве 30; вычисленный расход не меняй.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14.</a:t>
            </a:r>
          </a:p>
          <a:p>
            <a:r>
              <a:rPr lang="ru-RU"/>
              <a:t>Место в сценарии: 21–33 мин.</a:t>
            </a:r>
          </a:p>
          <a:p>
            <a:r>
              <a:rPr lang="ru-RU"/>
              <a:t>Вопрос: used_cm=0 — строка для своего дополнения.</a:t>
            </a:r>
          </a:p>
          <a:p>
            <a:r>
              <a:rPr lang="ru-RU"/>
              <a:t>Памятка: Компьютерная модель — математическая модель, реализованная программными средствами. Сначала задают цель и условия, затем величины, формулу и ограничения. В наших примерах used_cm=setup_cm+per_item_cm*n: подготовка один раз даже при нуле; n — целое неотрицательное, сантиметры не смешивают с количеством. Условие допустимости used_cm&lt;=stock_cm включает равенство запасу. Пока условие while истинно, тело выполняется с отступом; n=n+1 в конце изменяет счётчик. Сначала вычисляется расход, затем сравнение, затем вывод текущей строки. True означает истинность данного сравнения, а не универсальную точность модели. До запуска вручную запиши ожидаемый обычный/нулевой/граничный случаи. Сохрани собственный .py, проверь путь и запусти именно этот файл. Сравни реальные контрольные строки с прогнозом. Если они отличаются, проверь код и условия; не меняй прогноз задним числом. Для эксперимента меняй один параметр при прочих постоянных, снова сохраняй и запускай. Анализируй, что изменилось и почему. Вывод — вычисление модели, не физическое измерение. Для реального объекта могут потребоваться другие предположения и новая модель. Модель: Файл model-starter.py дан с явной неполной строкой used_cm=0. Сначала дополни её по словесной модели, сохрани отдельный .py и проверь полный путь. Запиши прогноз контрольных строк до запуска, затем наблюдение собственного вывода. Сделай отдельную копию для эксперимента, измени только объявленный параметр, сохрани и запусти именно копию. У каждого ученика свои два файла и свой журнал; общая клавиатура передаётся по маршруту. Если среда не готова, бумажный прогноз сохраняют, а цифровое действие отмечают как незавершённое.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15.</a:t>
            </a:r>
          </a:p>
          <a:p>
            <a:r>
              <a:rPr lang="ru-RU"/>
              <a:t>Место в сценарии: 21–33 мин.</a:t>
            </a:r>
          </a:p>
          <a:p>
            <a:r>
              <a:rPr lang="ru-RU"/>
              <a:t>Вопрос: 12 минут; при 15 ПК — пять минут каждому.</a:t>
            </a:r>
          </a:p>
          <a:p>
            <a:r>
              <a:rPr lang="ru-RU"/>
              <a:t>Полное условие B1: Собственная цифровая работа. Открой школьный Python 3 и каркас model-starter.py из комплекта: setup_cm=6, per_item_cm=3, stock_cm=30; цикл проверяет n от 0 до 9 включительно. В каркасе used_cm=0 — явно неполная учебная строка, её нельзя считать моделью. Каждый ученик дополняет только это выражение по условию R(n)=6+3n, сохраняет собственный model_A.py или model_B.py в своей папке. До запуска впиши прогноз расхода/допустимости для n=0,4,8,9. Запусти именно сохранённый файл; запиши фактически увиденные значения этих строк и совпадение с прогнозом. Затем создай свой experiment_A.py или experiment_B.py, измени только per_item_cm с 3 на 4, сохрани и снова запусти. До второго запуска предскажи строки n=6 и n=7, после него запиши наблюдение. Подготовку 6 см и запас 30 см сохраняй. Назови максимальное допустимое целое n до/после изменения, проверь соседний кандидат и объясни изменение. Укажи один предел применимости модели. При 15 ПК первый и второй работают по пять минут каждый, у каждого свои два файла и журнал; последняя минута — личная сверка. Ключ: Базовая строка used_cm = setup_cm + per_item_cm*n. Реальный базовый вывод для контрольных n: 0 6 True; 4 18 True; 8 30 True; 9 33 False. Вариант меняет только per_item_cm=4; контроль: 6 30 True; 7 34 False. Максимум уменьшился с 8 до 6: исходно следующий n=9 даёт 33&gt;30, в варианте следующий n=7 даёт 34&gt;30; положительный расход на изделие растёт, большее n тоже превышает запас. В обоих файлах setup_cm=6 и stock_cm=30. Требуется фактическое дополнение/сохранение/запуск каждым, а не только эти числа на бумаге. Предел: одинаковый расход на изделие и одна подготовка; реальные размеры/потери могут потребовать уточнения. Критерий: Два собственных .py, базовый и изменённый реальный запуск; прогноз/наблюдение 4+2 случаев с единицами, максимумы 8/6 с соседями, один параметр и один предел. Бумажный прогноз без запуска отмечается как незавершённая цифровая часть. Помощь: Сначала сверь путь к своей папке и единственную неполную строку. Для варианта открой копию своего дополненного файла; проверь один изменённый параметр и повторный запуск.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16.</a:t>
            </a:r>
          </a:p>
          <a:p>
            <a:r>
              <a:rPr lang="ru-RU"/>
              <a:t>Место в сценарии: 21–33 мин.</a:t>
            </a:r>
          </a:p>
          <a:p>
            <a:r>
              <a:rPr lang="ru-RU"/>
              <a:t>Вопрос: Сверь собственный вывод с прогнозом.</a:t>
            </a:r>
          </a:p>
          <a:p>
            <a:r>
              <a:rPr lang="ru-RU"/>
              <a:t>Полное условие B1: Собственная цифровая работа. Открой школьный Python 3 и каркас model-starter.py из комплекта: setup_cm=6, per_item_cm=3, stock_cm=30; цикл проверяет n от 0 до 9 включительно. В каркасе used_cm=0 — явно неполная учебная строка, её нельзя считать моделью. Каждый ученик дополняет только это выражение по условию R(n)=6+3n, сохраняет собственный model_A.py или model_B.py в своей папке. До запуска впиши прогноз расхода/допустимости для n=0,4,8,9. Запусти именно сохранённый файл; запиши фактически увиденные значения этих строк и совпадение с прогнозом. Затем создай свой experiment_A.py или experiment_B.py, измени только per_item_cm с 3 на 4, сохрани и снова запусти. До второго запуска предскажи строки n=6 и n=7, после него запиши наблюдение. Подготовку 6 см и запас 30 см сохраняй. Назови максимальное допустимое целое n до/после изменения, проверь соседний кандидат и объясни изменение. Укажи один предел применимости модели. При 15 ПК первый и второй работают по пять минут каждый, у каждого свои два файла и журнал; последняя минута — личная сверка. Ключ: Базовая строка used_cm = setup_cm + per_item_cm*n. Реальный базовый вывод для контрольных n: 0 6 True; 4 18 True; 8 30 True; 9 33 False. Вариант меняет только per_item_cm=4; контроль: 6 30 True; 7 34 False. Максимум уменьшился с 8 до 6: исходно следующий n=9 даёт 33&gt;30, в варианте следующий n=7 даёт 34&gt;30; положительный расход на изделие растёт, большее n тоже превышает запас. В обоих файлах setup_cm=6 и stock_cm=30. Требуется фактическое дополнение/сохранение/запуск каждым, а не только эти числа на бумаге. Предел: одинаковый расход на изделие и одна подготовка; реальные размеры/потери могут потребовать уточнения. Критерий: Два собственных .py, базовый и изменённый реальный запуск; прогноз/наблюдение 4+2 случаев с единицами, максимумы 8/6 с соседями, один параметр и один предел. Бумажный прогноз без запуска отмечается как незавершённая цифровая часть. Помощь: Сначала сверь путь к своей папке и единственную неполную строку. Для варианта открой копию своего дополненного файла; проверь один изменённый параметр и повторный запуск.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17.</a:t>
            </a:r>
          </a:p>
          <a:p>
            <a:r>
              <a:rPr lang="ru-RU"/>
              <a:t>Место в сценарии: 33–36 мин.</a:t>
            </a:r>
          </a:p>
          <a:p>
            <a:r>
              <a:rPr lang="ru-RU"/>
              <a:t>Вопрос: AI1. Два исправления с основаниями.</a:t>
            </a:r>
          </a:p>
          <a:p>
            <a:r>
              <a:rPr lang="ru-RU"/>
              <a:t>Полное условие AI1: Вымышленный ИИ утверждает: «Если Python выполнил программу без сообщения об ошибке, математическая модель точно верна. А напечатанный расход — точное измерение для любых реальных изделий». Найди две ошибки. Для первой приведи конкретный контрпример из A2; для второй назови существенное предположение B1. Ключ: Выполнение без синтаксической/исполнительной ошибки не доказывает соответствие условию: в A2 знак &lt; выполняется, но ошибочно отклоняет n=8 при точных 30 см. Напечатанный расход — вычисление модели, не физическое измерение; B1 предполагает одинаковый расход и одну подготовку. Изменение размеров, потерь или числа подготовок требует уточнения и проверки. Критерий: Две ошибки с контрпримером n=8/30/&lt; и конкретным предположением/изменением условий. Помощь: Раздели «программа выполняется», «реализована нужная модель» и «модель описывает реальные условия».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18.</a:t>
            </a:r>
          </a:p>
          <a:p>
            <a:r>
              <a:rPr lang="ru-RU"/>
              <a:t>Место в сценарии: 33–36 мин.</a:t>
            </a:r>
          </a:p>
          <a:p>
            <a:r>
              <a:rPr lang="ru-RU"/>
              <a:t>Вопрос: Назови конкретный тест и предположение.</a:t>
            </a:r>
          </a:p>
          <a:p>
            <a:r>
              <a:rPr lang="ru-RU"/>
              <a:t>Полное условие AI1: Вымышленный ИИ утверждает: «Если Python выполнил программу без сообщения об ошибке, математическая модель точно верна. А напечатанный расход — точное измерение для любых реальных изделий». Найди две ошибки. Для первой приведи конкретный контрпример из A2; для второй назови существенное предположение B1. Ключ: Выполнение без синтаксической/исполнительной ошибки не доказывает соответствие условию: в A2 знак &lt; выполняется, но ошибочно отклоняет n=8 при точных 30 см. Напечатанный расход — вычисление модели, не физическое измерение; B1 предполагает одинаковый расход и одну подготовку. Изменение размеров, потерь или числа подготовок требует уточнения и проверки. Критерий: Две ошибки с контрпримером n=8/30/&lt; и конкретным предположением/изменением условий. Помощь: Раздели «программа выполняется», «реализована нужная модель» и «модель описывает реальные условия».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19.</a:t>
            </a:r>
          </a:p>
          <a:p>
            <a:r>
              <a:rPr lang="ru-RU"/>
              <a:t>Место в сценарии: 40–44 мин.</a:t>
            </a:r>
          </a:p>
          <a:p>
            <a:r>
              <a:rPr lang="ru-RU"/>
              <a:t>Вопрос: Четыре минуты лично, проекция выключена.</a:t>
            </a:r>
          </a:p>
          <a:p>
            <a:r>
              <a:rPr lang="ru-RU"/>
              <a:t>Четыре полные минуты индивидуально. Условия заранее на бумаге, проекцию выключить. Памятка и разобранные модели разрешены. Учитель не даёт общих или адресных учебных подсказок. Сбор после четырёх минут. Ключи ТОЛЬКО ПОСЛЕ СБОРА: E1: 2 12 True; расход 12 см. Равенство запасу допустимо. Критерий: 1 балл за 2/12 с единицей см, 1 за True с основанием равенства. E2: Проверить имя/путь открытого файла и значение изменённого параметра; сохранить этот вариант и выбрать для запуска именно его. Свидетельство — фактически увиденная контрольная строка после нового запуска, сопоставленная с заранее записанным прогнозом. Простое переименование без сохранения/запуска не подтверждает результат. Критерий: 1 балл за сохранённый правильный вариант/путь, 1 за новый запуск и контрольную строку в сравнении с прогнозом. E3: Изменён расход на одно изделие с 2 на 3 см; подготовка 7 и запас 15 прежние. При n=2 расходы 11 и 13 см, увеличение на 2 см; оба не превышают 15. Это сравнение вычислений модели, а не физическое измерение. Критерий: 1 балл за один изменённый параметр, 1 за 11/13 см и допустимость обоих.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ImageGen; концептуальная учебная иллюстрация, не документальный снимок. Точные математические примеры и таблицы набраны отдельно редактируемыми объектами.</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9 класс. Слайд 20.</a:t>
            </a:r>
          </a:p>
          <a:p>
            <a:r>
              <a:rPr lang="ru-RU"/>
              <a:t>Место в сценарии: 44–45 мин.</a:t>
            </a:r>
          </a:p>
          <a:p>
            <a:r>
              <a:rPr lang="ru-RU"/>
              <a:t>Вопрос: Домашний компьютер не требуется.</a:t>
            </a:r>
          </a:p>
          <a:p>
            <a:r>
              <a:rPr lang="ru-RU"/>
              <a:t>Полное условие H1: Дома 5–7 минут на бумаге. Модель программы: setup_cm=3, per_item_cm=5, stock_cm=23; used_cm=setup_cm+per_item_cm*n, ok=used_cm&lt;=stock_cm, n целое неотрицательное. Подготовка учитывается и при n=0. Запиши прогноз строк print(n, used_cm, ok) для n=0,2,4,5. Найди наибольшее допустимое n, объясни границу и подпиши «прогноз без запуска». Домашний компьютер не требуется. Ключ: Прогноз: 0 3 True; 2 13 True; 4 23 True; 5 28 False. Расходы в сантиметрах. Максимум 4: точные 23 см разрешены, следующий 5 даёт 28&gt;23, при увеличении n расход растёт. Это бумажный прогноз, наблюдение запуска не заявляется. Критерий: Четыре правильных прогноза с единицами, максимум 4 и соседний кандидат, честная подпись прогноза. Помощь: Здесь свои параметры 3/5/23; не переноси числа классного эксперимента. Все ПК, Python 3 и редактор проверяются до звонка, установка и права не входят в 45 минут. Каркас намеренно неполный: used_cm=0 помечен как строка для замены, его исходный вывод не считается моделью. Каждый дополняет и запускает свой файл и копию. При 15 ПК 30 учеников: 1 инструкция+5 первый+5 второй+1 личная сверка; второй пока пишет прогноз, затем первый анализирует/сверяет собственный вывод. На 30 ПК все работают параллельно, 12 минут сохраняются. Сохранить 60 .py (два на каждого), 30 личных журналов; без имён/личных данных достаточно кода места A/B. Максимум подтверждают допустимым и следующим недопустимым целым, при положительном расходе. При неполной цифровой попытке сохранить фактический прогресс и назначить завершение на ближайшей практике, при необходимости 034. Нельзя объявлять наблюдение чужого экрана собственной реализацией. Не вводить списки, функции пользователя, установки пакетов или новые языковые конструкции. Иллюстрация концептуальная. Точные входные данные заданы текстом и редактируемыми таблицами/схемами.</a:t>
            </a:r>
          </a:p>
          <a:p>
            <a:r>
              <a:rPr lang="ru-RU"/>
              <a:t>[Sources]</a:t>
            </a:r>
          </a:p>
          <a:p>
            <a:r>
              <a:rPr lang="ru-RU"/>
              <a:t>https://edsoo.ru/wp-content/uploads/2025/07/2025_ooo_frp_informatika-7-9_baza.pdf</a:t>
            </a:r>
          </a:p>
          <a:p>
            <a:r>
              <a:rPr lang="ru-RU"/>
              <a:t>https://docs.python.org/3/tutorial/introduction.html#using-python-as-a-calculator</a:t>
            </a:r>
          </a:p>
          <a:p>
            <a:r>
              <a:rPr lang="ru-RU"/>
              <a:t>https://docs.python.org/3/reference/compound_stmts.html#the-while-statement</a:t>
            </a:r>
          </a:p>
          <a:p>
            <a:r>
              <a:rPr lang="ru-RU"/>
              <a:t>https://docs.python.org/3/library/functions.html#print</a:t>
            </a:r>
          </a:p>
          <a:p>
            <a:r>
              <a:rPr lang="ru-RU"/>
              <a:t>https://edsoo.ru/wp-content/uploads/2026/08/informatika.pdf</a:t>
            </a:r>
          </a:p>
          <a:p>
            <a:r>
              <a:rPr lang="ru-RU"/>
              <a:t>Изображение: оригинальная математическая схема MediaSchool, построенная программно по явно заданным данным. Не ImageGen. Имена кода сопоставлены с величинами и единицами. Таблицы вывода проверены реальным изолированным запуском Python. True/False относится к сравнению с запасом; физического измерения нет.</a:t>
            </a:r>
          </a:p>
          <a:p>
            <a:r>
              <a:rPr lang="ru-RU"/>
              <a:t>[/Sources]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9E28B6D-5FF8-4075-849E-180F7EB23649}"/>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47BDCE39-B353-49F0-B6E1-0D977664BEB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BF184468-601D-4488-A00D-1541B772F8E0}"/>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AB6088E-8E71-4CA5-B3AF-57A0A81A153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1E632DAB-9ED4-404E-9FEF-181EA563ED9E}"/>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9CC9D06-DEDD-43F7-85B8-F9781E332BD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CAC15D4-25B6-4A20-A743-4203494BE58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16FF7B8A-E4C4-47D3-8712-DDEC1109383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3E94304-655D-4741-B66F-ECC7C1F969E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04AE58E3-2B94-4263-9086-13121872A1F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01 Облож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E8BF80E0-7231-4887-A99E-1B8E92D05B87}"/>
              </a:ext>
            </a:extLst>
          </p:cNvPr>
          <p:cNvSpPr>
            <a:spLocks noGrp="1"/>
          </p:cNvSpPr>
          <p:nvPr>
            <p:ph type="title"/>
          </p:nvPr>
        </p:nvSpPr>
        <p:spPr>
          <a:xfrm>
            <a:off x="685800" y="495300"/>
            <a:ext cx="10820400" cy="1524000"/>
          </a:xfrm>
          <a:prstGeom prst="rect">
            <a:avLst/>
          </a:prstGeom>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03 Ключевая мысль">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7D0C9067-44BB-4C0D-ABB1-96F7E8B179E2}"/>
              </a:ext>
            </a:extLst>
          </p:cNvPr>
          <p:cNvSpPr>
            <a:spLocks noGrp="1"/>
          </p:cNvSpPr>
          <p:nvPr>
            <p:ph type="title"/>
          </p:nvPr>
        </p:nvSpPr>
        <p:spPr>
          <a:xfrm>
            <a:off x="685800" y="1104900"/>
            <a:ext cx="10820400" cy="2857500"/>
          </a:xfrm>
          <a:prstGeom prst="rect">
            <a:avLst/>
          </a:prstGeom>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04 Схем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459224A8-E7AD-4614-BB9D-DF02AC82057A}"/>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05 Сравнение">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CE49365A-1BC9-4D9F-A2B3-4595FE40EBD2}"/>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06 Безопасность">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DFDC536E-F5BE-4A47-A785-3B540F49473F}"/>
              </a:ext>
            </a:extLst>
          </p:cNvPr>
          <p:cNvSpPr>
            <a:spLocks noGrp="1"/>
          </p:cNvSpPr>
          <p:nvPr>
            <p:ph type="title"/>
          </p:nvPr>
        </p:nvSpPr>
        <p:spPr>
          <a:xfrm>
            <a:off x="685800" y="647700"/>
            <a:ext cx="5619750" cy="1809750"/>
          </a:xfrm>
          <a:prstGeom prst="rect">
            <a:avLst/>
          </a:prstGeom>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07 Процедур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32A1C2E-00B2-41D3-9FCD-0A211FB843B3}"/>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08 Практи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7FB570B-3D7A-4969-BA02-15F493F0BFBD}"/>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09 Провер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A363BA4-9174-4552-9215-4D0F22873DEA}"/>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0 Выходной вопрос">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24EBC67B-076E-40EA-AE94-F927CD4BC99F}"/>
              </a:ext>
            </a:extLst>
          </p:cNvPr>
          <p:cNvSpPr>
            <a:spLocks noGrp="1"/>
          </p:cNvSpPr>
          <p:nvPr>
            <p:ph type="title"/>
          </p:nvPr>
        </p:nvSpPr>
        <p:spPr>
          <a:xfrm>
            <a:off x="685800" y="723900"/>
            <a:ext cx="10820400" cy="2095500"/>
          </a:xfrm>
          <a:prstGeom prst="rect">
            <a:avLst/>
          </a:prstGeom>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ediaSchool Signal">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pic>
        <p:nvPicPr>
          <p:cNvPr id="11" name="illustration" descr="Схема: прогноз до запуска, свой сохранённый файл, сравнение вывода и эксперимент с одним параметром.">
            <a:extLst>
              <a:ext uri="{FF2B5EF4-FFF2-40B4-BE49-F238E27FC236}">
                <a16:creationId xmlns:a16="http://schemas.microsoft.com/office/drawing/2014/main" id="{9C17B88F-B0EA-5BE2-0C40-B707DD7530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0" y="2458183"/>
            <a:ext cx="5314950" cy="3475160"/>
          </a:xfrm>
          <a:prstGeom prst="rect">
            <a:avLst/>
          </a:prstGeom>
        </p:spPr>
      </p:pic>
      <p:sp>
        <p:nvSpPr>
          <p:cNvPr id="12" name="title">
            <a:extLst>
              <a:ext uri="{FF2B5EF4-FFF2-40B4-BE49-F238E27FC236}">
                <a16:creationId xmlns:a16="http://schemas.microsoft.com/office/drawing/2014/main" id="{2040DFEB-E4AE-06C1-0AB0-43EA17BEDD36}"/>
              </a:ext>
            </a:extLst>
          </p:cNvPr>
          <p:cNvSpPr txBox="1"/>
          <p:nvPr/>
        </p:nvSpPr>
        <p:spPr>
          <a:xfrm>
            <a:off x="685800" y="495300"/>
            <a:ext cx="10820400" cy="1752600"/>
          </a:xfrm>
          <a:prstGeom prst="rect">
            <a:avLst/>
          </a:prstGeom>
          <a:noFill/>
        </p:spPr>
        <p:txBody>
          <a:bodyPr vert="horz" wrap="square" lIns="0" tIns="0" rIns="0" bIns="0" rtlCol="0" anchor="t">
            <a:noAutofit/>
          </a:bodyPr>
          <a:lstStyle/>
          <a:p>
            <a:pPr>
              <a:lnSpc>
                <a:spcPct val="104000"/>
              </a:lnSpc>
            </a:pPr>
            <a:r>
              <a:rPr lang="ru-RU" sz="9900">
                <a:solidFill>
                  <a:srgbClr val="121518"/>
                </a:solidFill>
                <a:latin typeface="Impact" panose="020B0806030902050204" pitchFamily="34" charset="0"/>
              </a:rPr>
              <a:t>ПРОВЕРИТЬ КОД</a:t>
            </a:r>
          </a:p>
        </p:txBody>
      </p:sp>
      <p:sp>
        <p:nvSpPr>
          <p:cNvPr id="13" name="subtitle">
            <a:extLst>
              <a:ext uri="{FF2B5EF4-FFF2-40B4-BE49-F238E27FC236}">
                <a16:creationId xmlns:a16="http://schemas.microsoft.com/office/drawing/2014/main" id="{50576450-B5AF-5E03-E2F7-3E471A77B33C}"/>
              </a:ext>
            </a:extLst>
          </p:cNvPr>
          <p:cNvSpPr txBox="1"/>
          <p:nvPr/>
        </p:nvSpPr>
        <p:spPr>
          <a:xfrm>
            <a:off x="685800" y="2667000"/>
            <a:ext cx="5429250" cy="1762125"/>
          </a:xfrm>
          <a:prstGeom prst="rect">
            <a:avLst/>
          </a:prstGeom>
          <a:noFill/>
        </p:spPr>
        <p:txBody>
          <a:bodyPr vert="horz" wrap="square" lIns="0" tIns="0" rIns="0" bIns="0" rtlCol="0" anchor="t">
            <a:noAutofit/>
          </a:bodyPr>
          <a:lstStyle/>
          <a:p>
            <a:pPr>
              <a:lnSpc>
                <a:spcPct val="104000"/>
              </a:lnSpc>
            </a:pPr>
            <a:r>
              <a:rPr lang="ru-RU" sz="3450">
                <a:solidFill>
                  <a:srgbClr val="121518"/>
                </a:solidFill>
                <a:latin typeface="Arial" panose="020B0604020202020204" pitchFamily="34" charset="0"/>
                <a:cs typeface="Arial" panose="020B0604020202020204" pitchFamily="34" charset="0"/>
              </a:rPr>
              <a:t>Прогноз. Свой код.
Один изменённый параметр.</a:t>
            </a:r>
          </a:p>
        </p:txBody>
      </p:sp>
      <p:sp>
        <p:nvSpPr>
          <p:cNvPr id="14" name="accent">
            <a:extLst>
              <a:ext uri="{FF2B5EF4-FFF2-40B4-BE49-F238E27FC236}">
                <a16:creationId xmlns:a16="http://schemas.microsoft.com/office/drawing/2014/main" id="{E16C44BA-AAF8-C2DE-6EA7-FF669CD19251}"/>
              </a:ext>
            </a:extLst>
          </p:cNvPr>
          <p:cNvSpPr/>
          <p:nvPr/>
        </p:nvSpPr>
        <p:spPr>
          <a:xfrm>
            <a:off x="685800" y="5219700"/>
            <a:ext cx="7810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brand">
            <a:extLst>
              <a:ext uri="{FF2B5EF4-FFF2-40B4-BE49-F238E27FC236}">
                <a16:creationId xmlns:a16="http://schemas.microsoft.com/office/drawing/2014/main" id="{2B2C1416-B96F-77A8-BB2C-F28A011DEE8F}"/>
              </a:ext>
            </a:extLst>
          </p:cNvPr>
          <p:cNvSpPr txBox="1"/>
          <p:nvPr/>
        </p:nvSpPr>
        <p:spPr>
          <a:xfrm>
            <a:off x="685800" y="5562600"/>
            <a:ext cx="3143250" cy="514350"/>
          </a:xfrm>
          <a:prstGeom prst="rect">
            <a:avLst/>
          </a:prstGeom>
          <a:noFill/>
        </p:spPr>
        <p:txBody>
          <a:bodyPr vert="horz" wrap="square" lIns="0" tIns="0" rIns="0" bIns="0" rtlCol="0" anchor="t">
            <a:noAutofit/>
          </a:bodyPr>
          <a:lstStyle/>
          <a:p>
            <a:pPr>
              <a:lnSpc>
                <a:spcPct val="104000"/>
              </a:lnSpc>
            </a:pPr>
            <a:r>
              <a:rPr lang="en-US" sz="2700" b="1">
                <a:solidFill>
                  <a:srgbClr val="121518"/>
                </a:solidFill>
                <a:latin typeface="Arial" panose="020B0604020202020204" pitchFamily="34" charset="0"/>
                <a:cs typeface="Arial" panose="020B0604020202020204" pitchFamily="34" charset="0"/>
              </a:rPr>
              <a:t>MediaSchool</a:t>
            </a:r>
            <a:endParaRPr lang="ru-RU" sz="2700" b="1">
              <a:solidFill>
                <a:srgbClr val="121518"/>
              </a:solidFill>
              <a:latin typeface="Arial" panose="020B0604020202020204" pitchFamily="34" charset="0"/>
              <a:cs typeface="Arial" panose="020B0604020202020204" pitchFamily="34" charset="0"/>
            </a:endParaRPr>
          </a:p>
        </p:txBody>
      </p:sp>
      <p:sp>
        <p:nvSpPr>
          <p:cNvPr id="16" name="subject">
            <a:extLst>
              <a:ext uri="{FF2B5EF4-FFF2-40B4-BE49-F238E27FC236}">
                <a16:creationId xmlns:a16="http://schemas.microsoft.com/office/drawing/2014/main" id="{C7692B84-99AE-EC34-CBE7-BB652AC204AB}"/>
              </a:ext>
            </a:extLst>
          </p:cNvPr>
          <p:cNvSpPr txBox="1"/>
          <p:nvPr/>
        </p:nvSpPr>
        <p:spPr>
          <a:xfrm>
            <a:off x="685800" y="6067425"/>
            <a:ext cx="5715000" cy="438150"/>
          </a:xfrm>
          <a:prstGeom prst="rect">
            <a:avLst/>
          </a:prstGeom>
          <a:noFill/>
        </p:spPr>
        <p:txBody>
          <a:bodyPr vert="horz" wrap="square" lIns="0" tIns="0" rIns="0" bIns="0" rtlCol="0" anchor="t">
            <a:noAutofit/>
          </a:bodyPr>
          <a:lstStyle/>
          <a:p>
            <a:pPr>
              <a:lnSpc>
                <a:spcPct val="104000"/>
              </a:lnSpc>
            </a:pPr>
            <a:r>
              <a:rPr lang="ru-RU" sz="2100">
                <a:solidFill>
                  <a:srgbClr val="121518"/>
                </a:solidFill>
                <a:latin typeface="Arial" panose="020B0604020202020204" pitchFamily="34" charset="0"/>
                <a:cs typeface="Arial" panose="020B0604020202020204" pitchFamily="34" charset="0"/>
              </a:rPr>
              <a:t>Информатика, 9 класс</a:t>
            </a:r>
          </a:p>
        </p:txBody>
      </p:sp>
    </p:spTree>
    <p:extLst>
      <p:ext uri="{BB962C8B-B14F-4D97-AF65-F5344CB8AC3E}">
        <p14:creationId xmlns:p14="http://schemas.microsoft.com/office/powerpoint/2010/main" val="1181152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21" name="title">
            <a:extLst>
              <a:ext uri="{FF2B5EF4-FFF2-40B4-BE49-F238E27FC236}">
                <a16:creationId xmlns:a16="http://schemas.microsoft.com/office/drawing/2014/main" id="{E97849F0-23E4-F080-1061-AF457694FB5F}"/>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Старт </a:t>
            </a:r>
            <a:r>
              <a:rPr lang="en-US" sz="4200" b="1">
                <a:solidFill>
                  <a:srgbClr val="121518"/>
                </a:solidFill>
                <a:latin typeface="Arial" panose="020B0604020202020204" pitchFamily="34" charset="0"/>
                <a:cs typeface="Arial" panose="020B0604020202020204" pitchFamily="34" charset="0"/>
              </a:rPr>
              <a:t>S0</a:t>
            </a:r>
            <a:endParaRPr lang="ru-RU" sz="4200" b="1">
              <a:solidFill>
                <a:srgbClr val="121518"/>
              </a:solidFill>
              <a:latin typeface="Arial" panose="020B0604020202020204" pitchFamily="34" charset="0"/>
              <a:cs typeface="Arial" panose="020B0604020202020204" pitchFamily="34" charset="0"/>
            </a:endParaRPr>
          </a:p>
        </p:txBody>
      </p:sp>
      <p:pic>
        <p:nvPicPr>
          <p:cNvPr id="23"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16213FCA-1A28-8713-900F-09D89AEF2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4" name="body">
            <a:extLst>
              <a:ext uri="{FF2B5EF4-FFF2-40B4-BE49-F238E27FC236}">
                <a16:creationId xmlns:a16="http://schemas.microsoft.com/office/drawing/2014/main" id="{13D5D817-D83E-E224-A252-A5B3C118CF95}"/>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Программа вычисляет модель.
Что сравнить до запуска?</a:t>
            </a:r>
          </a:p>
        </p:txBody>
      </p:sp>
      <p:sp>
        <p:nvSpPr>
          <p:cNvPr id="25" name="question">
            <a:extLst>
              <a:ext uri="{FF2B5EF4-FFF2-40B4-BE49-F238E27FC236}">
                <a16:creationId xmlns:a16="http://schemas.microsoft.com/office/drawing/2014/main" id="{9A18D97F-CBDC-FD20-6436-1481842EAAA3}"/>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Вычисление — отдельное действие от измерения.</a:t>
            </a:r>
          </a:p>
        </p:txBody>
      </p:sp>
      <p:sp>
        <p:nvSpPr>
          <p:cNvPr id="26" name="brand">
            <a:extLst>
              <a:ext uri="{FF2B5EF4-FFF2-40B4-BE49-F238E27FC236}">
                <a16:creationId xmlns:a16="http://schemas.microsoft.com/office/drawing/2014/main" id="{15BCF048-4669-4F41-2CA9-83E43CFCF4F2}"/>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7" name="page">
            <a:extLst>
              <a:ext uri="{FF2B5EF4-FFF2-40B4-BE49-F238E27FC236}">
                <a16:creationId xmlns:a16="http://schemas.microsoft.com/office/drawing/2014/main" id="{718E804F-2CC5-658A-313B-0BD1AB6FEEE9}"/>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02</a:t>
            </a:r>
          </a:p>
        </p:txBody>
      </p:sp>
    </p:spTree>
    <p:extLst>
      <p:ext uri="{BB962C8B-B14F-4D97-AF65-F5344CB8AC3E}">
        <p14:creationId xmlns:p14="http://schemas.microsoft.com/office/powerpoint/2010/main" val="262009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DA81F4BA-D2BD-A810-8028-04C4772BE39F}"/>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От модели к программе</a:t>
            </a:r>
          </a:p>
        </p:txBody>
      </p:sp>
      <p:pic>
        <p:nvPicPr>
          <p:cNvPr id="16" name="illustration" descr="Подготовка setup_cm, расход на изделие per_item_cm и запас stock_cm в сантиметрах, количество n в штуках.">
            <a:extLst>
              <a:ext uri="{FF2B5EF4-FFF2-40B4-BE49-F238E27FC236}">
                <a16:creationId xmlns:a16="http://schemas.microsoft.com/office/drawing/2014/main" id="{0D7EC06F-E36C-202B-D54F-17D1B712A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7" name="table-caption">
            <a:extLst>
              <a:ext uri="{FF2B5EF4-FFF2-40B4-BE49-F238E27FC236}">
                <a16:creationId xmlns:a16="http://schemas.microsoft.com/office/drawing/2014/main" id="{4F5AF1C2-46C7-B4C6-D6FB-F3F1EC36BB9F}"/>
              </a:ext>
            </a:extLst>
          </p:cNvPr>
          <p:cNvSpPr txBox="1"/>
          <p:nvPr/>
        </p:nvSpPr>
        <p:spPr>
          <a:xfrm>
            <a:off x="685800" y="1971675"/>
            <a:ext cx="5219700" cy="352425"/>
          </a:xfrm>
          <a:prstGeom prst="rect">
            <a:avLst/>
          </a:prstGeom>
          <a:noFill/>
        </p:spPr>
        <p:txBody>
          <a:bodyPr vert="horz" wrap="square" lIns="0" tIns="0" rIns="0" bIns="0" rtlCol="0" anchor="t">
            <a:noAutofit/>
          </a:bodyPr>
          <a:lstStyle/>
          <a:p>
            <a:pPr>
              <a:lnSpc>
                <a:spcPct val="104000"/>
              </a:lnSpc>
            </a:pPr>
            <a:r>
              <a:rPr lang="ru-RU">
                <a:solidFill>
                  <a:srgbClr val="121518"/>
                </a:solidFill>
                <a:latin typeface="Arial" panose="020B0604020202020204" pitchFamily="34" charset="0"/>
                <a:cs typeface="Arial" panose="020B0604020202020204" pitchFamily="34" charset="0"/>
              </a:rPr>
              <a:t>Свяжи величину и имя.</a:t>
            </a:r>
          </a:p>
        </p:txBody>
      </p:sp>
      <p:graphicFrame>
        <p:nvGraphicFramePr>
          <p:cNvPr id="18" name="editable-data-table">
            <a:extLst>
              <a:ext uri="{FF2B5EF4-FFF2-40B4-BE49-F238E27FC236}">
                <a16:creationId xmlns:a16="http://schemas.microsoft.com/office/drawing/2014/main" id="{78BD8A31-EE15-8A3B-82D9-51FE056E1C8A}"/>
              </a:ext>
            </a:extLst>
          </p:cNvPr>
          <p:cNvGraphicFramePr>
            <a:graphicFrameLocks noGrp="1"/>
          </p:cNvGraphicFramePr>
          <p:nvPr>
            <p:extLst>
              <p:ext uri="{D42A27DB-BD31-4B8C-83A1-F6EECF244321}">
                <p14:modId xmlns:p14="http://schemas.microsoft.com/office/powerpoint/2010/main" val="3128020300"/>
              </p:ext>
            </p:extLst>
          </p:nvPr>
        </p:nvGraphicFramePr>
        <p:xfrm>
          <a:off x="685800" y="2543175"/>
          <a:ext cx="5219700" cy="2628900"/>
        </p:xfrm>
        <a:graphic>
          <a:graphicData uri="http://schemas.openxmlformats.org/drawingml/2006/table">
            <a:tbl>
              <a:tblPr firstRow="1" bandRow="1">
                <a:tableStyleId>{5C22544A-7EE6-4342-B048-85BDC9FD1C3A}</a:tableStyleId>
              </a:tblPr>
              <a:tblGrid>
                <a:gridCol w="2609850">
                  <a:extLst>
                    <a:ext uri="{9D8B030D-6E8A-4147-A177-3AD203B41FA5}">
                      <a16:colId xmlns:a16="http://schemas.microsoft.com/office/drawing/2014/main" val="914976646"/>
                    </a:ext>
                  </a:extLst>
                </a:gridCol>
                <a:gridCol w="2609850">
                  <a:extLst>
                    <a:ext uri="{9D8B030D-6E8A-4147-A177-3AD203B41FA5}">
                      <a16:colId xmlns:a16="http://schemas.microsoft.com/office/drawing/2014/main" val="3860738765"/>
                    </a:ext>
                  </a:extLst>
                </a:gridCol>
              </a:tblGrid>
              <a:tr h="525780">
                <a:tc>
                  <a:txBody>
                    <a:bodyPr/>
                    <a:lstStyle/>
                    <a:p>
                      <a:pPr algn="ctr"/>
                      <a:r>
                        <a:rPr lang="ru-RU" sz="2100" b="1">
                          <a:solidFill>
                            <a:srgbClr val="FFFFFF"/>
                          </a:solidFill>
                          <a:latin typeface="Arial" panose="020B0604020202020204" pitchFamily="34" charset="0"/>
                        </a:rPr>
                        <a:t>Величина</a:t>
                      </a:r>
                    </a:p>
                  </a:txBody>
                  <a:tcPr marL="88900" marR="88900" marT="38100" marB="38100" anchor="ctr">
                    <a:solidFill>
                      <a:srgbClr val="2449F2"/>
                    </a:solidFill>
                  </a:tcPr>
                </a:tc>
                <a:tc>
                  <a:txBody>
                    <a:bodyPr/>
                    <a:lstStyle/>
                    <a:p>
                      <a:pPr algn="ctr"/>
                      <a:r>
                        <a:rPr lang="ru-RU" sz="2100" b="1">
                          <a:solidFill>
                            <a:srgbClr val="FFFFFF"/>
                          </a:solidFill>
                          <a:latin typeface="Arial" panose="020B0604020202020204" pitchFamily="34" charset="0"/>
                        </a:rPr>
                        <a:t>Имя</a:t>
                      </a:r>
                    </a:p>
                  </a:txBody>
                  <a:tcPr marL="88900" marR="88900" marT="38100" marB="38100" anchor="ctr">
                    <a:solidFill>
                      <a:srgbClr val="2449F2"/>
                    </a:solidFill>
                  </a:tcPr>
                </a:tc>
                <a:extLst>
                  <a:ext uri="{0D108BD9-81ED-4DB2-BD59-A6C34878D82A}">
                    <a16:rowId xmlns:a16="http://schemas.microsoft.com/office/drawing/2014/main" val="3230101578"/>
                  </a:ext>
                </a:extLst>
              </a:tr>
              <a:tr h="525780">
                <a:tc>
                  <a:txBody>
                    <a:bodyPr/>
                    <a:lstStyle/>
                    <a:p>
                      <a:pPr algn="ctr"/>
                      <a:r>
                        <a:rPr lang="ru-RU" sz="2100" b="0">
                          <a:solidFill>
                            <a:srgbClr val="121518"/>
                          </a:solidFill>
                          <a:latin typeface="Arial" panose="020B0604020202020204" pitchFamily="34" charset="0"/>
                        </a:rPr>
                        <a:t>Подготовка, см</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setup_cm</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632547667"/>
                  </a:ext>
                </a:extLst>
              </a:tr>
              <a:tr h="525780">
                <a:tc>
                  <a:txBody>
                    <a:bodyPr/>
                    <a:lstStyle/>
                    <a:p>
                      <a:pPr algn="ctr"/>
                      <a:r>
                        <a:rPr lang="ru-RU" sz="2100" b="0">
                          <a:solidFill>
                            <a:srgbClr val="121518"/>
                          </a:solidFill>
                          <a:latin typeface="Arial" panose="020B0604020202020204" pitchFamily="34" charset="0"/>
                        </a:rPr>
                        <a:t>На изделие, см</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per_item_cm</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2148318721"/>
                  </a:ext>
                </a:extLst>
              </a:tr>
              <a:tr h="525780">
                <a:tc>
                  <a:txBody>
                    <a:bodyPr/>
                    <a:lstStyle/>
                    <a:p>
                      <a:pPr algn="ctr"/>
                      <a:r>
                        <a:rPr lang="ru-RU" sz="2100" b="0">
                          <a:solidFill>
                            <a:srgbClr val="121518"/>
                          </a:solidFill>
                          <a:latin typeface="Arial" panose="020B0604020202020204" pitchFamily="34" charset="0"/>
                        </a:rPr>
                        <a:t>Запас, см</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stock_cm</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2796875074"/>
                  </a:ext>
                </a:extLst>
              </a:tr>
              <a:tr h="525780">
                <a:tc>
                  <a:txBody>
                    <a:bodyPr/>
                    <a:lstStyle/>
                    <a:p>
                      <a:pPr algn="ctr"/>
                      <a:r>
                        <a:rPr lang="ru-RU" sz="2100" b="0">
                          <a:solidFill>
                            <a:srgbClr val="121518"/>
                          </a:solidFill>
                          <a:latin typeface="Arial" panose="020B0604020202020204" pitchFamily="34" charset="0"/>
                        </a:rPr>
                        <a:t>Количество, шт.</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n</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2573805890"/>
                  </a:ext>
                </a:extLst>
              </a:tr>
            </a:tbl>
          </a:graphicData>
        </a:graphic>
      </p:graphicFrame>
      <p:sp>
        <p:nvSpPr>
          <p:cNvPr id="19" name="question">
            <a:extLst>
              <a:ext uri="{FF2B5EF4-FFF2-40B4-BE49-F238E27FC236}">
                <a16:creationId xmlns:a16="http://schemas.microsoft.com/office/drawing/2014/main" id="{6BC5C603-FEE6-F3C6-9947-DDA0052A2E32}"/>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Единицы остаются частью условия.</a:t>
            </a:r>
          </a:p>
        </p:txBody>
      </p:sp>
      <p:sp>
        <p:nvSpPr>
          <p:cNvPr id="20" name="brand">
            <a:extLst>
              <a:ext uri="{FF2B5EF4-FFF2-40B4-BE49-F238E27FC236}">
                <a16:creationId xmlns:a16="http://schemas.microsoft.com/office/drawing/2014/main" id="{CC4A9A5F-62CF-3020-5DE1-EC288DC359F6}"/>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1701FCA5-B2F2-2C19-6120-931B6A02CE32}"/>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03</a:t>
            </a:r>
          </a:p>
        </p:txBody>
      </p:sp>
    </p:spTree>
    <p:extLst>
      <p:ext uri="{BB962C8B-B14F-4D97-AF65-F5344CB8AC3E}">
        <p14:creationId xmlns:p14="http://schemas.microsoft.com/office/powerpoint/2010/main" val="2111172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5F6F21F2-DF25-6385-8FF5-2EA7E3740A64}"/>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Разобранный код</a:t>
            </a:r>
          </a:p>
        </p:txBody>
      </p:sp>
      <p:pic>
        <p:nvPicPr>
          <p:cNvPr id="16" name="illustration" descr="Данные программы переходят в вычисление used_cm и сравнение ok с запасом.">
            <a:extLst>
              <a:ext uri="{FF2B5EF4-FFF2-40B4-BE49-F238E27FC236}">
                <a16:creationId xmlns:a16="http://schemas.microsoft.com/office/drawing/2014/main" id="{80999499-A247-2A01-B475-24378F887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7" name="editable-code-background">
            <a:extLst>
              <a:ext uri="{FF2B5EF4-FFF2-40B4-BE49-F238E27FC236}">
                <a16:creationId xmlns:a16="http://schemas.microsoft.com/office/drawing/2014/main" id="{B7E5AE0E-7E7A-022E-6D65-7A5790BAC4F3}"/>
              </a:ext>
            </a:extLst>
          </p:cNvPr>
          <p:cNvSpPr/>
          <p:nvPr/>
        </p:nvSpPr>
        <p:spPr>
          <a:xfrm>
            <a:off x="590550" y="2238375"/>
            <a:ext cx="5410200" cy="3286125"/>
          </a:xfrm>
          <a:prstGeom prst="rect">
            <a:avLst/>
          </a:prstGeom>
          <a:solidFill>
            <a:srgbClr val="EDF0F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editable-python-code">
            <a:extLst>
              <a:ext uri="{FF2B5EF4-FFF2-40B4-BE49-F238E27FC236}">
                <a16:creationId xmlns:a16="http://schemas.microsoft.com/office/drawing/2014/main" id="{ADC028FF-639C-F188-1400-D02853A39C19}"/>
              </a:ext>
            </a:extLst>
          </p:cNvPr>
          <p:cNvSpPr txBox="1"/>
          <p:nvPr/>
        </p:nvSpPr>
        <p:spPr>
          <a:xfrm>
            <a:off x="752475" y="2390775"/>
            <a:ext cx="5086350" cy="2971800"/>
          </a:xfrm>
          <a:prstGeom prst="rect">
            <a:avLst/>
          </a:prstGeom>
          <a:noFill/>
        </p:spPr>
        <p:txBody>
          <a:bodyPr vert="horz" wrap="square" lIns="0" tIns="0" rIns="0" bIns="0" rtlCol="0" anchor="t">
            <a:noAutofit/>
          </a:bodyPr>
          <a:lstStyle/>
          <a:p>
            <a:pPr>
              <a:lnSpc>
                <a:spcPct val="104000"/>
              </a:lnSpc>
            </a:pPr>
            <a:r>
              <a:rPr lang="en-US" sz="1950">
                <a:solidFill>
                  <a:srgbClr val="121518"/>
                </a:solidFill>
                <a:latin typeface="Consolas" panose="020B0609020204030204" pitchFamily="49" charset="0"/>
              </a:rPr>
              <a:t>setup_cm = 4
per_item_cm = 2
stock_cm = 20
n = 0
while n &lt;= 9:
    used_cm = setup_cm+per_item_cm*n
    ok = used_cm &lt;= stock_cm
    print(n, used_cm, ok)
    n = n + 1</a:t>
            </a:r>
            <a:endParaRPr lang="ru-RU" sz="1950">
              <a:solidFill>
                <a:srgbClr val="121518"/>
              </a:solidFill>
              <a:latin typeface="Consolas" panose="020B0609020204030204" pitchFamily="49" charset="0"/>
            </a:endParaRPr>
          </a:p>
        </p:txBody>
      </p:sp>
      <p:sp>
        <p:nvSpPr>
          <p:cNvPr id="19" name="question">
            <a:extLst>
              <a:ext uri="{FF2B5EF4-FFF2-40B4-BE49-F238E27FC236}">
                <a16:creationId xmlns:a16="http://schemas.microsoft.com/office/drawing/2014/main" id="{FE10C189-FFA9-A29C-EFE2-E6516C864FA4}"/>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Другие числа; отступы задают тело while.</a:t>
            </a:r>
          </a:p>
        </p:txBody>
      </p:sp>
      <p:sp>
        <p:nvSpPr>
          <p:cNvPr id="20" name="brand">
            <a:extLst>
              <a:ext uri="{FF2B5EF4-FFF2-40B4-BE49-F238E27FC236}">
                <a16:creationId xmlns:a16="http://schemas.microsoft.com/office/drawing/2014/main" id="{DD0F12B6-78A7-2537-FCBA-E805252109D1}"/>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05E7CF73-FC13-E12D-8B87-A0FE016E8C2B}"/>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04</a:t>
            </a:r>
          </a:p>
        </p:txBody>
      </p:sp>
    </p:spTree>
    <p:extLst>
      <p:ext uri="{BB962C8B-B14F-4D97-AF65-F5344CB8AC3E}">
        <p14:creationId xmlns:p14="http://schemas.microsoft.com/office/powerpoint/2010/main" val="3477233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F6758BB3-5EB8-C540-FC53-CAF8704BD751}"/>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Личная </a:t>
            </a:r>
            <a:r>
              <a:rPr lang="en-US" sz="4200" b="1">
                <a:solidFill>
                  <a:srgbClr val="121518"/>
                </a:solidFill>
                <a:latin typeface="Arial" panose="020B0604020202020204" pitchFamily="34" charset="0"/>
                <a:cs typeface="Arial" panose="020B0604020202020204" pitchFamily="34" charset="0"/>
              </a:rPr>
              <a:t>C1</a:t>
            </a:r>
            <a:endParaRPr lang="ru-RU" sz="4200" b="1">
              <a:solidFill>
                <a:srgbClr val="121518"/>
              </a:solidFill>
              <a:latin typeface="Arial" panose="020B0604020202020204" pitchFamily="34" charset="0"/>
              <a:cs typeface="Arial" panose="020B0604020202020204" pitchFamily="34" charset="0"/>
            </a:endParaRPr>
          </a:p>
        </p:txBody>
      </p:sp>
      <p:pic>
        <p:nvPicPr>
          <p:cNvPr id="19" name="illustration" descr="Исходные данные C1: подготовка 5 см, по 2 см на изделие, n = 3; готовый ответ не показан.">
            <a:extLst>
              <a:ext uri="{FF2B5EF4-FFF2-40B4-BE49-F238E27FC236}">
                <a16:creationId xmlns:a16="http://schemas.microsoft.com/office/drawing/2014/main" id="{667ED0E5-7C3D-1F4A-ED6B-9BB09FA98C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20" name="body">
            <a:extLst>
              <a:ext uri="{FF2B5EF4-FFF2-40B4-BE49-F238E27FC236}">
                <a16:creationId xmlns:a16="http://schemas.microsoft.com/office/drawing/2014/main" id="{799C6F11-D9C2-7176-3CBB-C806002E3B99}"/>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5 см подготовка, по 2 см.
n=3; своё выражение и прогноз.</a:t>
            </a:r>
          </a:p>
        </p:txBody>
      </p:sp>
      <p:sp>
        <p:nvSpPr>
          <p:cNvPr id="21" name="question">
            <a:extLst>
              <a:ext uri="{FF2B5EF4-FFF2-40B4-BE49-F238E27FC236}">
                <a16:creationId xmlns:a16="http://schemas.microsoft.com/office/drawing/2014/main" id="{58B3008F-9DF3-F774-33F6-4332CAB3FF50}"/>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Сначала собственная запись с единицами.</a:t>
            </a:r>
          </a:p>
        </p:txBody>
      </p:sp>
      <p:sp>
        <p:nvSpPr>
          <p:cNvPr id="22" name="brand">
            <a:extLst>
              <a:ext uri="{FF2B5EF4-FFF2-40B4-BE49-F238E27FC236}">
                <a16:creationId xmlns:a16="http://schemas.microsoft.com/office/drawing/2014/main" id="{087FC94F-1626-1DDF-7E4A-08821DD64FC2}"/>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2D4D82C7-6899-2B3B-8E61-0F699C91B499}"/>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05</a:t>
            </a:r>
          </a:p>
        </p:txBody>
      </p:sp>
    </p:spTree>
    <p:extLst>
      <p:ext uri="{BB962C8B-B14F-4D97-AF65-F5344CB8AC3E}">
        <p14:creationId xmlns:p14="http://schemas.microsoft.com/office/powerpoint/2010/main" val="93272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4E3E5BDD-7496-435E-B58C-423975AB358A}"/>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Сверка выражения</a:t>
            </a:r>
          </a:p>
        </p:txBody>
      </p:sp>
      <p:pic>
        <p:nvPicPr>
          <p:cNvPr id="17"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58D0C210-93E5-73DC-6550-D8C2E5FBAD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8" name="reveal-accent">
            <a:extLst>
              <a:ext uri="{FF2B5EF4-FFF2-40B4-BE49-F238E27FC236}">
                <a16:creationId xmlns:a16="http://schemas.microsoft.com/office/drawing/2014/main" id="{91C3399E-E13F-D259-1663-2E07457FB131}"/>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body">
            <a:extLst>
              <a:ext uri="{FF2B5EF4-FFF2-40B4-BE49-F238E27FC236}">
                <a16:creationId xmlns:a16="http://schemas.microsoft.com/office/drawing/2014/main" id="{3920037B-FED7-0515-28FC-8D4461E8674F}"/>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R = 5+2×3 = 11 см.
Подготовка добавлена один раз.
В файле своё выражение —
одной строкой.</a:t>
            </a:r>
          </a:p>
        </p:txBody>
      </p:sp>
      <p:sp>
        <p:nvSpPr>
          <p:cNvPr id="20" name="question">
            <a:extLst>
              <a:ext uri="{FF2B5EF4-FFF2-40B4-BE49-F238E27FC236}">
                <a16:creationId xmlns:a16="http://schemas.microsoft.com/office/drawing/2014/main" id="{94C1239D-F4E6-C3AB-5578-895856895421}"/>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Имена переменных связаны с величинами.</a:t>
            </a:r>
          </a:p>
        </p:txBody>
      </p:sp>
      <p:sp>
        <p:nvSpPr>
          <p:cNvPr id="21" name="brand">
            <a:extLst>
              <a:ext uri="{FF2B5EF4-FFF2-40B4-BE49-F238E27FC236}">
                <a16:creationId xmlns:a16="http://schemas.microsoft.com/office/drawing/2014/main" id="{043AFA75-35E4-1741-A65D-F63459A8D674}"/>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EFBFCA29-1075-4AF1-797B-89423FA312BD}"/>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06</a:t>
            </a:r>
          </a:p>
        </p:txBody>
      </p:sp>
    </p:spTree>
    <p:extLst>
      <p:ext uri="{BB962C8B-B14F-4D97-AF65-F5344CB8AC3E}">
        <p14:creationId xmlns:p14="http://schemas.microsoft.com/office/powerpoint/2010/main" val="10238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2B3D7DCF-A19D-F1A0-C8B5-A988007AC911}"/>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Личная </a:t>
            </a:r>
            <a:r>
              <a:rPr lang="en-US" sz="4200" b="1">
                <a:solidFill>
                  <a:srgbClr val="121518"/>
                </a:solidFill>
                <a:latin typeface="Arial" panose="020B0604020202020204" pitchFamily="34" charset="0"/>
                <a:cs typeface="Arial" panose="020B0604020202020204" pitchFamily="34" charset="0"/>
              </a:rPr>
              <a:t>A1</a:t>
            </a:r>
            <a:endParaRPr lang="ru-RU" sz="4200" b="1">
              <a:solidFill>
                <a:srgbClr val="121518"/>
              </a:solidFill>
              <a:latin typeface="Arial" panose="020B0604020202020204" pitchFamily="34" charset="0"/>
              <a:cs typeface="Arial" panose="020B0604020202020204" pitchFamily="34" charset="0"/>
            </a:endParaRPr>
          </a:p>
        </p:txBody>
      </p:sp>
      <p:pic>
        <p:nvPicPr>
          <p:cNvPr id="16" name="illustration" descr="Порядок тела цикла: вычислить расход, сравнить с запасом, вывести текущие значения, увеличить n и проверить while снова.">
            <a:extLst>
              <a:ext uri="{FF2B5EF4-FFF2-40B4-BE49-F238E27FC236}">
                <a16:creationId xmlns:a16="http://schemas.microsoft.com/office/drawing/2014/main" id="{9F22B6B4-67A4-4EE5-84B5-D4FDF85060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7" name="body">
            <a:extLst>
              <a:ext uri="{FF2B5EF4-FFF2-40B4-BE49-F238E27FC236}">
                <a16:creationId xmlns:a16="http://schemas.microsoft.com/office/drawing/2014/main" id="{22853B8B-0107-AAE3-0D8C-A7C3C0931A8A}"/>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Готовый цикл на листе.
Три строки для n=0,1,2.
Зачем менять n?</a:t>
            </a:r>
          </a:p>
        </p:txBody>
      </p:sp>
      <p:sp>
        <p:nvSpPr>
          <p:cNvPr id="18" name="question">
            <a:extLst>
              <a:ext uri="{FF2B5EF4-FFF2-40B4-BE49-F238E27FC236}">
                <a16:creationId xmlns:a16="http://schemas.microsoft.com/office/drawing/2014/main" id="{6B3BBA29-9464-95C2-12B1-D98682D6D1DA}"/>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Две минуты лично до сверки.</a:t>
            </a:r>
          </a:p>
        </p:txBody>
      </p:sp>
      <p:sp>
        <p:nvSpPr>
          <p:cNvPr id="19" name="brand">
            <a:extLst>
              <a:ext uri="{FF2B5EF4-FFF2-40B4-BE49-F238E27FC236}">
                <a16:creationId xmlns:a16="http://schemas.microsoft.com/office/drawing/2014/main" id="{89C3C530-2843-881D-F273-969E5451EDB1}"/>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0" name="page">
            <a:extLst>
              <a:ext uri="{FF2B5EF4-FFF2-40B4-BE49-F238E27FC236}">
                <a16:creationId xmlns:a16="http://schemas.microsoft.com/office/drawing/2014/main" id="{54AC867C-2BC9-2828-C9AB-D2D93D6E8FE1}"/>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07</a:t>
            </a:r>
          </a:p>
        </p:txBody>
      </p:sp>
    </p:spTree>
    <p:extLst>
      <p:ext uri="{BB962C8B-B14F-4D97-AF65-F5344CB8AC3E}">
        <p14:creationId xmlns:p14="http://schemas.microsoft.com/office/powerpoint/2010/main" val="180420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CEC6C998-ECB7-1F53-3D6D-55C6753A1D9C}"/>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Порядок цикла</a:t>
            </a:r>
          </a:p>
        </p:txBody>
      </p:sp>
      <p:pic>
        <p:nvPicPr>
          <p:cNvPr id="19" name="illustration" descr="Трассировка A1: n = 0,1,2; расходы 2,6,10 см; все три значения ok равны True.">
            <a:extLst>
              <a:ext uri="{FF2B5EF4-FFF2-40B4-BE49-F238E27FC236}">
                <a16:creationId xmlns:a16="http://schemas.microsoft.com/office/drawing/2014/main" id="{30F0DFA4-FC9F-B4D0-4731-91377BFB6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20" name="reveal-accent">
            <a:extLst>
              <a:ext uri="{FF2B5EF4-FFF2-40B4-BE49-F238E27FC236}">
                <a16:creationId xmlns:a16="http://schemas.microsoft.com/office/drawing/2014/main" id="{C7D20B2B-B63A-37F3-FB65-84B563DB3EE8}"/>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body">
            <a:extLst>
              <a:ext uri="{FF2B5EF4-FFF2-40B4-BE49-F238E27FC236}">
                <a16:creationId xmlns:a16="http://schemas.microsoft.com/office/drawing/2014/main" id="{7D4BB3E1-E61F-B758-B9D5-B4E0EECB69F6}"/>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0  2   True
1  6   True
2  10  True
Затем n=3 — условие ложно.</a:t>
            </a:r>
          </a:p>
        </p:txBody>
      </p:sp>
      <p:sp>
        <p:nvSpPr>
          <p:cNvPr id="22" name="question">
            <a:extLst>
              <a:ext uri="{FF2B5EF4-FFF2-40B4-BE49-F238E27FC236}">
                <a16:creationId xmlns:a16="http://schemas.microsoft.com/office/drawing/2014/main" id="{8DC304ED-5EAF-4DD8-CADD-498E88671718}"/>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Сначала вывод, потом увеличение n.</a:t>
            </a:r>
          </a:p>
        </p:txBody>
      </p:sp>
      <p:sp>
        <p:nvSpPr>
          <p:cNvPr id="23" name="brand">
            <a:extLst>
              <a:ext uri="{FF2B5EF4-FFF2-40B4-BE49-F238E27FC236}">
                <a16:creationId xmlns:a16="http://schemas.microsoft.com/office/drawing/2014/main" id="{55CD593A-AF3C-5CCC-4538-5E120183B3E4}"/>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4" name="page">
            <a:extLst>
              <a:ext uri="{FF2B5EF4-FFF2-40B4-BE49-F238E27FC236}">
                <a16:creationId xmlns:a16="http://schemas.microsoft.com/office/drawing/2014/main" id="{EB426469-7FB6-58DB-5DA7-584498F4B075}"/>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08</a:t>
            </a:r>
          </a:p>
        </p:txBody>
      </p:sp>
    </p:spTree>
    <p:extLst>
      <p:ext uri="{BB962C8B-B14F-4D97-AF65-F5344CB8AC3E}">
        <p14:creationId xmlns:p14="http://schemas.microsoft.com/office/powerpoint/2010/main" val="389927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535F10EF-D2CD-3FD2-326B-EB7521015FE8}"/>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Две минуты без экрана</a:t>
            </a:r>
          </a:p>
        </p:txBody>
      </p:sp>
      <p:pic>
        <p:nvPicPr>
          <p:cNvPr id="14"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B02971C8-E0BA-03DB-3526-9278A5DD7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5" name="body">
            <a:extLst>
              <a:ext uri="{FF2B5EF4-FFF2-40B4-BE49-F238E27FC236}">
                <a16:creationId xmlns:a16="http://schemas.microsoft.com/office/drawing/2014/main" id="{6F81CB16-AEA9-A039-D2AD-72A6C00D8A19}"/>
              </a:ext>
            </a:extLst>
          </p:cNvPr>
          <p:cNvSpPr txBox="1"/>
          <p:nvPr/>
        </p:nvSpPr>
        <p:spPr>
          <a:xfrm>
            <a:off x="685800" y="2266950"/>
            <a:ext cx="5219700" cy="2266950"/>
          </a:xfrm>
          <a:prstGeom prst="rect">
            <a:avLst/>
          </a:prstGeom>
          <a:noFill/>
        </p:spPr>
        <p:txBody>
          <a:bodyPr vert="horz" wrap="square" lIns="0" tIns="0" rIns="0" bIns="0" rtlCol="0" anchor="t">
            <a:noAutofit/>
          </a:bodyPr>
          <a:lstStyle/>
          <a:p>
            <a:pPr>
              <a:lnSpc>
                <a:spcPct val="104000"/>
              </a:lnSpc>
            </a:pPr>
            <a:r>
              <a:rPr lang="ru-RU" sz="2700">
                <a:solidFill>
                  <a:srgbClr val="121518"/>
                </a:solidFill>
                <a:latin typeface="Arial" panose="020B0604020202020204" pitchFamily="34" charset="0"/>
                <a:cs typeface="Arial" panose="020B0604020202020204" pitchFamily="34" charset="0"/>
              </a:rPr>
              <a:t>Отведи взгляд.
Смени позу.
Две минуты без заданий.</a:t>
            </a:r>
          </a:p>
        </p:txBody>
      </p:sp>
      <p:sp>
        <p:nvSpPr>
          <p:cNvPr id="16" name="pause-note">
            <a:extLst>
              <a:ext uri="{FF2B5EF4-FFF2-40B4-BE49-F238E27FC236}">
                <a16:creationId xmlns:a16="http://schemas.microsoft.com/office/drawing/2014/main" id="{97D3084C-753F-C0B2-4514-41D20C6B2BE0}"/>
              </a:ext>
            </a:extLst>
          </p:cNvPr>
          <p:cNvSpPr txBox="1"/>
          <p:nvPr/>
        </p:nvSpPr>
        <p:spPr>
          <a:xfrm>
            <a:off x="685800" y="4743450"/>
            <a:ext cx="5219700" cy="714375"/>
          </a:xfrm>
          <a:prstGeom prst="rect">
            <a:avLst/>
          </a:prstGeom>
          <a:noFill/>
        </p:spPr>
        <p:txBody>
          <a:bodyPr vert="horz" wrap="square" lIns="0" tIns="0" rIns="0" bIns="0" rtlCol="0" anchor="t">
            <a:noAutofit/>
          </a:bodyPr>
          <a:lstStyle/>
          <a:p>
            <a:pPr>
              <a:lnSpc>
                <a:spcPct val="104000"/>
              </a:lnSpc>
            </a:pPr>
            <a:r>
              <a:rPr lang="ru-RU" sz="2175" b="1">
                <a:solidFill>
                  <a:srgbClr val="2449F2"/>
                </a:solidFill>
                <a:latin typeface="Arial" panose="020B0604020202020204" pitchFamily="34" charset="0"/>
                <a:cs typeface="Arial" panose="020B0604020202020204" pitchFamily="34" charset="0"/>
              </a:rPr>
              <a:t>Две минуты без проекции.</a:t>
            </a:r>
          </a:p>
        </p:txBody>
      </p:sp>
      <p:sp>
        <p:nvSpPr>
          <p:cNvPr id="17" name="brand">
            <a:extLst>
              <a:ext uri="{FF2B5EF4-FFF2-40B4-BE49-F238E27FC236}">
                <a16:creationId xmlns:a16="http://schemas.microsoft.com/office/drawing/2014/main" id="{72DD4F16-C6E8-2B0A-1FA0-191E6EE4CE26}"/>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8" name="page">
            <a:extLst>
              <a:ext uri="{FF2B5EF4-FFF2-40B4-BE49-F238E27FC236}">
                <a16:creationId xmlns:a16="http://schemas.microsoft.com/office/drawing/2014/main" id="{1B89246A-5958-011A-8178-C6BCA20EBC8F}"/>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09</a:t>
            </a:r>
          </a:p>
        </p:txBody>
      </p:sp>
    </p:spTree>
    <p:extLst>
      <p:ext uri="{BB962C8B-B14F-4D97-AF65-F5344CB8AC3E}">
        <p14:creationId xmlns:p14="http://schemas.microsoft.com/office/powerpoint/2010/main" val="2922640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81DD2D62-2217-7FCE-7FC5-F69A93A5BD52}"/>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Независимый прогноз</a:t>
            </a:r>
          </a:p>
        </p:txBody>
      </p:sp>
      <p:pic>
        <p:nvPicPr>
          <p:cNvPr id="11" name="illustration" descr="Контроль другого примера: n = 0,3,8,9; расходы 4,10,20,22 см; только последний превышает запас 20 см.">
            <a:extLst>
              <a:ext uri="{FF2B5EF4-FFF2-40B4-BE49-F238E27FC236}">
                <a16:creationId xmlns:a16="http://schemas.microsoft.com/office/drawing/2014/main" id="{5F5E28CF-9F45-6C7F-2BBA-D718006B2E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2" name="body">
            <a:extLst>
              <a:ext uri="{FF2B5EF4-FFF2-40B4-BE49-F238E27FC236}">
                <a16:creationId xmlns:a16="http://schemas.microsoft.com/office/drawing/2014/main" id="{D73A3421-52F2-02AD-7837-DB1C00CF18F2}"/>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Ручной результат до запуска.
Фактический вывод после.
Не переписывай прогноз задним числом.</a:t>
            </a:r>
          </a:p>
        </p:txBody>
      </p:sp>
      <p:sp>
        <p:nvSpPr>
          <p:cNvPr id="13" name="question">
            <a:extLst>
              <a:ext uri="{FF2B5EF4-FFF2-40B4-BE49-F238E27FC236}">
                <a16:creationId xmlns:a16="http://schemas.microsoft.com/office/drawing/2014/main" id="{8421BA45-ED4C-62AF-9EB8-A262C7AF6DF5}"/>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Обычный, нуль, граница, следующий кандидат.</a:t>
            </a:r>
          </a:p>
        </p:txBody>
      </p:sp>
      <p:sp>
        <p:nvSpPr>
          <p:cNvPr id="14" name="brand">
            <a:extLst>
              <a:ext uri="{FF2B5EF4-FFF2-40B4-BE49-F238E27FC236}">
                <a16:creationId xmlns:a16="http://schemas.microsoft.com/office/drawing/2014/main" id="{B8AFE484-FC10-49BD-1664-184B9BCDE950}"/>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7FEB7FAE-41DE-52BD-7012-2E5C19B1E6FC}"/>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970697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5742F7B1-1B71-FAFF-DB2B-75BAC831482E}"/>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Проверить соответствие</a:t>
            </a:r>
          </a:p>
        </p:txBody>
      </p:sp>
      <p:pic>
        <p:nvPicPr>
          <p:cNvPr id="16" name="illustration" descr="Три проверки: код выполняется, результат совпал с прогнозом, модель подходит к условиям.">
            <a:extLst>
              <a:ext uri="{FF2B5EF4-FFF2-40B4-BE49-F238E27FC236}">
                <a16:creationId xmlns:a16="http://schemas.microsoft.com/office/drawing/2014/main" id="{0370669A-9A3A-3A06-4DC7-F798ED05F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7" name="table-caption">
            <a:extLst>
              <a:ext uri="{FF2B5EF4-FFF2-40B4-BE49-F238E27FC236}">
                <a16:creationId xmlns:a16="http://schemas.microsoft.com/office/drawing/2014/main" id="{DB202BD0-11BC-4EBF-6AAB-D9353A97C923}"/>
              </a:ext>
            </a:extLst>
          </p:cNvPr>
          <p:cNvSpPr txBox="1"/>
          <p:nvPr/>
        </p:nvSpPr>
        <p:spPr>
          <a:xfrm>
            <a:off x="685800" y="1971675"/>
            <a:ext cx="5219700" cy="352425"/>
          </a:xfrm>
          <a:prstGeom prst="rect">
            <a:avLst/>
          </a:prstGeom>
          <a:noFill/>
        </p:spPr>
        <p:txBody>
          <a:bodyPr vert="horz" wrap="square" lIns="0" tIns="0" rIns="0" bIns="0" rtlCol="0" anchor="t">
            <a:noAutofit/>
          </a:bodyPr>
          <a:lstStyle/>
          <a:p>
            <a:pPr>
              <a:lnSpc>
                <a:spcPct val="104000"/>
              </a:lnSpc>
            </a:pPr>
            <a:r>
              <a:rPr lang="ru-RU">
                <a:solidFill>
                  <a:srgbClr val="121518"/>
                </a:solidFill>
                <a:latin typeface="Arial" panose="020B0604020202020204" pitchFamily="34" charset="0"/>
                <a:cs typeface="Arial" panose="020B0604020202020204" pitchFamily="34" charset="0"/>
              </a:rPr>
              <a:t>Отсутствие ошибки Python — лишь первый шаг.</a:t>
            </a:r>
          </a:p>
        </p:txBody>
      </p:sp>
      <p:graphicFrame>
        <p:nvGraphicFramePr>
          <p:cNvPr id="18" name="editable-data-table">
            <a:extLst>
              <a:ext uri="{FF2B5EF4-FFF2-40B4-BE49-F238E27FC236}">
                <a16:creationId xmlns:a16="http://schemas.microsoft.com/office/drawing/2014/main" id="{912AECC3-88A2-DDAC-1AD9-83ADB6E1F736}"/>
              </a:ext>
            </a:extLst>
          </p:cNvPr>
          <p:cNvGraphicFramePr>
            <a:graphicFrameLocks noGrp="1"/>
          </p:cNvGraphicFramePr>
          <p:nvPr>
            <p:extLst>
              <p:ext uri="{D42A27DB-BD31-4B8C-83A1-F6EECF244321}">
                <p14:modId xmlns:p14="http://schemas.microsoft.com/office/powerpoint/2010/main" val="3684616370"/>
              </p:ext>
            </p:extLst>
          </p:nvPr>
        </p:nvGraphicFramePr>
        <p:xfrm>
          <a:off x="685800" y="2390775"/>
          <a:ext cx="5219700" cy="3200400"/>
        </p:xfrm>
        <a:graphic>
          <a:graphicData uri="http://schemas.openxmlformats.org/drawingml/2006/table">
            <a:tbl>
              <a:tblPr firstRow="1" bandRow="1">
                <a:tableStyleId>{5C22544A-7EE6-4342-B048-85BDC9FD1C3A}</a:tableStyleId>
              </a:tblPr>
              <a:tblGrid>
                <a:gridCol w="2609850">
                  <a:extLst>
                    <a:ext uri="{9D8B030D-6E8A-4147-A177-3AD203B41FA5}">
                      <a16:colId xmlns:a16="http://schemas.microsoft.com/office/drawing/2014/main" val="1050585480"/>
                    </a:ext>
                  </a:extLst>
                </a:gridCol>
                <a:gridCol w="2609850">
                  <a:extLst>
                    <a:ext uri="{9D8B030D-6E8A-4147-A177-3AD203B41FA5}">
                      <a16:colId xmlns:a16="http://schemas.microsoft.com/office/drawing/2014/main" val="463317771"/>
                    </a:ext>
                  </a:extLst>
                </a:gridCol>
              </a:tblGrid>
              <a:tr h="640080">
                <a:tc>
                  <a:txBody>
                    <a:bodyPr/>
                    <a:lstStyle/>
                    <a:p>
                      <a:pPr algn="ctr"/>
                      <a:r>
                        <a:rPr lang="ru-RU" sz="1900" b="1">
                          <a:solidFill>
                            <a:srgbClr val="FFFFFF"/>
                          </a:solidFill>
                          <a:latin typeface="Arial" panose="020B0604020202020204" pitchFamily="34" charset="0"/>
                        </a:rPr>
                        <a:t>Проверка</a:t>
                      </a:r>
                    </a:p>
                  </a:txBody>
                  <a:tcPr marL="88900" marR="88900" marT="38100" marB="38100" anchor="ctr">
                    <a:solidFill>
                      <a:srgbClr val="2449F2"/>
                    </a:solidFill>
                  </a:tcPr>
                </a:tc>
                <a:tc>
                  <a:txBody>
                    <a:bodyPr/>
                    <a:lstStyle/>
                    <a:p>
                      <a:pPr algn="ctr"/>
                      <a:r>
                        <a:rPr lang="ru-RU" sz="1900" b="1">
                          <a:solidFill>
                            <a:srgbClr val="FFFFFF"/>
                          </a:solidFill>
                          <a:latin typeface="Arial" panose="020B0604020202020204" pitchFamily="34" charset="0"/>
                        </a:rPr>
                        <a:t>Действие</a:t>
                      </a:r>
                    </a:p>
                  </a:txBody>
                  <a:tcPr marL="88900" marR="88900" marT="38100" marB="38100" anchor="ctr">
                    <a:solidFill>
                      <a:srgbClr val="2449F2"/>
                    </a:solidFill>
                  </a:tcPr>
                </a:tc>
                <a:extLst>
                  <a:ext uri="{0D108BD9-81ED-4DB2-BD59-A6C34878D82A}">
                    <a16:rowId xmlns:a16="http://schemas.microsoft.com/office/drawing/2014/main" val="2481226147"/>
                  </a:ext>
                </a:extLst>
              </a:tr>
              <a:tr h="640080">
                <a:tc>
                  <a:txBody>
                    <a:bodyPr/>
                    <a:lstStyle/>
                    <a:p>
                      <a:pPr algn="ctr"/>
                      <a:r>
                        <a:rPr lang="ru-RU" sz="1900" b="0">
                          <a:solidFill>
                            <a:srgbClr val="121518"/>
                          </a:solidFill>
                          <a:latin typeface="Arial" panose="020B0604020202020204" pitchFamily="34" charset="0"/>
                        </a:rPr>
                        <a:t>Код</a:t>
                      </a:r>
                    </a:p>
                  </a:txBody>
                  <a:tcPr marL="88900" marR="88900" marT="38100" marB="38100" anchor="ctr">
                    <a:solidFill>
                      <a:srgbClr val="F4F3EC"/>
                    </a:solidFill>
                  </a:tcPr>
                </a:tc>
                <a:tc>
                  <a:txBody>
                    <a:bodyPr/>
                    <a:lstStyle/>
                    <a:p>
                      <a:pPr algn="ctr"/>
                      <a:r>
                        <a:rPr lang="ru-RU" sz="1900" b="0">
                          <a:solidFill>
                            <a:srgbClr val="121518"/>
                          </a:solidFill>
                          <a:latin typeface="Arial" panose="020B0604020202020204" pitchFamily="34" charset="0"/>
                        </a:rPr>
                        <a:t>Сохранён и выполняется</a:t>
                      </a:r>
                    </a:p>
                  </a:txBody>
                  <a:tcPr marL="88900" marR="88900" marT="38100" marB="38100" anchor="ctr">
                    <a:solidFill>
                      <a:srgbClr val="F4F3EC"/>
                    </a:solidFill>
                  </a:tcPr>
                </a:tc>
                <a:extLst>
                  <a:ext uri="{0D108BD9-81ED-4DB2-BD59-A6C34878D82A}">
                    <a16:rowId xmlns:a16="http://schemas.microsoft.com/office/drawing/2014/main" val="1199598542"/>
                  </a:ext>
                </a:extLst>
              </a:tr>
              <a:tr h="640080">
                <a:tc>
                  <a:txBody>
                    <a:bodyPr/>
                    <a:lstStyle/>
                    <a:p>
                      <a:pPr algn="ctr"/>
                      <a:r>
                        <a:rPr lang="ru-RU" sz="1900" b="0">
                          <a:solidFill>
                            <a:srgbClr val="121518"/>
                          </a:solidFill>
                          <a:latin typeface="Arial" panose="020B0604020202020204" pitchFamily="34" charset="0"/>
                        </a:rPr>
                        <a:t>Модель</a:t>
                      </a:r>
                    </a:p>
                  </a:txBody>
                  <a:tcPr marL="88900" marR="88900" marT="38100" marB="38100" anchor="ctr">
                    <a:solidFill>
                      <a:srgbClr val="F4F3EC"/>
                    </a:solidFill>
                  </a:tcPr>
                </a:tc>
                <a:tc>
                  <a:txBody>
                    <a:bodyPr/>
                    <a:lstStyle/>
                    <a:p>
                      <a:pPr algn="ctr"/>
                      <a:r>
                        <a:rPr lang="ru-RU" sz="1900" b="0">
                          <a:solidFill>
                            <a:srgbClr val="121518"/>
                          </a:solidFill>
                          <a:latin typeface="Arial" panose="020B0604020202020204" pitchFamily="34" charset="0"/>
                        </a:rPr>
                        <a:t>Верные формула и знак</a:t>
                      </a:r>
                    </a:p>
                  </a:txBody>
                  <a:tcPr marL="88900" marR="88900" marT="38100" marB="38100" anchor="ctr">
                    <a:solidFill>
                      <a:srgbClr val="F4F3EC"/>
                    </a:solidFill>
                  </a:tcPr>
                </a:tc>
                <a:extLst>
                  <a:ext uri="{0D108BD9-81ED-4DB2-BD59-A6C34878D82A}">
                    <a16:rowId xmlns:a16="http://schemas.microsoft.com/office/drawing/2014/main" val="2370486815"/>
                  </a:ext>
                </a:extLst>
              </a:tr>
              <a:tr h="640080">
                <a:tc>
                  <a:txBody>
                    <a:bodyPr/>
                    <a:lstStyle/>
                    <a:p>
                      <a:pPr algn="ctr"/>
                      <a:r>
                        <a:rPr lang="ru-RU" sz="1900" b="0">
                          <a:solidFill>
                            <a:srgbClr val="121518"/>
                          </a:solidFill>
                          <a:latin typeface="Arial" panose="020B0604020202020204" pitchFamily="34" charset="0"/>
                        </a:rPr>
                        <a:t>Тест</a:t>
                      </a:r>
                    </a:p>
                  </a:txBody>
                  <a:tcPr marL="88900" marR="88900" marT="38100" marB="38100" anchor="ctr">
                    <a:solidFill>
                      <a:srgbClr val="F4F3EC"/>
                    </a:solidFill>
                  </a:tcPr>
                </a:tc>
                <a:tc>
                  <a:txBody>
                    <a:bodyPr/>
                    <a:lstStyle/>
                    <a:p>
                      <a:pPr algn="ctr"/>
                      <a:r>
                        <a:rPr lang="ru-RU" sz="1900" b="0">
                          <a:solidFill>
                            <a:srgbClr val="121518"/>
                          </a:solidFill>
                          <a:latin typeface="Arial" panose="020B0604020202020204" pitchFamily="34" charset="0"/>
                        </a:rPr>
                        <a:t>Вывод совпал с прогнозом</a:t>
                      </a:r>
                    </a:p>
                  </a:txBody>
                  <a:tcPr marL="88900" marR="88900" marT="38100" marB="38100" anchor="ctr">
                    <a:solidFill>
                      <a:srgbClr val="F4F3EC"/>
                    </a:solidFill>
                  </a:tcPr>
                </a:tc>
                <a:extLst>
                  <a:ext uri="{0D108BD9-81ED-4DB2-BD59-A6C34878D82A}">
                    <a16:rowId xmlns:a16="http://schemas.microsoft.com/office/drawing/2014/main" val="1820690728"/>
                  </a:ext>
                </a:extLst>
              </a:tr>
              <a:tr h="640080">
                <a:tc>
                  <a:txBody>
                    <a:bodyPr/>
                    <a:lstStyle/>
                    <a:p>
                      <a:pPr algn="ctr"/>
                      <a:r>
                        <a:rPr lang="ru-RU" sz="1900" b="0">
                          <a:solidFill>
                            <a:srgbClr val="121518"/>
                          </a:solidFill>
                          <a:latin typeface="Arial" panose="020B0604020202020204" pitchFamily="34" charset="0"/>
                        </a:rPr>
                        <a:t>Предел</a:t>
                      </a:r>
                    </a:p>
                  </a:txBody>
                  <a:tcPr marL="88900" marR="88900" marT="38100" marB="38100" anchor="ctr">
                    <a:solidFill>
                      <a:srgbClr val="F4F3EC"/>
                    </a:solidFill>
                  </a:tcPr>
                </a:tc>
                <a:tc>
                  <a:txBody>
                    <a:bodyPr/>
                    <a:lstStyle/>
                    <a:p>
                      <a:pPr algn="ctr"/>
                      <a:r>
                        <a:rPr lang="ru-RU" sz="1900" b="0">
                          <a:solidFill>
                            <a:srgbClr val="121518"/>
                          </a:solidFill>
                          <a:latin typeface="Arial" panose="020B0604020202020204" pitchFamily="34" charset="0"/>
                        </a:rPr>
                        <a:t>Условия ещё подходят</a:t>
                      </a:r>
                    </a:p>
                  </a:txBody>
                  <a:tcPr marL="88900" marR="88900" marT="38100" marB="38100" anchor="ctr">
                    <a:solidFill>
                      <a:srgbClr val="F4F3EC"/>
                    </a:solidFill>
                  </a:tcPr>
                </a:tc>
                <a:extLst>
                  <a:ext uri="{0D108BD9-81ED-4DB2-BD59-A6C34878D82A}">
                    <a16:rowId xmlns:a16="http://schemas.microsoft.com/office/drawing/2014/main" val="732330086"/>
                  </a:ext>
                </a:extLst>
              </a:tr>
            </a:tbl>
          </a:graphicData>
        </a:graphic>
      </p:graphicFrame>
      <p:sp>
        <p:nvSpPr>
          <p:cNvPr id="19" name="question">
            <a:extLst>
              <a:ext uri="{FF2B5EF4-FFF2-40B4-BE49-F238E27FC236}">
                <a16:creationId xmlns:a16="http://schemas.microsoft.com/office/drawing/2014/main" id="{8332DCDC-0414-912F-ABEB-AE63E27410FA}"/>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Смысл модели проверяем отдельно.</a:t>
            </a:r>
          </a:p>
        </p:txBody>
      </p:sp>
      <p:sp>
        <p:nvSpPr>
          <p:cNvPr id="20" name="brand">
            <a:extLst>
              <a:ext uri="{FF2B5EF4-FFF2-40B4-BE49-F238E27FC236}">
                <a16:creationId xmlns:a16="http://schemas.microsoft.com/office/drawing/2014/main" id="{A51F59C3-9BEC-0D15-C5A5-0B95B9D130AB}"/>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0E240C4C-931B-13A6-C35B-BE836682FB00}"/>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1811646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3299A819-93B5-4512-71B9-2BE6731BC094}"/>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Личная </a:t>
            </a:r>
            <a:r>
              <a:rPr lang="en-US" sz="4200" b="1">
                <a:solidFill>
                  <a:srgbClr val="121518"/>
                </a:solidFill>
                <a:latin typeface="Arial" panose="020B0604020202020204" pitchFamily="34" charset="0"/>
                <a:cs typeface="Arial" panose="020B0604020202020204" pitchFamily="34" charset="0"/>
              </a:rPr>
              <a:t>A2</a:t>
            </a:r>
            <a:endParaRPr lang="ru-RU" sz="4200" b="1">
              <a:solidFill>
                <a:srgbClr val="121518"/>
              </a:solidFill>
              <a:latin typeface="Arial" panose="020B0604020202020204" pitchFamily="34" charset="0"/>
              <a:cs typeface="Arial" panose="020B0604020202020204" pitchFamily="34" charset="0"/>
            </a:endParaRPr>
          </a:p>
        </p:txBody>
      </p:sp>
      <p:pic>
        <p:nvPicPr>
          <p:cNvPr id="19" name="illustration" descr="Только данные A2: R(n)=6+3n, запас 30 см, проверки n = 8 и 9.">
            <a:extLst>
              <a:ext uri="{FF2B5EF4-FFF2-40B4-BE49-F238E27FC236}">
                <a16:creationId xmlns:a16="http://schemas.microsoft.com/office/drawing/2014/main" id="{2C0ADD16-5175-D9F6-F2DF-B604957EC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20" name="body">
            <a:extLst>
              <a:ext uri="{FF2B5EF4-FFF2-40B4-BE49-F238E27FC236}">
                <a16:creationId xmlns:a16="http://schemas.microsoft.com/office/drawing/2014/main" id="{097452AC-F2F8-0BC1-9EC8-B5A5707779D5}"/>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R(n)=6+3n см, запас 30 см.
В коде ok = used_cm &lt; 30.
Проверь n=8 и 9.</a:t>
            </a:r>
          </a:p>
        </p:txBody>
      </p:sp>
      <p:sp>
        <p:nvSpPr>
          <p:cNvPr id="21" name="question">
            <a:extLst>
              <a:ext uri="{FF2B5EF4-FFF2-40B4-BE49-F238E27FC236}">
                <a16:creationId xmlns:a16="http://schemas.microsoft.com/office/drawing/2014/main" id="{423CF90F-E16F-A345-9F9E-491296A66538}"/>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Исправь только сравнение.</a:t>
            </a:r>
          </a:p>
        </p:txBody>
      </p:sp>
      <p:sp>
        <p:nvSpPr>
          <p:cNvPr id="22" name="brand">
            <a:extLst>
              <a:ext uri="{FF2B5EF4-FFF2-40B4-BE49-F238E27FC236}">
                <a16:creationId xmlns:a16="http://schemas.microsoft.com/office/drawing/2014/main" id="{65FF832B-7488-F1C5-CA9F-9372192269ED}"/>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A0E6CB3D-1B8A-35F1-08A1-4546C6A971ED}"/>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12</a:t>
            </a:r>
          </a:p>
        </p:txBody>
      </p:sp>
    </p:spTree>
    <p:extLst>
      <p:ext uri="{BB962C8B-B14F-4D97-AF65-F5344CB8AC3E}">
        <p14:creationId xmlns:p14="http://schemas.microsoft.com/office/powerpoint/2010/main" val="2832297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1887A286-1206-C6ED-FD8F-43ADE537D0A6}"/>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Равенство запасу</a:t>
            </a:r>
          </a:p>
        </p:txBody>
      </p:sp>
      <p:pic>
        <p:nvPicPr>
          <p:cNvPr id="17" name="illustration" descr="Для n = 8 расход 30 см: старое строгое сравнение False, нужное нестрогое True. При n = 9 расход 33 см и оба сравнения False.">
            <a:extLst>
              <a:ext uri="{FF2B5EF4-FFF2-40B4-BE49-F238E27FC236}">
                <a16:creationId xmlns:a16="http://schemas.microsoft.com/office/drawing/2014/main" id="{CD387B84-FD34-6546-AAC5-CE230E77B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8" name="reveal-accent">
            <a:extLst>
              <a:ext uri="{FF2B5EF4-FFF2-40B4-BE49-F238E27FC236}">
                <a16:creationId xmlns:a16="http://schemas.microsoft.com/office/drawing/2014/main" id="{487FC127-5EC4-14EA-A5AA-F3CE78B86316}"/>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body">
            <a:extLst>
              <a:ext uri="{FF2B5EF4-FFF2-40B4-BE49-F238E27FC236}">
                <a16:creationId xmlns:a16="http://schemas.microsoft.com/office/drawing/2014/main" id="{C1DBBFC2-DA4B-C8C1-5F38-3D74092B859D}"/>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n=8: 30 см — допустимо.
n=9: 33 см — нет.
Нужно used_cm &lt;= 30.</a:t>
            </a:r>
          </a:p>
        </p:txBody>
      </p:sp>
      <p:sp>
        <p:nvSpPr>
          <p:cNvPr id="20" name="question">
            <a:extLst>
              <a:ext uri="{FF2B5EF4-FFF2-40B4-BE49-F238E27FC236}">
                <a16:creationId xmlns:a16="http://schemas.microsoft.com/office/drawing/2014/main" id="{99A36448-EB33-60C7-EA1C-D5F9DD5F1449}"/>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Старое &lt; выполнялось, но было неверным по смыслу.</a:t>
            </a:r>
          </a:p>
        </p:txBody>
      </p:sp>
      <p:sp>
        <p:nvSpPr>
          <p:cNvPr id="21" name="brand">
            <a:extLst>
              <a:ext uri="{FF2B5EF4-FFF2-40B4-BE49-F238E27FC236}">
                <a16:creationId xmlns:a16="http://schemas.microsoft.com/office/drawing/2014/main" id="{0B43B79C-EBAA-6868-B740-F03CEE1BF26C}"/>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CB5A06DB-4FF9-03E6-F954-E63B1A265030}"/>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72653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AD2221D6-61C3-2DA6-0D08-6992628C3DA6}"/>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Свой неполный каркас</a:t>
            </a:r>
          </a:p>
        </p:txBody>
      </p:sp>
      <p:pic>
        <p:nvPicPr>
          <p:cNvPr id="16" name="illustration" descr="Схема своего эксперимента: прогноз до запуска, свой сохранённый и запущенный .py, копия с одним изменённым параметром и повторный запуск.">
            <a:extLst>
              <a:ext uri="{FF2B5EF4-FFF2-40B4-BE49-F238E27FC236}">
                <a16:creationId xmlns:a16="http://schemas.microsoft.com/office/drawing/2014/main" id="{4A3494F6-FB8F-83E2-2BFA-A1A5C85EEE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7" name="editable-code-background">
            <a:extLst>
              <a:ext uri="{FF2B5EF4-FFF2-40B4-BE49-F238E27FC236}">
                <a16:creationId xmlns:a16="http://schemas.microsoft.com/office/drawing/2014/main" id="{34FFE647-A3BD-45CA-0B84-07BB47472ED1}"/>
              </a:ext>
            </a:extLst>
          </p:cNvPr>
          <p:cNvSpPr/>
          <p:nvPr/>
        </p:nvSpPr>
        <p:spPr>
          <a:xfrm>
            <a:off x="590550" y="2238375"/>
            <a:ext cx="5410200" cy="3286125"/>
          </a:xfrm>
          <a:prstGeom prst="rect">
            <a:avLst/>
          </a:prstGeom>
          <a:solidFill>
            <a:srgbClr val="EDF0F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editable-python-code">
            <a:extLst>
              <a:ext uri="{FF2B5EF4-FFF2-40B4-BE49-F238E27FC236}">
                <a16:creationId xmlns:a16="http://schemas.microsoft.com/office/drawing/2014/main" id="{5F88619F-00A2-7025-32D0-20E1E8F56569}"/>
              </a:ext>
            </a:extLst>
          </p:cNvPr>
          <p:cNvSpPr txBox="1"/>
          <p:nvPr/>
        </p:nvSpPr>
        <p:spPr>
          <a:xfrm>
            <a:off x="752475" y="2390775"/>
            <a:ext cx="5086350" cy="2971800"/>
          </a:xfrm>
          <a:prstGeom prst="rect">
            <a:avLst/>
          </a:prstGeom>
          <a:noFill/>
        </p:spPr>
        <p:txBody>
          <a:bodyPr vert="horz" wrap="square" lIns="0" tIns="0" rIns="0" bIns="0" rtlCol="0" anchor="t">
            <a:noAutofit/>
          </a:bodyPr>
          <a:lstStyle/>
          <a:p>
            <a:pPr>
              <a:lnSpc>
                <a:spcPct val="104000"/>
              </a:lnSpc>
            </a:pPr>
            <a:r>
              <a:rPr lang="en-US" sz="1950">
                <a:solidFill>
                  <a:srgbClr val="121518"/>
                </a:solidFill>
                <a:latin typeface="Consolas" panose="020B0609020204030204" pitchFamily="49" charset="0"/>
              </a:rPr>
              <a:t>setup_cm = 6
per_item_cm = 3
stock_cm = 30
n = 0
while n &lt;= 9:
    used_cm = 0
    ok = used_cm &lt;= stock_cm
    print(n, used_cm, ok)
    n = n + 1</a:t>
            </a:r>
            <a:endParaRPr lang="ru-RU" sz="1950">
              <a:solidFill>
                <a:srgbClr val="121518"/>
              </a:solidFill>
              <a:latin typeface="Consolas" panose="020B0609020204030204" pitchFamily="49" charset="0"/>
            </a:endParaRPr>
          </a:p>
        </p:txBody>
      </p:sp>
      <p:sp>
        <p:nvSpPr>
          <p:cNvPr id="19" name="question">
            <a:extLst>
              <a:ext uri="{FF2B5EF4-FFF2-40B4-BE49-F238E27FC236}">
                <a16:creationId xmlns:a16="http://schemas.microsoft.com/office/drawing/2014/main" id="{740087A4-2908-04A7-9C88-A7F0FB3CBCE1}"/>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used_cm=0 — строка для своего дополнения.</a:t>
            </a:r>
          </a:p>
        </p:txBody>
      </p:sp>
      <p:sp>
        <p:nvSpPr>
          <p:cNvPr id="20" name="brand">
            <a:extLst>
              <a:ext uri="{FF2B5EF4-FFF2-40B4-BE49-F238E27FC236}">
                <a16:creationId xmlns:a16="http://schemas.microsoft.com/office/drawing/2014/main" id="{28EEF5CB-852B-A296-8123-00BF545C2B15}"/>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D8D312E8-A321-CEAC-D0C6-7850B138D82D}"/>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14</a:t>
            </a:r>
          </a:p>
        </p:txBody>
      </p:sp>
    </p:spTree>
    <p:extLst>
      <p:ext uri="{BB962C8B-B14F-4D97-AF65-F5344CB8AC3E}">
        <p14:creationId xmlns:p14="http://schemas.microsoft.com/office/powerpoint/2010/main" val="2051789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DD3D24E3-2915-FAAF-DC58-C83BA7FAD4E1}"/>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Личная </a:t>
            </a:r>
            <a:r>
              <a:rPr lang="en-US" sz="4200" b="1">
                <a:solidFill>
                  <a:srgbClr val="121518"/>
                </a:solidFill>
                <a:latin typeface="Arial" panose="020B0604020202020204" pitchFamily="34" charset="0"/>
                <a:cs typeface="Arial" panose="020B0604020202020204" pitchFamily="34" charset="0"/>
              </a:rPr>
              <a:t>B1</a:t>
            </a:r>
            <a:endParaRPr lang="ru-RU" sz="4200" b="1">
              <a:solidFill>
                <a:srgbClr val="121518"/>
              </a:solidFill>
              <a:latin typeface="Arial" panose="020B0604020202020204" pitchFamily="34" charset="0"/>
              <a:cs typeface="Arial" panose="020B0604020202020204" pitchFamily="34" charset="0"/>
            </a:endParaRPr>
          </a:p>
        </p:txBody>
      </p:sp>
      <p:pic>
        <p:nvPicPr>
          <p:cNvPr id="19" name="illustration" descr="Только исходные параметры B1: подготовка 6 см, расход на изделие меняется с 3 на 4 см, запас 30 см.">
            <a:extLst>
              <a:ext uri="{FF2B5EF4-FFF2-40B4-BE49-F238E27FC236}">
                <a16:creationId xmlns:a16="http://schemas.microsoft.com/office/drawing/2014/main" id="{BA5854F5-D6B3-7986-E7DE-5B44E5057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20" name="body">
            <a:extLst>
              <a:ext uri="{FF2B5EF4-FFF2-40B4-BE49-F238E27FC236}">
                <a16:creationId xmlns:a16="http://schemas.microsoft.com/office/drawing/2014/main" id="{22B8DB6E-30A1-C9B6-7AFE-3B1D54E47203}"/>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Свой .py: прогноз → запуск.
Копия: только 3→4 см на изделие.
У каждого два файла и журнал.</a:t>
            </a:r>
          </a:p>
        </p:txBody>
      </p:sp>
      <p:sp>
        <p:nvSpPr>
          <p:cNvPr id="21" name="question">
            <a:extLst>
              <a:ext uri="{FF2B5EF4-FFF2-40B4-BE49-F238E27FC236}">
                <a16:creationId xmlns:a16="http://schemas.microsoft.com/office/drawing/2014/main" id="{1237F954-7FC7-A446-8ED7-34CC8B102330}"/>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12 минут; при 15 ПК — пять минут каждому.</a:t>
            </a:r>
          </a:p>
        </p:txBody>
      </p:sp>
      <p:sp>
        <p:nvSpPr>
          <p:cNvPr id="22" name="brand">
            <a:extLst>
              <a:ext uri="{FF2B5EF4-FFF2-40B4-BE49-F238E27FC236}">
                <a16:creationId xmlns:a16="http://schemas.microsoft.com/office/drawing/2014/main" id="{6514D849-E13E-8BAC-6A18-144E2ABC78BF}"/>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E6175491-57AC-37BC-6DCC-9EC9F404BEF8}"/>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15</a:t>
            </a:r>
          </a:p>
        </p:txBody>
      </p:sp>
    </p:spTree>
    <p:extLst>
      <p:ext uri="{BB962C8B-B14F-4D97-AF65-F5344CB8AC3E}">
        <p14:creationId xmlns:p14="http://schemas.microsoft.com/office/powerpoint/2010/main" val="1364076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A030B568-FDD1-FFF9-83B2-5111E549B70F}"/>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Сверка своего эксперимента</a:t>
            </a:r>
          </a:p>
        </p:txBody>
      </p:sp>
      <p:pic>
        <p:nvPicPr>
          <p:cNvPr id="17" name="illustration" descr="Реально проверенные контрольные строки: исходные n = 8/9 дают 30/33 см и True/False; в варианте n = 6/7 дают 30/34 см и True/False.">
            <a:extLst>
              <a:ext uri="{FF2B5EF4-FFF2-40B4-BE49-F238E27FC236}">
                <a16:creationId xmlns:a16="http://schemas.microsoft.com/office/drawing/2014/main" id="{5DF415DC-3BEF-0827-5285-F4A86F8DC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8" name="table-caption">
            <a:extLst>
              <a:ext uri="{FF2B5EF4-FFF2-40B4-BE49-F238E27FC236}">
                <a16:creationId xmlns:a16="http://schemas.microsoft.com/office/drawing/2014/main" id="{71702BA4-177D-0726-B041-F803E959D28D}"/>
              </a:ext>
            </a:extLst>
          </p:cNvPr>
          <p:cNvSpPr txBox="1"/>
          <p:nvPr/>
        </p:nvSpPr>
        <p:spPr>
          <a:xfrm>
            <a:off x="685800" y="1971675"/>
            <a:ext cx="5219700" cy="352425"/>
          </a:xfrm>
          <a:prstGeom prst="rect">
            <a:avLst/>
          </a:prstGeom>
          <a:noFill/>
        </p:spPr>
        <p:txBody>
          <a:bodyPr vert="horz" wrap="square" lIns="0" tIns="0" rIns="0" bIns="0" rtlCol="0" anchor="t">
            <a:noAutofit/>
          </a:bodyPr>
          <a:lstStyle/>
          <a:p>
            <a:pPr>
              <a:lnSpc>
                <a:spcPct val="104000"/>
              </a:lnSpc>
            </a:pPr>
            <a:r>
              <a:rPr lang="ru-RU">
                <a:solidFill>
                  <a:srgbClr val="121518"/>
                </a:solidFill>
                <a:latin typeface="Arial" panose="020B0604020202020204" pitchFamily="34" charset="0"/>
                <a:cs typeface="Arial" panose="020B0604020202020204" pitchFamily="34" charset="0"/>
              </a:rPr>
              <a:t>Максимум: 8 → 6 изделий.</a:t>
            </a:r>
          </a:p>
        </p:txBody>
      </p:sp>
      <p:graphicFrame>
        <p:nvGraphicFramePr>
          <p:cNvPr id="19" name="editable-data-table">
            <a:extLst>
              <a:ext uri="{FF2B5EF4-FFF2-40B4-BE49-F238E27FC236}">
                <a16:creationId xmlns:a16="http://schemas.microsoft.com/office/drawing/2014/main" id="{5E31AC65-134B-6E89-0160-803128168007}"/>
              </a:ext>
            </a:extLst>
          </p:cNvPr>
          <p:cNvGraphicFramePr>
            <a:graphicFrameLocks noGrp="1"/>
          </p:cNvGraphicFramePr>
          <p:nvPr>
            <p:extLst>
              <p:ext uri="{D42A27DB-BD31-4B8C-83A1-F6EECF244321}">
                <p14:modId xmlns:p14="http://schemas.microsoft.com/office/powerpoint/2010/main" val="2110994584"/>
              </p:ext>
            </p:extLst>
          </p:nvPr>
        </p:nvGraphicFramePr>
        <p:xfrm>
          <a:off x="685800" y="2543175"/>
          <a:ext cx="5219700" cy="2628900"/>
        </p:xfrm>
        <a:graphic>
          <a:graphicData uri="http://schemas.openxmlformats.org/drawingml/2006/table">
            <a:tbl>
              <a:tblPr firstRow="1" bandRow="1">
                <a:tableStyleId>{5C22544A-7EE6-4342-B048-85BDC9FD1C3A}</a:tableStyleId>
              </a:tblPr>
              <a:tblGrid>
                <a:gridCol w="1739900">
                  <a:extLst>
                    <a:ext uri="{9D8B030D-6E8A-4147-A177-3AD203B41FA5}">
                      <a16:colId xmlns:a16="http://schemas.microsoft.com/office/drawing/2014/main" val="1236181500"/>
                    </a:ext>
                  </a:extLst>
                </a:gridCol>
                <a:gridCol w="1739900">
                  <a:extLst>
                    <a:ext uri="{9D8B030D-6E8A-4147-A177-3AD203B41FA5}">
                      <a16:colId xmlns:a16="http://schemas.microsoft.com/office/drawing/2014/main" val="1005967839"/>
                    </a:ext>
                  </a:extLst>
                </a:gridCol>
                <a:gridCol w="1739900">
                  <a:extLst>
                    <a:ext uri="{9D8B030D-6E8A-4147-A177-3AD203B41FA5}">
                      <a16:colId xmlns:a16="http://schemas.microsoft.com/office/drawing/2014/main" val="318130016"/>
                    </a:ext>
                  </a:extLst>
                </a:gridCol>
              </a:tblGrid>
              <a:tr h="525780">
                <a:tc>
                  <a:txBody>
                    <a:bodyPr/>
                    <a:lstStyle/>
                    <a:p>
                      <a:pPr algn="ctr"/>
                      <a:r>
                        <a:rPr lang="ru-RU" sz="2100" b="1">
                          <a:solidFill>
                            <a:srgbClr val="FFFFFF"/>
                          </a:solidFill>
                          <a:latin typeface="Arial" panose="020B0604020202020204" pitchFamily="34" charset="0"/>
                        </a:rPr>
                        <a:t>Вариант/</a:t>
                      </a:r>
                      <a:r>
                        <a:rPr lang="en-US" sz="2100" b="1">
                          <a:solidFill>
                            <a:srgbClr val="FFFFFF"/>
                          </a:solidFill>
                          <a:latin typeface="Arial" panose="020B0604020202020204" pitchFamily="34" charset="0"/>
                        </a:rPr>
                        <a:t>n</a:t>
                      </a:r>
                      <a:endParaRPr lang="ru-RU" sz="2100" b="1">
                        <a:solidFill>
                          <a:srgbClr val="FFFFFF"/>
                        </a:solidFill>
                        <a:latin typeface="Arial" panose="020B0604020202020204" pitchFamily="34" charset="0"/>
                      </a:endParaRPr>
                    </a:p>
                  </a:txBody>
                  <a:tcPr marL="88900" marR="88900" marT="38100" marB="38100" anchor="ctr">
                    <a:solidFill>
                      <a:srgbClr val="2449F2"/>
                    </a:solidFill>
                  </a:tcPr>
                </a:tc>
                <a:tc>
                  <a:txBody>
                    <a:bodyPr/>
                    <a:lstStyle/>
                    <a:p>
                      <a:pPr algn="ctr"/>
                      <a:r>
                        <a:rPr lang="ru-RU" sz="2100" b="1">
                          <a:solidFill>
                            <a:srgbClr val="FFFFFF"/>
                          </a:solidFill>
                          <a:latin typeface="Arial" panose="020B0604020202020204" pitchFamily="34" charset="0"/>
                        </a:rPr>
                        <a:t>см</a:t>
                      </a:r>
                    </a:p>
                  </a:txBody>
                  <a:tcPr marL="88900" marR="88900" marT="38100" marB="38100" anchor="ctr">
                    <a:solidFill>
                      <a:srgbClr val="2449F2"/>
                    </a:solidFill>
                  </a:tcPr>
                </a:tc>
                <a:tc>
                  <a:txBody>
                    <a:bodyPr/>
                    <a:lstStyle/>
                    <a:p>
                      <a:pPr algn="ctr"/>
                      <a:r>
                        <a:rPr lang="en-US" sz="2100" b="1">
                          <a:solidFill>
                            <a:srgbClr val="FFFFFF"/>
                          </a:solidFill>
                          <a:latin typeface="Arial" panose="020B0604020202020204" pitchFamily="34" charset="0"/>
                        </a:rPr>
                        <a:t>ok</a:t>
                      </a:r>
                      <a:endParaRPr lang="ru-RU" sz="2100" b="1">
                        <a:solidFill>
                          <a:srgbClr val="FFFFFF"/>
                        </a:solidFill>
                        <a:latin typeface="Arial" panose="020B0604020202020204" pitchFamily="34" charset="0"/>
                      </a:endParaRPr>
                    </a:p>
                  </a:txBody>
                  <a:tcPr marL="88900" marR="88900" marT="38100" marB="38100" anchor="ctr">
                    <a:solidFill>
                      <a:srgbClr val="2449F2"/>
                    </a:solidFill>
                  </a:tcPr>
                </a:tc>
                <a:extLst>
                  <a:ext uri="{0D108BD9-81ED-4DB2-BD59-A6C34878D82A}">
                    <a16:rowId xmlns:a16="http://schemas.microsoft.com/office/drawing/2014/main" val="1037303796"/>
                  </a:ext>
                </a:extLst>
              </a:tr>
              <a:tr h="525780">
                <a:tc>
                  <a:txBody>
                    <a:bodyPr/>
                    <a:lstStyle/>
                    <a:p>
                      <a:pPr algn="ctr"/>
                      <a:r>
                        <a:rPr lang="ru-RU" sz="2100" b="0">
                          <a:solidFill>
                            <a:srgbClr val="121518"/>
                          </a:solidFill>
                          <a:latin typeface="Arial" panose="020B0604020202020204" pitchFamily="34" charset="0"/>
                        </a:rPr>
                        <a:t>Исх. / 8</a:t>
                      </a:r>
                    </a:p>
                  </a:txBody>
                  <a:tcPr marL="88900" marR="88900" marT="38100" marB="38100" anchor="ctr">
                    <a:solidFill>
                      <a:srgbClr val="F4F3EC"/>
                    </a:solidFill>
                  </a:tcPr>
                </a:tc>
                <a:tc>
                  <a:txBody>
                    <a:bodyPr/>
                    <a:lstStyle/>
                    <a:p>
                      <a:pPr algn="ctr"/>
                      <a:r>
                        <a:rPr lang="ru-RU" sz="2100" b="0">
                          <a:solidFill>
                            <a:srgbClr val="121518"/>
                          </a:solidFill>
                          <a:latin typeface="Arial" panose="020B0604020202020204" pitchFamily="34" charset="0"/>
                        </a:rPr>
                        <a:t>30</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True</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1544812894"/>
                  </a:ext>
                </a:extLst>
              </a:tr>
              <a:tr h="525780">
                <a:tc>
                  <a:txBody>
                    <a:bodyPr/>
                    <a:lstStyle/>
                    <a:p>
                      <a:pPr algn="ctr"/>
                      <a:r>
                        <a:rPr lang="ru-RU" sz="2100" b="0">
                          <a:solidFill>
                            <a:srgbClr val="121518"/>
                          </a:solidFill>
                          <a:latin typeface="Arial" panose="020B0604020202020204" pitchFamily="34" charset="0"/>
                        </a:rPr>
                        <a:t>Исх. / 9</a:t>
                      </a:r>
                    </a:p>
                  </a:txBody>
                  <a:tcPr marL="88900" marR="88900" marT="38100" marB="38100" anchor="ctr">
                    <a:solidFill>
                      <a:srgbClr val="F4F3EC"/>
                    </a:solidFill>
                  </a:tcPr>
                </a:tc>
                <a:tc>
                  <a:txBody>
                    <a:bodyPr/>
                    <a:lstStyle/>
                    <a:p>
                      <a:pPr algn="ctr"/>
                      <a:r>
                        <a:rPr lang="ru-RU" sz="2100" b="0">
                          <a:solidFill>
                            <a:srgbClr val="121518"/>
                          </a:solidFill>
                          <a:latin typeface="Arial" panose="020B0604020202020204" pitchFamily="34" charset="0"/>
                        </a:rPr>
                        <a:t>33</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False</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3517278143"/>
                  </a:ext>
                </a:extLst>
              </a:tr>
              <a:tr h="525780">
                <a:tc>
                  <a:txBody>
                    <a:bodyPr/>
                    <a:lstStyle/>
                    <a:p>
                      <a:pPr algn="ctr"/>
                      <a:r>
                        <a:rPr lang="ru-RU" sz="2100" b="0">
                          <a:solidFill>
                            <a:srgbClr val="121518"/>
                          </a:solidFill>
                          <a:latin typeface="Arial" panose="020B0604020202020204" pitchFamily="34" charset="0"/>
                        </a:rPr>
                        <a:t>Новый / 6</a:t>
                      </a:r>
                    </a:p>
                  </a:txBody>
                  <a:tcPr marL="88900" marR="88900" marT="38100" marB="38100" anchor="ctr">
                    <a:solidFill>
                      <a:srgbClr val="F4F3EC"/>
                    </a:solidFill>
                  </a:tcPr>
                </a:tc>
                <a:tc>
                  <a:txBody>
                    <a:bodyPr/>
                    <a:lstStyle/>
                    <a:p>
                      <a:pPr algn="ctr"/>
                      <a:r>
                        <a:rPr lang="ru-RU" sz="2100" b="0">
                          <a:solidFill>
                            <a:srgbClr val="121518"/>
                          </a:solidFill>
                          <a:latin typeface="Arial" panose="020B0604020202020204" pitchFamily="34" charset="0"/>
                        </a:rPr>
                        <a:t>30</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True</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286246697"/>
                  </a:ext>
                </a:extLst>
              </a:tr>
              <a:tr h="525780">
                <a:tc>
                  <a:txBody>
                    <a:bodyPr/>
                    <a:lstStyle/>
                    <a:p>
                      <a:pPr algn="ctr"/>
                      <a:r>
                        <a:rPr lang="ru-RU" sz="2100" b="0">
                          <a:solidFill>
                            <a:srgbClr val="121518"/>
                          </a:solidFill>
                          <a:latin typeface="Arial" panose="020B0604020202020204" pitchFamily="34" charset="0"/>
                        </a:rPr>
                        <a:t>Новый / 7</a:t>
                      </a:r>
                    </a:p>
                  </a:txBody>
                  <a:tcPr marL="88900" marR="88900" marT="38100" marB="38100" anchor="ctr">
                    <a:solidFill>
                      <a:srgbClr val="F4F3EC"/>
                    </a:solidFill>
                  </a:tcPr>
                </a:tc>
                <a:tc>
                  <a:txBody>
                    <a:bodyPr/>
                    <a:lstStyle/>
                    <a:p>
                      <a:pPr algn="ctr"/>
                      <a:r>
                        <a:rPr lang="ru-RU" sz="2100" b="0">
                          <a:solidFill>
                            <a:srgbClr val="121518"/>
                          </a:solidFill>
                          <a:latin typeface="Arial" panose="020B0604020202020204" pitchFamily="34" charset="0"/>
                        </a:rPr>
                        <a:t>34</a:t>
                      </a:r>
                    </a:p>
                  </a:txBody>
                  <a:tcPr marL="88900" marR="88900" marT="38100" marB="38100" anchor="ctr">
                    <a:solidFill>
                      <a:srgbClr val="F4F3EC"/>
                    </a:solidFill>
                  </a:tcPr>
                </a:tc>
                <a:tc>
                  <a:txBody>
                    <a:bodyPr/>
                    <a:lstStyle/>
                    <a:p>
                      <a:pPr algn="ctr"/>
                      <a:r>
                        <a:rPr lang="en-US" sz="2100" b="0">
                          <a:solidFill>
                            <a:srgbClr val="121518"/>
                          </a:solidFill>
                          <a:latin typeface="Arial" panose="020B0604020202020204" pitchFamily="34" charset="0"/>
                        </a:rPr>
                        <a:t>False</a:t>
                      </a:r>
                      <a:endParaRPr lang="ru-RU" sz="2100" b="0">
                        <a:solidFill>
                          <a:srgbClr val="121518"/>
                        </a:solidFill>
                        <a:latin typeface="Arial" panose="020B0604020202020204" pitchFamily="34" charset="0"/>
                      </a:endParaRPr>
                    </a:p>
                  </a:txBody>
                  <a:tcPr marL="88900" marR="88900" marT="38100" marB="38100" anchor="ctr">
                    <a:solidFill>
                      <a:srgbClr val="F4F3EC"/>
                    </a:solidFill>
                  </a:tcPr>
                </a:tc>
                <a:extLst>
                  <a:ext uri="{0D108BD9-81ED-4DB2-BD59-A6C34878D82A}">
                    <a16:rowId xmlns:a16="http://schemas.microsoft.com/office/drawing/2014/main" val="1878661811"/>
                  </a:ext>
                </a:extLst>
              </a:tr>
            </a:tbl>
          </a:graphicData>
        </a:graphic>
      </p:graphicFrame>
      <p:sp>
        <p:nvSpPr>
          <p:cNvPr id="20" name="question">
            <a:extLst>
              <a:ext uri="{FF2B5EF4-FFF2-40B4-BE49-F238E27FC236}">
                <a16:creationId xmlns:a16="http://schemas.microsoft.com/office/drawing/2014/main" id="{8546EAAC-EAD8-05E3-5137-F19B93E0A2CD}"/>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Сверь собственный вывод с прогнозом.</a:t>
            </a:r>
          </a:p>
        </p:txBody>
      </p:sp>
      <p:sp>
        <p:nvSpPr>
          <p:cNvPr id="21" name="brand">
            <a:extLst>
              <a:ext uri="{FF2B5EF4-FFF2-40B4-BE49-F238E27FC236}">
                <a16:creationId xmlns:a16="http://schemas.microsoft.com/office/drawing/2014/main" id="{B74368CC-9D24-4ECB-8B24-5813900B2532}"/>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641E9726-474E-496D-CD7D-E95BFB9924ED}"/>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16</a:t>
            </a:r>
          </a:p>
        </p:txBody>
      </p:sp>
    </p:spTree>
    <p:extLst>
      <p:ext uri="{BB962C8B-B14F-4D97-AF65-F5344CB8AC3E}">
        <p14:creationId xmlns:p14="http://schemas.microsoft.com/office/powerpoint/2010/main" val="99497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449F2"/>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3BD561FB-AC37-60B4-7411-590CB2498064}"/>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FFFFFF"/>
                </a:solidFill>
                <a:latin typeface="Arial" panose="020B0604020202020204" pitchFamily="34" charset="0"/>
                <a:cs typeface="Arial" panose="020B0604020202020204" pitchFamily="34" charset="0"/>
              </a:rPr>
              <a:t>Совет ИИ</a:t>
            </a:r>
          </a:p>
        </p:txBody>
      </p:sp>
      <p:sp>
        <p:nvSpPr>
          <p:cNvPr id="17" name="label">
            <a:extLst>
              <a:ext uri="{FF2B5EF4-FFF2-40B4-BE49-F238E27FC236}">
                <a16:creationId xmlns:a16="http://schemas.microsoft.com/office/drawing/2014/main" id="{D7358029-390E-0ECE-00C6-BB052D7D1719}"/>
              </a:ext>
            </a:extLst>
          </p:cNvPr>
          <p:cNvSpPr txBox="1"/>
          <p:nvPr/>
        </p:nvSpPr>
        <p:spPr>
          <a:xfrm>
            <a:off x="685800" y="1695450"/>
            <a:ext cx="9525000" cy="419100"/>
          </a:xfrm>
          <a:prstGeom prst="rect">
            <a:avLst/>
          </a:prstGeom>
          <a:noFill/>
        </p:spPr>
        <p:txBody>
          <a:bodyPr vert="horz" wrap="square" lIns="0" tIns="0" rIns="0" bIns="0" rtlCol="0" anchor="t">
            <a:noAutofit/>
          </a:bodyPr>
          <a:lstStyle/>
          <a:p>
            <a:pPr>
              <a:lnSpc>
                <a:spcPct val="104000"/>
              </a:lnSpc>
            </a:pPr>
            <a:r>
              <a:rPr lang="ru-RU" sz="1950" b="1">
                <a:solidFill>
                  <a:srgbClr val="FFFFFF"/>
                </a:solidFill>
                <a:latin typeface="Arial" panose="020B0604020202020204" pitchFamily="34" charset="0"/>
                <a:cs typeface="Arial" panose="020B0604020202020204" pitchFamily="34" charset="0"/>
              </a:rPr>
              <a:t>Вымышленный ответ для проверки</a:t>
            </a:r>
          </a:p>
        </p:txBody>
      </p:sp>
      <p:sp>
        <p:nvSpPr>
          <p:cNvPr id="18" name="body">
            <a:extLst>
              <a:ext uri="{FF2B5EF4-FFF2-40B4-BE49-F238E27FC236}">
                <a16:creationId xmlns:a16="http://schemas.microsoft.com/office/drawing/2014/main" id="{4605A594-7FD7-8AFA-C13F-81DFCC759FA2}"/>
              </a:ext>
            </a:extLst>
          </p:cNvPr>
          <p:cNvSpPr txBox="1"/>
          <p:nvPr/>
        </p:nvSpPr>
        <p:spPr>
          <a:xfrm>
            <a:off x="685800" y="2476500"/>
            <a:ext cx="7620000" cy="2095500"/>
          </a:xfrm>
          <a:prstGeom prst="rect">
            <a:avLst/>
          </a:prstGeom>
          <a:noFill/>
        </p:spPr>
        <p:txBody>
          <a:bodyPr vert="horz" wrap="square" lIns="0" tIns="0" rIns="0" bIns="0" rtlCol="0" anchor="t">
            <a:noAutofit/>
          </a:bodyPr>
          <a:lstStyle/>
          <a:p>
            <a:pPr>
              <a:lnSpc>
                <a:spcPct val="104000"/>
              </a:lnSpc>
            </a:pPr>
            <a:r>
              <a:rPr lang="ru-RU" sz="2775">
                <a:solidFill>
                  <a:srgbClr val="FFFFFF"/>
                </a:solidFill>
                <a:latin typeface="Arial" panose="020B0604020202020204" pitchFamily="34" charset="0"/>
                <a:cs typeface="Arial" panose="020B0604020202020204" pitchFamily="34" charset="0"/>
              </a:rPr>
              <a:t>«Нет ошибки Python — модель верна.
Вывод точно измеряет
любые реальные изделия».</a:t>
            </a:r>
          </a:p>
        </p:txBody>
      </p:sp>
      <p:pic>
        <p:nvPicPr>
          <p:cNvPr id="20"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A85A1715-742F-E023-7C56-8729B3524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8250" y="3003550"/>
            <a:ext cx="2647950" cy="1765300"/>
          </a:xfrm>
          <a:prstGeom prst="rect">
            <a:avLst/>
          </a:prstGeom>
        </p:spPr>
      </p:pic>
      <p:sp>
        <p:nvSpPr>
          <p:cNvPr id="21" name="question">
            <a:extLst>
              <a:ext uri="{FF2B5EF4-FFF2-40B4-BE49-F238E27FC236}">
                <a16:creationId xmlns:a16="http://schemas.microsoft.com/office/drawing/2014/main" id="{4E38A484-5389-AD0F-72B2-CB9CA5DFCDCA}"/>
              </a:ext>
            </a:extLst>
          </p:cNvPr>
          <p:cNvSpPr txBox="1"/>
          <p:nvPr/>
        </p:nvSpPr>
        <p:spPr>
          <a:xfrm>
            <a:off x="685800" y="4781550"/>
            <a:ext cx="7810500" cy="1247775"/>
          </a:xfrm>
          <a:prstGeom prst="rect">
            <a:avLst/>
          </a:prstGeom>
          <a:noFill/>
        </p:spPr>
        <p:txBody>
          <a:bodyPr vert="horz" wrap="square" lIns="0" tIns="0" rIns="0" bIns="0" rtlCol="0" anchor="t">
            <a:noAutofit/>
          </a:bodyPr>
          <a:lstStyle/>
          <a:p>
            <a:pPr>
              <a:lnSpc>
                <a:spcPct val="104000"/>
              </a:lnSpc>
            </a:pPr>
            <a:r>
              <a:rPr lang="ru-RU" sz="2325">
                <a:solidFill>
                  <a:srgbClr val="FFFFFF"/>
                </a:solidFill>
                <a:latin typeface="Arial" panose="020B0604020202020204" pitchFamily="34" charset="0"/>
                <a:cs typeface="Arial" panose="020B0604020202020204" pitchFamily="34" charset="0"/>
              </a:rPr>
              <a:t>AI1. Два исправления с основаниями.</a:t>
            </a:r>
          </a:p>
        </p:txBody>
      </p:sp>
      <p:sp>
        <p:nvSpPr>
          <p:cNvPr id="22" name="brand">
            <a:extLst>
              <a:ext uri="{FF2B5EF4-FFF2-40B4-BE49-F238E27FC236}">
                <a16:creationId xmlns:a16="http://schemas.microsoft.com/office/drawing/2014/main" id="{8426231E-42AD-DA88-0921-04A97ACD150D}"/>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FFFFFF"/>
                </a:solidFill>
                <a:latin typeface="Arial" panose="020B0604020202020204" pitchFamily="34" charset="0"/>
                <a:cs typeface="Arial" panose="020B0604020202020204" pitchFamily="34" charset="0"/>
              </a:rPr>
              <a:t>MediaSchool</a:t>
            </a:r>
            <a:endParaRPr lang="ru-RU" b="1">
              <a:solidFill>
                <a:srgbClr val="FFFFFF"/>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A45C2D0D-0174-7DE3-F829-FFEE50C45203}"/>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C6F04A"/>
                </a:solidFill>
                <a:latin typeface="Arial" panose="020B0604020202020204" pitchFamily="34" charset="0"/>
                <a:cs typeface="Arial" panose="020B0604020202020204" pitchFamily="34" charset="0"/>
              </a:rPr>
              <a:t>17</a:t>
            </a:r>
          </a:p>
        </p:txBody>
      </p:sp>
    </p:spTree>
    <p:extLst>
      <p:ext uri="{BB962C8B-B14F-4D97-AF65-F5344CB8AC3E}">
        <p14:creationId xmlns:p14="http://schemas.microsoft.com/office/powerpoint/2010/main" val="3880735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7EDE3224-08B6-B17C-2787-9886991EEE56}"/>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Проверить два утверждения</a:t>
            </a:r>
          </a:p>
        </p:txBody>
      </p:sp>
      <p:pic>
        <p:nvPicPr>
          <p:cNvPr id="17"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E451651D-8A01-789F-57AF-D92F1A94F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8" name="reveal-accent">
            <a:extLst>
              <a:ext uri="{FF2B5EF4-FFF2-40B4-BE49-F238E27FC236}">
                <a16:creationId xmlns:a16="http://schemas.microsoft.com/office/drawing/2014/main" id="{EB8A840A-44B9-01E1-EB6A-7835AB92AC6F}"/>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body">
            <a:extLst>
              <a:ext uri="{FF2B5EF4-FFF2-40B4-BE49-F238E27FC236}">
                <a16:creationId xmlns:a16="http://schemas.microsoft.com/office/drawing/2014/main" id="{9DCC32B8-8034-29D3-B027-12565634A822}"/>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Код с &lt; работает, но граница отвергнута.
Вывод вычисляет при условиях.
Измерений реальных изделий нет.</a:t>
            </a:r>
          </a:p>
        </p:txBody>
      </p:sp>
      <p:sp>
        <p:nvSpPr>
          <p:cNvPr id="20" name="question">
            <a:extLst>
              <a:ext uri="{FF2B5EF4-FFF2-40B4-BE49-F238E27FC236}">
                <a16:creationId xmlns:a16="http://schemas.microsoft.com/office/drawing/2014/main" id="{571D68EA-3A11-9F22-FB1A-6F4911138B9F}"/>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Назови конкретный тест и предположение.</a:t>
            </a:r>
          </a:p>
        </p:txBody>
      </p:sp>
      <p:sp>
        <p:nvSpPr>
          <p:cNvPr id="21" name="brand">
            <a:extLst>
              <a:ext uri="{FF2B5EF4-FFF2-40B4-BE49-F238E27FC236}">
                <a16:creationId xmlns:a16="http://schemas.microsoft.com/office/drawing/2014/main" id="{E83A819C-82B7-697F-EB5A-5AE47D1442ED}"/>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EC4663F7-EE46-D18B-DBF3-9D668BD7994E}"/>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18</a:t>
            </a:r>
          </a:p>
        </p:txBody>
      </p:sp>
    </p:spTree>
    <p:extLst>
      <p:ext uri="{BB962C8B-B14F-4D97-AF65-F5344CB8AC3E}">
        <p14:creationId xmlns:p14="http://schemas.microsoft.com/office/powerpoint/2010/main" val="283283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5D0553DE-477B-1D7E-B56F-E006744B557E}"/>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Индивидуальный итог</a:t>
            </a:r>
          </a:p>
        </p:txBody>
      </p:sp>
      <p:pic>
        <p:nvPicPr>
          <p:cNvPr id="19" name="illustration" descr="Концептуальная учебная иллюстрация. Точные числовые данные заданы отдельно текстом и таблицами.">
            <a:extLst>
              <a:ext uri="{FF2B5EF4-FFF2-40B4-BE49-F238E27FC236}">
                <a16:creationId xmlns:a16="http://schemas.microsoft.com/office/drawing/2014/main" id="{B82FF290-40C7-030D-D6CA-74D59AE7A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0" name="body">
            <a:extLst>
              <a:ext uri="{FF2B5EF4-FFF2-40B4-BE49-F238E27FC236}">
                <a16:creationId xmlns:a16="http://schemas.microsoft.com/office/drawing/2014/main" id="{DAAB946C-7C6D-0AA3-BF47-45DFB608A604}"/>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E1. Предсказать вывод.
E2. Запустить нужный вариант.
E3. Сравнить один параметр.</a:t>
            </a:r>
          </a:p>
        </p:txBody>
      </p:sp>
      <p:sp>
        <p:nvSpPr>
          <p:cNvPr id="21" name="question">
            <a:extLst>
              <a:ext uri="{FF2B5EF4-FFF2-40B4-BE49-F238E27FC236}">
                <a16:creationId xmlns:a16="http://schemas.microsoft.com/office/drawing/2014/main" id="{D1A71B5A-E0BC-CC67-F6E5-8B659091B75D}"/>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Четыре минуты лично, проекция выключена.</a:t>
            </a:r>
          </a:p>
        </p:txBody>
      </p:sp>
      <p:sp>
        <p:nvSpPr>
          <p:cNvPr id="22" name="brand">
            <a:extLst>
              <a:ext uri="{FF2B5EF4-FFF2-40B4-BE49-F238E27FC236}">
                <a16:creationId xmlns:a16="http://schemas.microsoft.com/office/drawing/2014/main" id="{71155CBE-EB6E-5271-3207-5B43E4EE942A}"/>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B423141B-6231-7FAB-2E4E-7F1A45ED9A21}"/>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19</a:t>
            </a:r>
          </a:p>
        </p:txBody>
      </p:sp>
    </p:spTree>
    <p:extLst>
      <p:ext uri="{BB962C8B-B14F-4D97-AF65-F5344CB8AC3E}">
        <p14:creationId xmlns:p14="http://schemas.microsoft.com/office/powerpoint/2010/main" val="4219090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21518"/>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D60EE189-C550-1A87-5046-C986E9F4235F}"/>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FFFFFF"/>
                </a:solidFill>
                <a:latin typeface="Arial" panose="020B0604020202020204" pitchFamily="34" charset="0"/>
                <a:cs typeface="Arial" panose="020B0604020202020204" pitchFamily="34" charset="0"/>
              </a:rPr>
              <a:t>Следующая попытка</a:t>
            </a:r>
          </a:p>
        </p:txBody>
      </p:sp>
      <p:pic>
        <p:nvPicPr>
          <p:cNvPr id="11" name="illustration" descr="Исходные данные бумажного H1: подготовка 3 см, по 5 см на изделие, запас 23 см; готовый прогноз не показан.">
            <a:extLst>
              <a:ext uri="{FF2B5EF4-FFF2-40B4-BE49-F238E27FC236}">
                <a16:creationId xmlns:a16="http://schemas.microsoft.com/office/drawing/2014/main" id="{789AD71F-0B5C-FA12-FF50-E7BBCADBC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967" y="2190750"/>
            <a:ext cx="5171515" cy="3381375"/>
          </a:xfrm>
          <a:prstGeom prst="rect">
            <a:avLst/>
          </a:prstGeom>
        </p:spPr>
      </p:pic>
      <p:sp>
        <p:nvSpPr>
          <p:cNvPr id="12" name="body">
            <a:extLst>
              <a:ext uri="{FF2B5EF4-FFF2-40B4-BE49-F238E27FC236}">
                <a16:creationId xmlns:a16="http://schemas.microsoft.com/office/drawing/2014/main" id="{CEBE1F65-4512-602C-5D3A-886AC6C38AFD}"/>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FFFFFF"/>
                </a:solidFill>
                <a:latin typeface="Arial" panose="020B0604020202020204" pitchFamily="34" charset="0"/>
                <a:cs typeface="Arial" panose="020B0604020202020204" pitchFamily="34" charset="0"/>
              </a:rPr>
              <a:t>H1 — бумажный прогноз, 5–7 минут.
3 см подготовка, по 5 см, запас 23.
Цифровой долг — ближайшая практика.</a:t>
            </a:r>
          </a:p>
        </p:txBody>
      </p:sp>
      <p:sp>
        <p:nvSpPr>
          <p:cNvPr id="13" name="question">
            <a:extLst>
              <a:ext uri="{FF2B5EF4-FFF2-40B4-BE49-F238E27FC236}">
                <a16:creationId xmlns:a16="http://schemas.microsoft.com/office/drawing/2014/main" id="{CF214FA2-E1CD-F61C-15F7-E29EEF365C2A}"/>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C6F04A"/>
                </a:solidFill>
                <a:latin typeface="Arial" panose="020B0604020202020204" pitchFamily="34" charset="0"/>
                <a:cs typeface="Arial" panose="020B0604020202020204" pitchFamily="34" charset="0"/>
              </a:rPr>
              <a:t>Домашний компьютер не требуется.</a:t>
            </a:r>
          </a:p>
        </p:txBody>
      </p:sp>
      <p:sp>
        <p:nvSpPr>
          <p:cNvPr id="14" name="brand">
            <a:extLst>
              <a:ext uri="{FF2B5EF4-FFF2-40B4-BE49-F238E27FC236}">
                <a16:creationId xmlns:a16="http://schemas.microsoft.com/office/drawing/2014/main" id="{AE5012CA-2E9E-3325-0E0A-153BCA7271AD}"/>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FFFFFF"/>
                </a:solidFill>
                <a:latin typeface="Arial" panose="020B0604020202020204" pitchFamily="34" charset="0"/>
                <a:cs typeface="Arial" panose="020B0604020202020204" pitchFamily="34" charset="0"/>
              </a:rPr>
              <a:t>MediaSchool</a:t>
            </a:r>
            <a:endParaRPr lang="ru-RU" b="1">
              <a:solidFill>
                <a:srgbClr val="FFFFFF"/>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781D4777-0DA5-B819-35B0-CCFBF0D606F4}"/>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C6F04A"/>
                </a:solidFill>
                <a:latin typeface="Arial" panose="020B0604020202020204" pitchFamily="34" charset="0"/>
                <a:cs typeface="Arial" panose="020B0604020202020204" pitchFamily="34" charset="0"/>
              </a:rPr>
              <a:t>20</a:t>
            </a:r>
          </a:p>
        </p:txBody>
      </p:sp>
    </p:spTree>
    <p:extLst>
      <p:ext uri="{BB962C8B-B14F-4D97-AF65-F5344CB8AC3E}">
        <p14:creationId xmlns:p14="http://schemas.microsoft.com/office/powerpoint/2010/main" val="2301106689"/>
      </p:ext>
    </p:extLst>
  </p:cSld>
  <p:clrMapOvr>
    <a:masterClrMapping/>
  </p:clrMapOvr>
</p:sld>
</file>

<file path=ppt/theme/theme1.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11998</Words>
  <Application>Microsoft Office PowerPoint</Application>
  <DocSecurity>0</DocSecurity>
  <PresentationFormat>Широкоэкранный</PresentationFormat>
  <Paragraphs>375</Paragraphs>
  <Slides>20</Slides>
  <Notes>20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20</vt:i4>
      </vt:variant>
    </vt:vector>
  </HeadingPairs>
  <TitlesOfParts>
    <vt:vector size="25" baseType="lpstr">
      <vt:lpstr>Arial</vt:lpstr>
      <vt:lpstr>Consolas</vt:lpstr>
      <vt:lpstr>Impact</vt:lpstr>
      <vt:lpstr>ChatGPT</vt:lpstr>
      <vt:lpstr>ChatGPT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Alexander Rubanov</cp:lastModifiedBy>
  <cp:revision>1</cp:revision>
  <dcterms:created xsi:type="dcterms:W3CDTF">2026-10-21T11:00:15Z</dcterms:created>
  <dcterms:modified xsi:type="dcterms:W3CDTF">2026-10-27T07:26:03Z</dcterms:modified>
</cp:coreProperties>
</file>