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Вывод ограничен проверенными условиями.</a:t>
            </a:r>
          </a:p>
          <a:p>
            <a:r>
              <a:rPr lang="ru-RU"/>
              <a:t>Полное условие S0: Для готовой модели можно спросить: «красивая ли схема?» или «совпадёт ли прогноз с данными для выбранного нового входа?». Какой вопрос позволяет проверить расчёт модели? Что надо записать до запуска? Ключ: Второй вопрос проверяет прогноз модели на конкретном новом входе. До запуска фиксируют ожидаемый результат, вход и сохраняемые условия; затем отдельно наблюдение и сравнение. Красоту можно обсуждать для другой цели, она не проверяет расчёт. Критерий: Верный результат и конкретное основание из условия; принимаются эквивалентные обоснованные формулировки. Помощь: Назови наблюдаемый результат и основание сравнения.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Задай наблюдаемый вопрос.</a:t>
            </a:r>
          </a:p>
          <a:p>
            <a:r>
              <a:rPr lang="ru-RU"/>
              <a:t>Полное условие S0: Для готовой модели можно спросить: «красивая ли схема?» или «совпадёт ли прогноз с данными для выбранного нового входа?». Какой вопрос позволяет проверить расчёт модели? Что надо записать до запуска? Ключ: Второй вопрос проверяет прогноз модели на конкретном новом входе. До запуска фиксируют ожидаемый результат, вход и сохраняемые условия; затем отдельно наблюдение и сравнение. Красоту можно обсуждать для другой цели, она не проверяет расчёт. Критерий: Верный результат и конкретное основание из условия; принимаются эквивалентные обоснованные формулировки. Помощь: Назови наблюдаемый результат и основание сравнения.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Одного совпадения недостаточно.</a:t>
            </a:r>
          </a:p>
          <a:p>
            <a:r>
              <a:rPr lang="ru-RU"/>
              <a:t>Памятка: Сформулируй проверяемый вопрос, вход и сохраняемые условия. До опыта запиши прогноз, после — фактический результат; не стирай различие ради совпадения. При расхождении проверь ввод и происхождение данных, затем предположения. Уточняй модель по объявленному основанию; одной точки без условий недостаточно для единственной формулы. Для контролируемого сравнения меняют одно условие и повторяют те же проверки. Математическая модель может иметь явно заданную формулу; обучаемая использует размеченные примеры.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Четыре случая — учебная проверка для уточнения. Их не добавляют в обучение; после многократного использования они не становятся свежим независимым итоговым тестом. Даже 0/4 ошибок не гарантирует результат для всех объектов. Нужны новые подходящие данные и проверка границ применения. Модель: Разобранный пример: T(n)=1+2n мин. Новое условие: при n≥3 требуется ещё 2 мин дополнительной подготовки. Тогда до 3 формула прежняя, с 3 — 1+2n+2. n = 2 даёт 5 мин обеими моделями; n = 3 исходно 7, после уточнения 9. Два соседних теста проверяют новое условие. Это другой пример; для A1 свои 2/3/1 и граница 4.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Проверить последний старый и первый новый случай.</a:t>
            </a:r>
          </a:p>
          <a:p>
            <a:r>
              <a:rPr lang="ru-RU"/>
              <a:t>Памятка: Сформулируй проверяемый вопрос, вход и сохраняемые условия. До опыта запиши прогноз, после — фактический результат; не стирай различие ради совпадения. При расхождении проверь ввод и происхождение данных, затем предположения. Уточняй модель по объявленному основанию; одной точки без условий недостаточно для единственной формулы. Для контролируемого сравнения меняют одно условие и повторяют те же проверки. Математическая модель может иметь явно заданную формулу; обучаемая использует размеченные примеры.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Четыре случая — учебная проверка для уточнения. Их не добавляют в обучение; после многократного использования они не становятся свежим независимым итоговым тестом. Даже 0/4 ошибок не гарантирует результат для всех объектов. Нужны новые подходящие данные и проверка границ применения. Модель: Разобранный пример: T(n)=1+2n мин. Новое условие: при n≥3 требуется ещё 2 мин дополнительной подготовки. Тогда до 3 формула прежняя, с 3 — 1+2n+2. n = 2 даёт 5 мин обеими моделями; n = 3 исходно 7, после уточнения 9. Два соседних теста проверяют новое условие. Это другой пример; для A1 свои 2/3/1 и граница 4.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Данные не подменять ради совпадения.</a:t>
            </a:r>
          </a:p>
          <a:p>
            <a:r>
              <a:rPr lang="ru-RU"/>
              <a:t>Полное условие C1: Учебная формула времени T(n)=2+3n минут. При n=4 она сравнивается с новым заданным контрольным результатом 15 минут. Запиши прогноз, отличие от контроля и следующий исследовательский шаг. Можно ли стереть контрольное 15 и объявить его 14 только ради совпадения? Ключ: Прогноз 14 минут, контроль 15, различие 1 минута. Контроль нельзя подменять ради совпадения: надо проверить ввод, происхождение данных, условия и предположения модели. Одного расхождения без дополнительной информации недостаточно для единственной новой формулы. Критерий: 14/15 минут и отличие 1, без подмены данных, конкретная проверка условий. Помощь: Раздели прогноз и данные; сначала обнаружь различие, затем ищи причину.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Одна точка не задаёт единственную новую модель.</a:t>
            </a:r>
          </a:p>
          <a:p>
            <a:r>
              <a:rPr lang="ru-RU"/>
              <a:t>Полное условие C1: Учебная формула времени T(n)=2+3n минут. При n=4 она сравнивается с новым заданным контрольным результатом 15 минут. Запиши прогноз, отличие от контроля и следующий исследовательский шаг. Можно ли стереть контрольное 15 и объявить его 14 только ради совпадения? Ключ: Прогноз 14 минут, контроль 15, различие 1 минута. Контроль нельзя подменять ради совпадения: надо проверить ввод, происхождение данных, условия и предположения модели. Одного расхождения без дополнительной информации недостаточно для единственной новой формулы. Критерий: 14/15 минут и отличие 1, без подмены данных, конкретная проверка условий. Помощь: Раздели прогноз и данные; сначала обнаружь различие, затем ищи причину.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Все остальные величины прежние.</a:t>
            </a:r>
          </a:p>
          <a:p>
            <a:r>
              <a:rPr lang="ru-RU"/>
              <a:t>Полное условие A1: Исходная модель T(n)=2+3n минут для целого n≥0. Новое явно заданное условие: при n≥4 требуется ещё одна минута дополнительной подготовки; при n&lt;4 её нет. Остальные величины сохраняются. Уточни правило и сравни прогнозы исходной и уточнённой моделей при n=3 и n=4. Объясни, почему эти два теста полезны. Ключ: Новое T=2+3n при n&lt;4 и T=2+3n+1 при n≥4. n=3: обе дают 11 минут. n=4: исходная 14, уточнённая 15 минут. Тесты по разные стороны условия проверяют, что лишняя минута добавлена именно с 4, а не для всех n. Уточнение основано на объявленном новом условии, не на произвольной подгонке одного числа. Критерий: Правило с границей n≥4, пары 11/11 и 14/15 минут, основание двух тестов. Помощь: Измени только дополнительную подготовку; проверь последний случай без неё и первый с ней.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Граница n≥4 проверена с двух сторон.</a:t>
            </a:r>
          </a:p>
          <a:p>
            <a:r>
              <a:rPr lang="ru-RU"/>
              <a:t>Полное условие A1: Исходная модель T(n)=2+3n минут для целого n≥0. Новое явно заданное условие: при n≥4 требуется ещё одна минута дополнительной подготовки; при n&lt;4 её нет. Остальные величины сохраняются. Уточни правило и сравни прогнозы исходной и уточнённой моделей при n=3 и n=4. Объясни, почему эти два теста полезны. Ключ: Новое T=2+3n при n&lt;4 и T=2+3n+1 при n≥4. n=3: обе дают 11 минут. n=4: исходная 14, уточнённая 15 минут. Тесты по разные стороны условия проверяют, что лишняя минута добавлена именно с 4, а не для всех n. Уточнение основано на объявленном новом условии, не на произвольной подгонке одного числа. Критерий: Правило с границей n≥4, пары 11/11 и 14/15 минут, основание двух тестов. Помощь: Измени только дополнительную подготовку; проверь последний случай без неё и первый с ней.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12–14 мин.</a:t>
            </a:r>
          </a:p>
          <a:p>
            <a:r>
              <a:rPr lang="ru-RU"/>
              <a:t>Вопрос: Проекцию выключить.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Простая модель машинного обучения.</a:t>
            </a:r>
          </a:p>
          <a:p>
            <a:r>
              <a:rPr lang="ru-RU"/>
              <a:t>Памятка: Сформулируй проверяемый вопрос, вход и сохраняемые условия. До опыта запиши прогноз, после — фактический результат; не стирай различие ради совпадения. При расхождении проверь ввод и происхождение данных, затем предположения. Уточняй модель по объявленному основанию; одной точки без условий недостаточно для единственной формулы. Для контролируемого сравнения меняют одно условие и повторяют те же проверки. Математическая модель может иметь явно заданную формулу; обучаемая использует размеченные примеры.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Четыре случая — учебная проверка для уточнения. Их не добавляют в обучение; после многократного использования они не становятся свежим независимым итоговым тестом. Даже 0/4 ошибок не гарантирует результат для всех объектов. Нужны новые подходящие данные и проверка границ применения. Модель: Другой пример одного соседа: обучение (1, A), (5, B), запрос x = 4. Расстояния 3 и 1, значит прогноз B. При x = 3 расстояния 2/2, объявленное правило выбирает меньший x=1, прогноз A. Обучение хранит размеченные примеры, алгоритм расстояния задан заранее. Новый пример меняет используемые сведения после повторного обучения; метки не возникают из цвета интерфейса.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Алгоритм задан, используемые примеры обучают.</a:t>
            </a:r>
          </a:p>
          <a:p>
            <a:r>
              <a:rPr lang="ru-RU"/>
              <a:t>Памятка: Сформулируй проверяемый вопрос, вход и сохраняемые условия. До опыта запиши прогноз, после — фактический результат; не стирай различие ради совпадения. При расхождении проверь ввод и происхождение данных, затем предположения. Уточняй модель по объявленному основанию; одной точки без условий недостаточно для единственной формулы. Для контролируемого сравнения меняют одно условие и повторяют те же проверки. Математическая модель может иметь явно заданную формулу; обучаемая использует размеченные примеры.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Четыре случая — учебная проверка для уточнения. Их не добавляют в обучение; после многократного использования они не становятся свежим независимым итоговым тестом. Даже 0/4 ошибок не гарантирует результат для всех объектов. Нужны новые подходящие данные и проверка границ применения. Модель: Другой пример одного соседа: обучение (1, A), (5, B), запрос x = 4. Расстояния 3 и 1, значит прогноз B. При x = 3 расстояния 2/2, объявленное правило выбирает меньший x=1, прогноз A. Обучение хранит размеченные примеры, алгоритм расстояния задан заранее. Новый пример меняет используемые сведения после повторного обучения; метки не возникают из цвета интерфейса.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При равенстве выбрать меньший x.</a:t>
            </a:r>
          </a:p>
          <a:p>
            <a:r>
              <a:rPr lang="ru-RU"/>
              <a:t>Полное условие A2: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На бумаге предскажи метки для x=3, 6, 7, 9; укажи выбранного ближайшего соседа. Сравни с контрольными метками и запиши число ошибок и конкретный ошибочный вход. Ключ: x = 3: сосед 2A (равенство расстояний с 4 решается меньшим x), прогноз A; x = 6: сосед 4A (равенство с 8), прогноз A, но контроль B — ошибка; x = 7: сосед 8B, прогноз B; x = 9: сосед 8B (равенство с 10), прогноз B. Ошибка одна из четырёх — x = 6; верны три из четырёх. Контроль не является обучающими строками. Критерий: Прогнозы A/A/B/B и соседи 2/4/8/8, один несовпавший контроль x = 6. Помощь: Для каждого x сравни расстояния до всех четырёх примеров; при равенстве применяй объявленное правило.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x = 6 одинаково близок к 4A и 8B.</a:t>
            </a:r>
          </a:p>
          <a:p>
            <a:r>
              <a:rPr lang="ru-RU"/>
              <a:t>Полное условие A2: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На бумаге предскажи метки для x=3, 6, 7, 9; укажи выбранного ближайшего соседа. Сравни с контрольными метками и запиши число ошибок и конкретный ошибочный вход. Ключ: x = 3: сосед 2A (равенство расстояний с 4 решается меньшим x), прогноз A; x = 6: сосед 4A (равенство с 8), прогноз A, но контроль B — ошибка; x = 7: сосед 8B, прогноз B; x = 9: сосед 8B (равенство с 10), прогноз B. Ошибка одна из четырёх — x = 6; верны три из четырёх. Контроль не является обучающими строками. Критерий: Прогнозы A/A/B/B и соседи 2/4/8/8, один несовпавший контроль x = 6. Помощь: Для каждого x сравни расстояния до всех четырёх примеров; при равенстве применяй объявленное правило.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Сначала собственный прогноз.</a:t>
            </a:r>
          </a:p>
          <a:p>
            <a:r>
              <a:rPr lang="ru-RU"/>
              <a:t>Памятка: Сформулируй проверяемый вопрос, вход и сохраняемые условия. До опыта запиши прогноз, после — фактический результат; не стирай различие ради совпадения. При расхождении проверь ввод и происхождение данных, затем предположения. Уточняй модель по объявленному основанию; одной точки без условий недостаточно для единственной формулы. Для контролируемого сравнения меняют одно условие и повторяют те же проверки. Математическая модель может иметь явно заданную формулу; обучаемая использует размеченные примеры. Правило учебной модели: запомнить размеченные обучающие примеры. Для нового целого x от 0 до 12 выбрать пример с наименьшим расстоянием по числовой прямой и вернуть его метку A или B. При равном расстоянии выбрать пример с меньшим x. Это заранее выбранный алгоритм одного ближайшего соседа; обучение сохраняет текущие размеченные примеры. Изменение черновика данных само по себе ещё не меняет обученную модель — нужна кнопка обучения. A/B — условные классы вымышленных жетонов, x — условное число клеток размера; это не характеристика человека и не рекомендация для реальных объектов. Обучающие примеры: (2, A), (4, A), (8, B), (10, B). Отдельные контрольные случаи с заданными учебными метками: (3, A), (6, B), (7, B), (9, B). Контрольные случаи не добавляют в обучение. Четыре случая — учебная проверка для уточнения. Их не добавляют в обучение; после многократного использования они не становятся свежим независимым итоговым тестом. Даже 0/4 ошибок не гарантирует результат для всех объектов. Нужны новые подходящие данные и проверка границ применения. Модель: В собственной вкладке обучи исходную модель, проверь отдельные контрольные случаи и запиши увиденные ответы рядом с прогнозом. Добавь только объявленный новый пример; сначала проверь, что старая обученная копия ещё действует. После повторного обучения снова сравни те же случаи. Сохрани свой JSON и в чистой вкладке загрузи его: восстановление проверяют фактически. Цифры на бумаге без действий в практикуме не подтверждают обучение и сохранение.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14 мин; при 15 ПК по 6 мин каждому.</a:t>
            </a:r>
          </a:p>
          <a:p>
            <a:r>
              <a:rPr lang="ru-RU"/>
              <a:t>Полное условие B1: Собственное исследование в практикуме «Обучить и проверить» из комплекта. У каждого своя вкладка и личный журнал. Восстанови исходные четыре обучающих примера 2A, 4A, 8B, 10B и нажми «Обучить модель». До проверки запиши свой прогноз для контроля 3A, 6B, 7B, 9B по правилу A2. Нажми «Проверить четыре случая», отдельно запиши увиденные предсказания и число ошибок. Добавь только новый обучающий пример (5, B); контрольные данные, алгоритм и правило равных расстояний оставь прежними. До повторного обучения спрогнозируй: изменилась ли уже обученная модель? Нажми проверку до обучения и запиши фактический результат. Затем нажми «Обучить модель» и снова проверь те же четыре случая; до этого запиши ожидаемую метку для x=6. Сопоставь оба состояния и объясни конкретное изменение. Сохрани собственный model_A.json или model_B.json. В чистой вкладке открой практикум, загрузи свой файл, проверь пять обученных примеров и повторную проверку. В журнале назови свой файл, наблюдения до/после и один предел вывода. При 15 ПК: 1 инструкция, 6 первый, 6 второй, 1 личная сверка; на 30 ПК параллельно. Чужой показ и бумажный прогноз не заменяют свои обучение/проверку/сохранение/загрузку. Ключ: Исходное обучение хранит четыре примера. Контрольные прогнозы A/A/B/B, ошибка 1/4 на x = 6. Добавление 5B в черновик без обучения не меняет старую модель: прежние A/A/B/B и 1/4. После обучения на пяти примерах x = 6 ближе к 5B (расстояние 1), чем к 4A/8B (по 2); прогнозы A/B/B/B, ошибок 0/4. Другие контрольные метки, алгоритм и tie-rule прежние. Свой JSON загружается в чистую вкладку с пятью обученными примерами и тем же контролем 0/4; два разных состояния исследованы реально. Это улучшение на четырёх известных контрольных случаях, не гарантия для всех x и не свежий независимый итоговый тест. Критерий: Собственное обучение 4/5 примеров, фактические проверки 1→1→0 ошибок, прогноз/наблюдение x = 6 A→B, только добавление 5B, свой JSON и реальная загрузка, корректный ограниченный вывод. Помощь: Сверь черновик и число обученных примеров. До повторного обучения результат старый. После обучения проверь ближайшего соседа x = 6; сохранённый JSON загрузи с новой вкладки.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Улучшение на этих четырёх случаях.</a:t>
            </a:r>
          </a:p>
          <a:p>
            <a:r>
              <a:rPr lang="ru-RU"/>
              <a:t>Полное условие B1: Собственное исследование в практикуме «Обучить и проверить» из комплекта. У каждого своя вкладка и личный журнал. Восстанови исходные четыре обучающих примера 2A, 4A, 8B, 10B и нажми «Обучить модель». До проверки запиши свой прогноз для контроля 3A, 6B, 7B, 9B по правилу A2. Нажми «Проверить четыре случая», отдельно запиши увиденные предсказания и число ошибок. Добавь только новый обучающий пример (5, B); контрольные данные, алгоритм и правило равных расстояний оставь прежними. До повторного обучения спрогнозируй: изменилась ли уже обученная модель? Нажми проверку до обучения и запиши фактический результат. Затем нажми «Обучить модель» и снова проверь те же четыре случая; до этого запиши ожидаемую метку для x=6. Сопоставь оба состояния и объясни конкретное изменение. Сохрани собственный model_A.json или model_B.json. В чистой вкладке открой практикум, загрузи свой файл, проверь пять обученных примеров и повторную проверку. В журнале назови свой файл, наблюдения до/после и один предел вывода. При 15 ПК: 1 инструкция, 6 первый, 6 второй, 1 личная сверка; на 30 ПК параллельно. Чужой показ и бумажный прогноз не заменяют свои обучение/проверку/сохранение/загрузку. Ключ: Исходное обучение хранит четыре примера. Контрольные прогнозы A/A/B/B, ошибка 1/4 на x = 6. Добавление 5B в черновик без обучения не меняет старую модель: прежние A/A/B/B и 1/4. После обучения на пяти примерах x = 6 ближе к 5B (расстояние 1), чем к 4A/8B (по 2); прогнозы A/B/B/B, ошибок 0/4. Другие контрольные метки, алгоритм и tie-rule прежние. Свой JSON загружается в чистую вкладку с пятью обученными примерами и тем же контролем 0/4; два разных состояния исследованы реально. Это улучшение на четырёх известных контрольных случаях, не гарантия для всех x и не свежий независимый итоговый тест. Критерий: Собственное обучение 4/5 примеров, фактические проверки 1→1→0 ошибок, прогноз/наблюдение x = 6 A→B, только добавление 5B, свой JSON и реальная загрузка, корректный ограниченный вывод. Помощь: Сверь черновик и число обученных примеров. До повторного обучения результат старый. После обучения проверь ближайшего соседа x = 6; сохранённый JSON загрузи с новой вкладки.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AI1. Две ошибки и аккуратный вывод.</a:t>
            </a:r>
          </a:p>
          <a:p>
            <a:r>
              <a:rPr lang="ru-RU"/>
              <a:t>Полное условие AI1: Вымышленный ИИ пишет после B1: «Ноль ошибок на четырёх случаях доказывает, что модель верна для всех жетонов. Раз мы проверили те же случаи после изменения, это совершенно новый независимый итоговый тест». Найди две ошибки и сформулируй аккуратный вывод по наблюдениям. Ключ: Четыре вымышленных случая не доказывают качество для всех входов/реальных объектов. Те же контрольные случаи после уточнения не стали новыми независимыми: они уже использовались для выбора улучшения. Можно утверждать лишь, что после обучения с 5B в данной проверке ошибок стало 0/4 вместо 1/4; нужны другие подходящие данные и проверка условий. Критерий: Две ошибки и ограниченный вывод 1/4→0/4 на тех же четырёх случаях. Помощь: Назови размер и повторное использование проверки; не расширяй вывод за увиденные случаи.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Историю ошибки сохраняем.</a:t>
            </a:r>
          </a:p>
          <a:p>
            <a:r>
              <a:rPr lang="ru-RU"/>
              <a:t>Полное условие AI1: Вымышленный ИИ пишет после B1: «Ноль ошибок на четырёх случаях доказывает, что модель верна для всех жетонов. Раз мы проверили те же случаи после изменения, это совершенно новый независимый итоговый тест». Найди две ошибки и сформулируй аккуратный вывод по наблюдениям. Ключ: Четыре вымышленных случая не доказывают качество для всех входов/реальных объектов. Те же контрольные случаи после уточнения не стали новыми независимыми: они уже использовались для выбора улучшения. Можно утверждать лишь, что после обучения с 5B в данной проверке ошибок стало 0/4 вместо 1/4; нужны другие подходящие данные и проверка условий. Критерий: Две ошибки и ограниченный вывод 1/4→0/4 на тех же четырёх случаях. Помощь: Назови размер и повторное использование проверки; не расширяй вывод за увиденные случаи.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B: расстояние до 7 равно 1, до 1 равно 5; ближе 7B. Это прогноз по заданному правилу. Критерий: 1 балл за B, 1 за расстояния 1/5 и выбранного соседа. E2: Нет: модель уже получила метки этих строк, проверка на них не независима от обучения. Сохраняют отдельные размеченные случаи для проверки, которые не добавлялись в обучение, и не объявляют многократно использованную проверку свежим итоговым тестом. Критерий: 1 балл за отказ с основанием виденных меток, 1 за отдельные проверочные данные. E3: Так наблюдаемое различие сравнивается при одних и тех же входах/контрольных метках и алгоритме, с одним объявленным изменением данных. Можно сказать, что на данной проверке после уточнения результат улучшился; всеобщая надёжность/реальная точность этим не доказана. Критерий: 1 балл за сохраняемые условия, 1 за ограниченный вывод по данной проверке.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Домашний компьютер не требуется.</a:t>
            </a:r>
          </a:p>
          <a:p>
            <a:r>
              <a:rPr lang="ru-RU"/>
              <a:t>Полное условие H1: Дома 5–7 минут на бумаге. Другая модель одного ближайшего соседа: обучение (1, A), (3, A), (7, B), (9, B); при равных расстояниях выбирают меньшее x. Контрольные случаи (2, A), (5, B), (8, B) не входят в обучение. Запиши прогнозы и ошибки. Затем к обучению добавляют только (4, B) и обучают снова: что теперь предскажет модель для тех же трёх x, почему изменился x=5? Подпиши «бумажный прогноз» и ограничь вывод этими случаями. Ключ: Исходно x = 2→1A→A, x = 5→3A→A (равенство с 7), x = 8→7B→B; ошибка 1/3 на x = 5. После добавления 4B и повторного обучения x = 2→1A→A, x = 5→4B→B, x = 8→7B→B; ошибок 0/3. При x = 5 сосед 4B на расстоянии 1 вместо прежнего 3A на 2. Это бумажный прогноз, не наблюдение настоящего обучения/загрузки; общий вывод о точности не следует. Критерий: Прогнозы A/A/B→A/B/B, 1/3→0/3 и причина нового соседа, честная подпись и граница вывода. Помощь: Данные здесь 1/3/7/9 и добавляемый 4B; не копируй контроль классного B1. До звонка подготовить HTML и школьный браузер/загрузки; сеть после получения не нужна. Алгоритм одного ближайшего соседа дан заранее, обучение копирует размеченные примеры: это действительная простая модель машинного обучения, не нейросеть и не подбор коэффициентов. Разрешение равных расстояний — авторское объявленное правило. Контроль 3/6/7/9 нельзя добавлять в обучение; новый пример 5B не из контроля. В учебном исследовании одни контрольные случаи используются для уточнения, не выдаются за свежий финальный тест. Каждый реально обучает 4/5, проверяет до/после, сохраняет и загружает свой JSON. При 15 ПК — 1+6 первый+6 второй+1 сверка; во время ожидания каждый пишет прогноз и анализ своего вывода. При 30 ПК параллельно. Критерий не качество красивой записи, а собственное изменение/проверка/сохранение и ограниченный вывод. Не вводить программирование массивов, статистические гарантии, системные команды и внешние аккаунты.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https://scikit-learn.org/stable/modules/neighbors.html</a:t>
            </a:r>
          </a:p>
          <a:p>
            <a:r>
              <a:rPr lang="ru-RU"/>
              <a:t>https://developers.google.com/machine-learning/crash-course/overfitting/dividing-datasets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Величины, классы и данные условные. Расстояния читают по числам, при равенстве выбирают меньшее x. Контрольные случаи отделены от обучения; повторная проверка не является свежим итоговым тестом. Физических измерений нет.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Исследовательский цикл: вопрос и свой прогноз, фактический опыт, одно уточнение и новый ограниченный вывод.">
            <a:extLst>
              <a:ext uri="{FF2B5EF4-FFF2-40B4-BE49-F238E27FC236}">
                <a16:creationId xmlns:a16="http://schemas.microsoft.com/office/drawing/2014/main" id="{F2E83ABE-15F9-C29F-23A7-2FC9E87EB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61BC2CE9-5D8E-FC67-49D4-DF4BAC707BD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МОДЕЛЬ И ОПЫТ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91AF8190-0401-5C7B-AB99-D4EB87E11F11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данные.
Уточнить. Снова проверить.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2E1C4384-67F8-8FE2-925F-5F7EA5357D7C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E769FE0C-C7B9-9C26-7445-C8FF4F711581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4719800E-94EF-8C40-CB11-6A4279CD41D8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3986841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29E27B55-3EA9-9804-CFA7-3EE10FA8F68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B7AAB9B-C7E4-5842-2BAE-3C38CBAEA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B80AA5AD-4C2D-FABD-421E-3D3F388E007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модель?
Прогноз до опыта, результат после.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324B3807-C332-CAA9-F518-3699423AD06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Задай наблюдаемый вопрос.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E64AF7FA-30D8-1B35-6A58-F29A954BFD6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47FE9D1-42EE-0774-972E-3033E43908D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19865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EDF550C-5DD3-B409-39AD-6C958F493A3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Исследовательский маршрут</a:t>
            </a:r>
          </a:p>
        </p:txBody>
      </p:sp>
      <p:pic>
        <p:nvPicPr>
          <p:cNvPr id="16" name="illustration" descr="Сохранить данные без подмены, проверить условия и основание уточнения, сравнить повторную проверку.">
            <a:extLst>
              <a:ext uri="{FF2B5EF4-FFF2-40B4-BE49-F238E27FC236}">
                <a16:creationId xmlns:a16="http://schemas.microsoft.com/office/drawing/2014/main" id="{F00BFBD2-55EB-7778-D270-6687F0DE0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F7FFCA5F-E8D8-B521-1AB0-3AA6EF80B15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Сохраняй прогноз и данные отдельно.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5493E7A-D90C-403D-486E-23EC017B1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48765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41503558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272463254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Этап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Что записать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54722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Вопрос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Вход и условия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53194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Прогноз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 опыта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04901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Сравнение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Оба результата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25172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Уточнение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Одно основание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93214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B4BD1ABF-6CFB-AF67-351F-EA7E7B32C7C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 совпадения недостаточно.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2974D14-343A-16FA-A490-624FC7BBEA9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E929F44-2975-7C1D-3A76-6BE6D539E84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96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18D66F9-0407-7D93-4CFA-7D97695E99F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Другое условие</a:t>
            </a:r>
          </a:p>
        </p:txBody>
      </p:sp>
      <p:pic>
        <p:nvPicPr>
          <p:cNvPr id="16" name="illustration" descr="Другая математическая модель: n = 2 даёт 5 минут до и после, n = 3 даёт 7 и 9 минут после объявленной добавки.">
            <a:extLst>
              <a:ext uri="{FF2B5EF4-FFF2-40B4-BE49-F238E27FC236}">
                <a16:creationId xmlns:a16="http://schemas.microsoft.com/office/drawing/2014/main" id="{627A1C3B-A73E-2C40-20B8-0A00968BB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406E198-DDCD-1F99-A30E-F3ECBA725D1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T=1+2n мин. С n=3 ещё 2 мин.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D227E18E-DC9E-794B-DB4E-FDCB085DEB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2329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900">
                  <a:extLst>
                    <a:ext uri="{9D8B030D-6E8A-4147-A177-3AD203B41FA5}">
                      <a16:colId xmlns:a16="http://schemas.microsoft.com/office/drawing/2014/main" val="1450261696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555067027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743151024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Было, мин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Стало, мин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73377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489332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95606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DF0AF3B-87DD-AF5A-513F-E2FA65E9D98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последний старый и первый новый случай.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C6FB39E-FEDF-D4E5-17EB-1456F30C7E1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BAD74C7-512D-2D4B-E72A-4AB95A15386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44878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CA6A89D-FBC3-3985-1F15-35C6ED8EEC6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исходные данные C1: T(n)=2+3n минут, вход n = 4, контроль 15 минут; прогноз не показан.">
            <a:extLst>
              <a:ext uri="{FF2B5EF4-FFF2-40B4-BE49-F238E27FC236}">
                <a16:creationId xmlns:a16="http://schemas.microsoft.com/office/drawing/2014/main" id="{E99C2F09-DF35-6CB1-08E7-A9A289A95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5CC29A14-FF53-8F14-2276-8DDF922AFC4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T(n)=2+3n мин, n=4.
Контроль 15 мин.
Прогноз? Различие? Что проверить?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D63B685-833C-7DBD-B4BE-826C4F4E799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не подменять ради совпадения.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2926276-4033-4052-E527-61E669AFE30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A97FE27-4D9F-4346-C81E-2615D146A9A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69006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F10374A-4893-97E4-13EA-423B1E184D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Сохранить расхождение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5EE1C2D-3BC2-1573-A346-73C5A4C1F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60734317-CB48-7650-C462-6E4176B16EE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9A3CA81-6018-0F5E-A39A-DCAF11425EA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14 мин, контроль 15 мин.
Различие 1 мин.
Проверить ввод, данные и условия.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77E57066-2252-2BDE-4E48-5D1AFC66B2D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точка не задаёт единственную новую модель.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5B0B28D-7C80-A6CD-D410-ED6D6EEAE0C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E337389-389F-1936-F272-9CE88F9EA9E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41937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EA5B1E4-A28B-FB5A-D7EE-81ECA120F53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Только исходные данные A1: T(n)=2+3n, при n≥4 ещё одна минута; проверить n = 3 и 4.">
            <a:extLst>
              <a:ext uri="{FF2B5EF4-FFF2-40B4-BE49-F238E27FC236}">
                <a16:creationId xmlns:a16="http://schemas.microsoft.com/office/drawing/2014/main" id="{66FC9D4C-C74E-106D-8B18-364B929EF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8EAD10B2-1183-0551-9673-F684DD0808E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T=2+3n.
Новое условие: с n=4 ещё 1 мин.
Сравни n=3 и n=4.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947ED40C-4064-24F7-26F5-D334B636247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остальные величины прежние.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C494E1F2-8E2A-7481-CF48-942A8BFCD5A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F5B3C831-DC3F-338E-0274-91C936A0223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0086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6DF5A46-794D-AFFC-1995-8E874A48EB0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Уточнить по условию</a:t>
            </a:r>
          </a:p>
        </p:txBody>
      </p:sp>
      <p:pic>
        <p:nvPicPr>
          <p:cNvPr id="19" name="illustration" descr="Уточнение A1: при n = 3 время 11 минут в обоих случаях; при n = 4 меняется с 14 на 15 минут.">
            <a:extLst>
              <a:ext uri="{FF2B5EF4-FFF2-40B4-BE49-F238E27FC236}">
                <a16:creationId xmlns:a16="http://schemas.microsoft.com/office/drawing/2014/main" id="{1FD61FF0-35E9-1BDC-7C5A-CD7E70BB7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4554A3DB-D28B-30F7-7578-C42490F474A5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2EE3C774-D3F5-7F73-7E6D-733DC584B96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n=3: 11 →11 мин.
n=4: 14 →15 мин.
Добавка действует только с 4.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94A7F9DA-CD11-F8D4-55DB-CB777A93FCB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Граница n≥4 проверена с двух сторон.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746854A3-671E-7F93-F0CE-E95768AC9EA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4B19D1B0-2BB3-F4D0-C243-2DE8F3417C1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161396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A516EC8B-91BC-F210-E3EE-58B8805E3BC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B1EDBF1-5FAB-189B-B1FF-ECCE7D222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675C6881-2818-4CC4-D48C-FB6EE485DE8A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EBB30CB4-6073-F5F4-4BF0-2BFC59C27CDB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BA046F36-0B89-7914-4769-CC72344C1C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41F0092C-D9F3-EC6D-2440-37D6240C3FD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660675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FBBBF7ED-94BD-4415-3480-92B840445C9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ближайшего соседа</a:t>
            </a:r>
          </a:p>
        </p:txBody>
      </p:sp>
      <p:pic>
        <p:nvPicPr>
          <p:cNvPr id="11" name="illustration" descr="Числовая прямая: обучение 1A и 5B, запрос x = 4, расстояния 3 и 1; ближайший пример 5B.">
            <a:extLst>
              <a:ext uri="{FF2B5EF4-FFF2-40B4-BE49-F238E27FC236}">
                <a16:creationId xmlns:a16="http://schemas.microsoft.com/office/drawing/2014/main" id="{0024E030-1F07-1B09-47CA-D919848B0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5CF10B97-0108-F154-A110-DA1389259E3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хранит размеченные примеры.
Прогноз берёт метку ближайшего.
При равенстве — меньший x.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11B1D89-EAC3-CE3D-15B5-FCEA79F544D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Простая модель машинного обучения.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AB6DC55-4F5B-38B0-AA13-6F24ED80AA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53D40BE0-1725-8334-42C2-C65EA0E9F64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33827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2EBA043-DD13-A528-9671-6CDD657A7F0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мини-пример</a:t>
            </a:r>
          </a:p>
        </p:txBody>
      </p:sp>
      <p:pic>
        <p:nvPicPr>
          <p:cNvPr id="16" name="illustration" descr="Числовая прямая: обучение 1A и 5B, запрос x = 3 равноудалён; объявленное правило выбирает меньший x = 1.">
            <a:extLst>
              <a:ext uri="{FF2B5EF4-FFF2-40B4-BE49-F238E27FC236}">
                <a16:creationId xmlns:a16="http://schemas.microsoft.com/office/drawing/2014/main" id="{6756DF96-D096-7F37-5B5C-DBA81A210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AB948BA-35C5-47CF-C912-9015E2131D8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1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5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4AD811F-F9BC-E6B0-9B8A-1034E5C24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894873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900">
                  <a:extLst>
                    <a:ext uri="{9D8B030D-6E8A-4147-A177-3AD203B41FA5}">
                      <a16:colId xmlns:a16="http://schemas.microsoft.com/office/drawing/2014/main" val="1648070352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1463244898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410298614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Запрос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Сосед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Метка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332559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06511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89089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C1C5597-BE92-1EDD-8BC8-4691CB3320D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задан, используемые примеры обучают.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01533C6-DC09-55EE-7E68-27619528C1B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07557B4-3458-2DDA-8D82-4A796CFF2D2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1989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66934EF-87B1-BC2D-31C4-86C4C6C335F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исходные наборы A2: обучение 2A,4A,8B,10B и отдельный контроль 3A,6B,7B,9B.">
            <a:extLst>
              <a:ext uri="{FF2B5EF4-FFF2-40B4-BE49-F238E27FC236}">
                <a16:creationId xmlns:a16="http://schemas.microsoft.com/office/drawing/2014/main" id="{47DDFC39-5AB2-FE70-F87E-1235730F7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A87E417-71E3-7A77-8AB9-7D262DBA994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2A, 4A, 8B, 10B.
Контроль 3A, 6B, 7B, 9B.
Соседи? Прогнозы? Ошибки?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54FAE64-36EA-A16B-F570-4A420AEF231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равенстве выбрать меньший x.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9CED1E3-03D5-CB53-E3F0-07478A63B71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4CFDC01-3845-172A-1BDC-7DD0D9B1714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2116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BCD6773-01E0-8069-A9EF-874328E0135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четырёх случаев</a:t>
            </a:r>
          </a:p>
        </p:txBody>
      </p:sp>
      <p:pic>
        <p:nvPicPr>
          <p:cNvPr id="17" name="illustration" descr="Проверка A2: прогнозы A/A/B/B, контроль A/B/B/B; единственное несовпадение при x = 6.">
            <a:extLst>
              <a:ext uri="{FF2B5EF4-FFF2-40B4-BE49-F238E27FC236}">
                <a16:creationId xmlns:a16="http://schemas.microsoft.com/office/drawing/2014/main" id="{4280E487-7BF7-15B6-2F1D-936F51E0C7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68376EF-8CCC-E36E-B824-48189CE2B55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595E776-1341-E243-2FDC-FE2A5C0EC94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Прогнозы A/A/B/B.
Контроль A/B/B/B.
Одна ошибка: x=6.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A01FBA4-F8B9-01B0-6BF6-0435D0F1B88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= 6 одинаково близок к 4A и 8B.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AFF20F2-48CF-9779-B7DB-259757910B7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9D4A00C7-8E5B-2717-3256-0A531DAD18A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93861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44ADE11-D261-BA90-1707-FB97CED728D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Собственное исследование</a:t>
            </a:r>
          </a:p>
        </p:txBody>
      </p:sp>
      <p:pic>
        <p:nvPicPr>
          <p:cNvPr id="16" name="illustration" descr="Маршрут собственного исследования: обучить свои примеры, проверить отдельные случаи, добавить один пример и обучить снова.">
            <a:extLst>
              <a:ext uri="{FF2B5EF4-FFF2-40B4-BE49-F238E27FC236}">
                <a16:creationId xmlns:a16="http://schemas.microsoft.com/office/drawing/2014/main" id="{ACA3770A-D87C-1B4F-4A84-FAB368B38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518AC88B-B5B5-E507-F66E-504AC7C0EBD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вкладка и свой JSON.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92CD711-3BAA-A83A-DA6B-8A9B43B30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21538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11355908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2245209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Состояние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99543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Обучено 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Проверить контроль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47759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Черновик 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Сначала без обучения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29082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Обучено 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Проверить снова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46107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Свой </a:t>
                      </a:r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JSON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Загрузить свой </a:t>
                      </a:r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JSON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01716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17E4B2A-03D8-04A9-B9E9-7C386B61454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собственный прогноз.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432071D-E7A9-BF9C-D021-189D3EF9623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BBDEAC0-DD16-0D15-76E9-AFD73DF9B40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649498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AB68A08-6961-BEFF-488D-EB40249A96B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Условия B1: добавить только 5B, сохранить контроль и алгоритм, обучить снова, сохранить и загрузить свой JSON.">
            <a:extLst>
              <a:ext uri="{FF2B5EF4-FFF2-40B4-BE49-F238E27FC236}">
                <a16:creationId xmlns:a16="http://schemas.microsoft.com/office/drawing/2014/main" id="{E0A4B07C-1A35-0C65-1E25-5ABDC02A2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DBB969AC-76C1-204A-9A7E-D3F732C6F34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Добавь только 5B.
Проверь старую и новую модели.
Сохрани и загрузи свой JSON.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4FCD872-0AB2-A5A9-2BAE-E8C96AB8BDB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мин; при 15 ПК по 6 мин каждому.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DE7F3DF-6F2A-1C88-A911-8AB30875D9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275136B-2DBA-9465-5F34-DDB89481C12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6660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3162F31-DE21-5E9D-429B-5E75335309A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эксперимента</a:t>
            </a:r>
          </a:p>
        </p:txBody>
      </p:sp>
      <p:pic>
        <p:nvPicPr>
          <p:cNvPr id="17" name="illustration" descr="Три состояния B1: черновик 4/обучено 4 — одна ошибка; черновик 5/обучено 4 — одна; черновик 5/обучено 5 — ноль из четырёх.">
            <a:extLst>
              <a:ext uri="{FF2B5EF4-FFF2-40B4-BE49-F238E27FC236}">
                <a16:creationId xmlns:a16="http://schemas.microsoft.com/office/drawing/2014/main" id="{729CF36D-D453-CC4A-912C-F9D93CDE9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table-caption">
            <a:extLst>
              <a:ext uri="{FF2B5EF4-FFF2-40B4-BE49-F238E27FC236}">
                <a16:creationId xmlns:a16="http://schemas.microsoft.com/office/drawing/2014/main" id="{B3965EAA-F594-5C48-F150-74F842AD8B6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обучения с 5B сосед x = 6 меняется.</a:t>
            </a:r>
          </a:p>
        </p:txBody>
      </p:sp>
      <p:graphicFrame>
        <p:nvGraphicFramePr>
          <p:cNvPr id="19" name="editable-data-table">
            <a:extLst>
              <a:ext uri="{FF2B5EF4-FFF2-40B4-BE49-F238E27FC236}">
                <a16:creationId xmlns:a16="http://schemas.microsoft.com/office/drawing/2014/main" id="{077FC06A-C5E1-70D5-0D1A-163DAC419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36104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900">
                  <a:extLst>
                    <a:ext uri="{9D8B030D-6E8A-4147-A177-3AD203B41FA5}">
                      <a16:colId xmlns:a16="http://schemas.microsoft.com/office/drawing/2014/main" val="1853584856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325867648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577624244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Обучено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Прогноз </a:t>
                      </a:r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x = 6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Ошибок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19074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 примера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1/4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84763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5 примеров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0/4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949935"/>
                  </a:ext>
                </a:extLst>
              </a:tr>
            </a:tbl>
          </a:graphicData>
        </a:graphic>
      </p:graphicFrame>
      <p:sp>
        <p:nvSpPr>
          <p:cNvPr id="20" name="question">
            <a:extLst>
              <a:ext uri="{FF2B5EF4-FFF2-40B4-BE49-F238E27FC236}">
                <a16:creationId xmlns:a16="http://schemas.microsoft.com/office/drawing/2014/main" id="{51E9251A-ADE7-BEF5-4A60-725C3EC9B04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на этих четырёх случаях.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027781A-4519-80FC-4A1C-EEC7FB3A843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27B1C23-4115-694C-BAA4-B5232344876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103059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2B05D5C4-2775-6318-60A3-8E7D10B83BE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8B07E81D-DC7F-5071-D57C-AE79C7669FE0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D788A5A6-7981-A92F-BA12-EA839CD1902E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«0 ошибок — точность для всех.
Повтор тех же случаев —
новый независимый тест».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ED37CB4-69DC-2290-61E0-3AC08965E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C961EDD0-2B37-8F0D-71C1-798B4B73ADB0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и аккуратный вывод.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EE64CE9-8372-30FA-1F8F-49E77CB49F8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1C53A1B-DA86-BE63-8EB8-BC65DEEE0C1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1620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AC1CBFD-C2A4-EF0F-FC73-E31EC16E056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границы вывода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837B53A-8CB3-7689-4A0D-B7E87C06C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EFA21CF6-3339-647E-39CE-F2E8475EF29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F67F104-AE92-E406-234E-F614C132DA5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Четырёх случаев мало для всех объектов.
Повторная проверка уже использовалась.
Нужны другие подходящие данные.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5BFB445-5782-1C12-3A02-4DA800E262F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Историю ошибки сохраняем.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0D7F0079-10FB-01D9-80B0-80A1336F5B8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A3EB4B7-1DF8-A30F-30AF-2CC92838F95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640012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FC4C06D-BAA3-2D38-20E7-3026D7B30B4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4EE888C-3038-59DA-B08E-A985695B2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274A9CC-E978-ACD4-03E9-9C726C9EAB2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Определить соседа.
E2. Отделить проверку от обучения.
E3. Ограничить вывод.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3A34390-D858-4765-E6ED-55A0CACE887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9F0761C-551A-1CFE-CE24-B8247AE3B04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658C15D-4ED7-18D2-826E-364769FAC0E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50571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E1FF4DD7-46D9-FB6E-F043-3A9C3E2C5C3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попытка</a:t>
            </a:r>
          </a:p>
        </p:txBody>
      </p:sp>
      <p:pic>
        <p:nvPicPr>
          <p:cNvPr id="11" name="illustration" descr="Только исходные данные H1: обучение 1A,3A,7B,9B; контроль 2A,5B,8B; добавить только 4B.">
            <a:extLst>
              <a:ext uri="{FF2B5EF4-FFF2-40B4-BE49-F238E27FC236}">
                <a16:creationId xmlns:a16="http://schemas.microsoft.com/office/drawing/2014/main" id="{ABF22B5D-5BBE-A5FF-9BD0-A88795126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6FC3B93A-BBFD-A847-47E3-93F646A40F5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 — бумажный прогноз, 5–7 мин.
Другие примеры и другой новый сосед.
Цифровой долг — ближайшая практика.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0E089E90-416D-E587-41D7-9306ACBCA14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Домашний компьютер не требуется.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A5C42309-68BD-28E9-506B-FAA6DE4A68F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4EF3BDBA-06CD-275A-A92E-CAFD5A4425F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3014508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11659</Words>
  <Application>Microsoft Office PowerPoint</Application>
  <DocSecurity>0</DocSecurity>
  <PresentationFormat>Широкоэкранный</PresentationFormat>
  <Paragraphs>367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2026-10-27T09:17:14Z</dcterms:modified>
</cp:coreProperties>
</file>