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Определение и вызов — разные действия.</a:t>
            </a:r>
          </a:p>
          <a:p>
            <a:r>
              <a:rPr lang="ru-RU"/>
              <a:t>Полное условие S0: Чем «СПРАВА СВОБОДНО» отличается от «ВПРАВО»? Может ли проверка условия сама передвинуть исполнителя? Ключ: СПРАВА СВОБОДНО даёт истину или ложь для текущей позиции; ВПРАВО пытается переместить на одну клетку. Проверка сама позицию не меняет. Критерий: Верный результат и конкретное основание из условия; принимаются эквивалентные обоснованные формулировки. Помощь: Назови отдельно вопрос об обстановке и действие.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Проверка сама не перемещает.</a:t>
            </a:r>
          </a:p>
          <a:p>
            <a:r>
              <a:rPr lang="ru-RU"/>
              <a:t>Полное условие S0: Чем «СПРАВА СВОБОДНО» отличается от «ВПРАВО»? Может ли проверка условия сама передвинуть исполнителя? Ключ: СПРАВА СВОБОДНО даёт истину или ложь для текущей позиции; ВПРАВО пытается переместить на одну клетку. Проверка сама позицию не меняет. Критерий: Верный результат и конкретное основание из условия; принимаются эквивалентные обоснованные формулировки. Помощь: Назови отдельно вопрос об обстановке и действие.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Имя описывает смысл помощника.</a:t>
            </a:r>
          </a:p>
          <a:p>
            <a:r>
              <a:rPr lang="ru-RU"/>
              <a:t>Памятка: Декомпозиция — разбиение задачи на осмысленные подзадачи. Повторяющийся фрагмент можно определить как вспомогательный алгоритм с именем. ПРОЦЕДУРА ИМЯ … КОНЕЦ ПРОЦЕДУРЫ описывает тело, но сама его не исполняет. ВЫЗОВ ИМЯ выполняет тело из текущей позиции и возвращает управление к следующей команде вызывающего плана. Один вызов может содержать несколько перемещений, ветвление, цикл или не изменить позицию. Условие проверяется при каждом обращении заново. Число повторений цикла относится к вызовам в его теле; оно не всегда равно числу перемещений.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Определения — только на верхнем уровне; без параметров и рекурсии. В среде предел 12 процедур, 8 вложенных вызовов, 80 строк-команд, 12 000 знаков и 200 событий. Достижение лимита прерывает выполнение для проверки и само не доказывает бесконечность. До запуска — свой прогноз, после — фактическая трасса. Завершение без отказа проверяют отдельно от равенства конечной позиции цели. Сохраняют свой JSON с кодом и координатами; в чистой вкладке после загрузки выполняют план заново.
Памятка записи языка:
```text
ПРОЦЕДУРА ИМЯ
  команды
КОНЕЦ ПРОЦЕДУРЫ
ВЫЗОВ ИМЯ
ЕСЛИ условие ТО
  команды
ИНАЧЕ
  другие команды
КОНЕЦ ЕСЛИ
ПОВТОРИ N РАЗ
  команды или вызов
КОНЕЦ ПОВТОРА
```
N — целое число от 0 до 99; при N = 0 тело цикла не выполняется. Это схема записи: слова «команды» и «условие» заменяют конкретными допустимыми командами и проверками. Каркас B1 с пропусками целиком показан в редакторе готового HTML до ввода. Модель: Разобранный другой пример: ПОДЪЁМ — ЕСЛИ СВЕРХУ СВОБОДНО ТО ВВЕРХ КОНЕЦ ЕСЛИ. На поле из памятки старт (1, 1), два вызова. Само определение оставляет (1, 1); после первого возврата (1, 2), после второго (1, 3). Внутри каждого вызова заново проверяется свободный верх. Это образец, в A1 другой старт.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Сначала определение, затем два вызова.</a:t>
            </a:r>
          </a:p>
          <a:p>
            <a:r>
              <a:rPr lang="ru-RU"/>
              <a:t>Памятка: Декомпозиция — разбиение задачи на осмысленные подзадачи. Повторяющийся фрагмент можно определить как вспомогательный алгоритм с именем. ПРОЦЕДУРА ИМЯ … КОНЕЦ ПРОЦЕДУРЫ описывает тело, но сама его не исполняет. ВЫЗОВ ИМЯ выполняет тело из текущей позиции и возвращает управление к следующей команде вызывающего плана. Один вызов может содержать несколько перемещений, ветвление, цикл или не изменить позицию. Условие проверяется при каждом обращении заново. Число повторений цикла относится к вызовам в его теле; оно не всегда равно числу перемещений.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Определения — только на верхнем уровне; без параметров и рекурсии. В среде предел 12 процедур, 8 вложенных вызовов, 80 строк-команд, 12 000 знаков и 200 событий. Достижение лимита прерывает выполнение для проверки и само не доказывает бесконечность. До запуска — свой прогноз, после — фактическая трасса. Завершение без отказа проверяют отдельно от равенства конечной позиции цели. Сохраняют свой JSON с кодом и координатами; в чистой вкладке после загрузки выполняют план заново.
Памятка записи языка:
```text
ПРОЦЕДУРА ИМЯ
  команды
КОНЕЦ ПРОЦЕДУРЫ
ВЫЗОВ ИМЯ
ЕСЛИ условие ТО
  команды
ИНАЧЕ
  другие команды
КОНЕЦ ЕСЛИ
ПОВТОРИ N РАЗ
  команды или вызов
КОНЕЦ ПОВТОРА
```
N — целое число от 0 до 99; при N = 0 тело цикла не выполняется. Это схема записи: слова «команды» и «условие» заменяют конкретными допустимыми командами и проверками. Каркас B1 с пропусками целиком показан в редакторе готового HTML до ввода. Модель: Разобранный другой пример: ПОДЪЁМ — ЕСЛИ СВЕРХУ СВОБОДНО ТО ВВЕРХ КОНЕЦ ЕСЛИ. На поле из памятки старт (1, 1), два вызова. Само определение оставляет (1, 1); после первого возврата (1, 2), после второго (1, 3). Внутри каждого вызова заново проверяется свободный верх. Это образец, в A1 другой старт.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Свои имя, определение и два вызова.</a:t>
            </a:r>
          </a:p>
          <a:p>
            <a:r>
              <a:rPr lang="ru-RU"/>
              <a:t>Полное условие C1: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Запись: ВВЕРХ; ВПРАВО; ВВЕРХ; ВПРАВО. Старт (1, 1). Выдели повторяющуюся подзадачу, дай ей имя, запиши определение и основной план с двумя вызовами. До запуска укажи конечную позицию. Ключ: Например, ПРОЦЕДУРА СТУПЕНЬ: ВВЕРХ; ВПРАВО; КОНЕЦ ПРОЦЕДУРЫ. Основной план: ВЫЗОВ СТУПЕНЬ; ВЫЗОВ СТУПЕНЬ (либо цикл на два вызова). После вызовов (2, 2), (3, 3); цель исходной записи сохранена. Имя может быть другим. Критерий: Есть один определённый помощник с телом ВВЕРХ; ВПРАВО, два вызова и обоснованная конечная позиция (3, 3). Помощь: Обведи два одинаковых фрагмента по две команды. Определение хранит фрагмент; отдельно нужны вызовы.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Допустимы другое имя и цикл с двумя вызовами.</a:t>
            </a:r>
          </a:p>
          <a:p>
            <a:r>
              <a:rPr lang="ru-RU"/>
              <a:t>Полное условие C1: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Запись: ВВЕРХ; ВПРАВО; ВВЕРХ; ВПРАВО. Старт (1, 1). Выдели повторяющуюся подзадачу, дай ей имя, запиши определение и основной план с двумя вызовами. До запуска укажи конечную позицию. Ключ: Например, ПРОЦЕДУРА СТУПЕНЬ: ВВЕРХ; ВПРАВО; КОНЕЦ ПРОЦЕДУРЫ. Основной план: ВЫЗОВ СТУПЕНЬ; ВЫЗОВ СТУПЕНЬ (либо цикл на два вызова). После вызовов (2, 2), (3, 3); цель исходной записи сохранена. Имя может быть другим. Критерий: Есть один определённый помощник с телом ВВЕРХ; ВПРАВО, два вызова и обоснованная конечная позиция (3, 3). Помощь: Обведи два одинаковых фрагмента по две команды. Определение хранит фрагмент; отдельно нужны вызовы.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После определения; после двух возвратов.</a:t>
            </a:r>
          </a:p>
          <a:p>
            <a:r>
              <a:rPr lang="ru-RU"/>
              <a:t>Полное условие A1: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Дан помощник ПОДЪЁМ: если сверху свободно, ВВЕРХ; иначе без перемещения. Старт (4, 1). Основной план — два ВЫЗОВ ПОДЪЁМ. Запиши позиции после определения, после первого и второго возврата. Сколько перемещений выполнено? Ключ: После определения (4, 1): оно не исполняет тело. После первого возврата (4, 2), после второго (4, 3). Выполнено 2 перемещения вверх; вызовы и возвраты сами не перемещают. Критерий: Верный результат и конкретное основание из условия; принимаются эквивалентные обоснованные формулировки. Помощь: Начни с неизменного старта. Каждый вызов заново проверяет верх в текущем положении.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8–12 мин.</a:t>
            </a:r>
          </a:p>
          <a:p>
            <a:r>
              <a:rPr lang="ru-RU"/>
              <a:t>Вопрос: Два движения; вызов и возврат не двигают.</a:t>
            </a:r>
          </a:p>
          <a:p>
            <a:r>
              <a:rPr lang="ru-RU"/>
              <a:t>Полное условие A1: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Дан помощник ПОДЪЁМ: если сверху свободно, ВВЕРХ; иначе без перемещения. Старт (4, 1). Основной план — два ВЫЗОВ ПОДЪЁМ. Запиши позиции после определения, после первого и второго возврата. Сколько перемещений выполнено? Ключ: После определения (4, 1): оно не исполняет тело. После первого возврата (4, 2), после второго (4, 3). Выполнено 2 перемещения вверх; вызовы и возвраты сами не перемещают. Критерий: Верный результат и конкретное основание из условия; принимаются эквивалентные обоснованные формулировки. Помощь: Начни с неизменного старта. Каждый вызов заново проверяет верх в текущем положении.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12–14 мин.</a:t>
            </a:r>
          </a:p>
          <a:p>
            <a:r>
              <a:rPr lang="ru-RU"/>
              <a:t>Вопрос: Две полные минуты отдыха.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Тело работает из текущего положения.</a:t>
            </a:r>
          </a:p>
          <a:p>
            <a:r>
              <a:rPr lang="ru-RU"/>
              <a:t>Памятка: Декомпозиция — разбиение задачи на осмысленные подзадачи. Повторяющийся фрагмент можно определить как вспомогательный алгоритм с именем. ПРОЦЕДУРА ИМЯ … КОНЕЦ ПРОЦЕДУРЫ описывает тело, но сама его не исполняет. ВЫЗОВ ИМЯ выполняет тело из текущей позиции и возвращает управление к следующей команде вызывающего плана. Один вызов может содержать несколько перемещений, ветвление, цикл или не изменить позицию. Условие проверяется при каждом обращении заново. Число повторений цикла относится к вызовам в его теле; оно не всегда равно числу перемещений.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Определения — только на верхнем уровне; без параметров и рекурсии. В среде предел 12 процедур, 8 вложенных вызовов, 80 строк-команд, 12 000 знаков и 200 событий. Достижение лимита прерывает выполнение для проверки и само не доказывает бесконечность. До запуска — свой прогноз, после — фактическая трасса. Завершение без отказа проверяют отдельно от равенства конечной позиции цели. Сохраняют свой JSON с кодом и координатами; в чистой вкладке после загрузки выполняют план заново.
Памятка записи языка:
```text
ПРОЦЕДУРА ИМЯ
  команды
КОНЕЦ ПРОЦЕДУРЫ
ВЫЗОВ ИМЯ
ЕСЛИ условие ТО
  команды
ИНАЧЕ
  другие команды
КОНЕЦ ЕСЛИ
ПОВТОРИ N РАЗ
  команды или вызов
КОНЕЦ ПОВТОРА
```
N — целое число от 0 до 99; при N = 0 тело цикла не выполняется. Это схема записи: слова «команды» и «условие» заменяют конкретными допустимыми командами и проверками. Каркас B1 с пропусками целиком показан в редакторе готового HTML до ввода. Модель: У ПОДЪЁМ другая проверка: старт (1, 4), цель (2, 4), два вызова. Сверху край, условие каждый раз ложно; оба тела завершаются без перемещения и без отказа. Конец (1, 4), цель не достигнута. Нельзя приписывать помощнику незаданное движение вправо. Безопасность, завершение и достижение цели проверяют отдельно.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14–17 мин.</a:t>
            </a:r>
          </a:p>
          <a:p>
            <a:r>
              <a:rPr lang="ru-RU"/>
              <a:t>Вопрос: Эти ответы могут различаться.</a:t>
            </a:r>
          </a:p>
          <a:p>
            <a:r>
              <a:rPr lang="ru-RU"/>
              <a:t>Памятка: Декомпозиция — разбиение задачи на осмысленные подзадачи. Повторяющийся фрагмент можно определить как вспомогательный алгоритм с именем. ПРОЦЕДУРА ИМЯ … КОНЕЦ ПРОЦЕДУРЫ описывает тело, но сама его не исполняет. ВЫЗОВ ИМЯ выполняет тело из текущей позиции и возвращает управление к следующей команде вызывающего плана. Один вызов может содержать несколько перемещений, ветвление, цикл или не изменить позицию. Условие проверяется при каждом обращении заново. Число повторений цикла относится к вызовам в его теле; оно не всегда равно числу перемещений.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Определения — только на верхнем уровне; без параметров и рекурсии. В среде предел 12 процедур, 8 вложенных вызовов, 80 строк-команд, 12 000 знаков и 200 событий. Достижение лимита прерывает выполнение для проверки и само не доказывает бесконечность. До запуска — свой прогноз, после — фактическая трасса. Завершение без отказа проверяют отдельно от равенства конечной позиции цели. Сохраняют свой JSON с кодом и координатами; в чистой вкладке после загрузки выполняют план заново.
Памятка записи языка:
```text
ПРОЦЕДУРА ИМЯ
  команды
КОНЕЦ ПРОЦЕДУРЫ
ВЫЗОВ ИМЯ
ЕСЛИ условие ТО
  команды
ИНАЧЕ
  другие команды
КОНЕЦ ЕСЛИ
ПОВТОРИ N РАЗ
  команды или вызов
КОНЕЦ ПОВТОРА
```
N — целое число от 0 до 99; при N = 0 тело цикла не выполняется. Это схема записи: слова «команды» и «условие» заменяют конкретными допустимыми командами и проверками. Каркас B1 с пропусками целиком показан в редакторе готового HTML до ввода. Модель: У ПОДЪЁМ другая проверка: старт (1, 4), цель (2, 4), два вызова. Сверху край, условие каждый раз ложно; оба тела завершаются без перемещения и без отказа. Конец (1, 4), цель не достигнута. Нельзя приписывать помощнику незаданное движение вправо. Безопасность, завершение и достижение цели проверяют отдельно.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Стена между (2, 2) и (3, 2); цель (3, 2).</a:t>
            </a:r>
          </a:p>
          <a:p>
            <a:r>
              <a:rPr lang="ru-RU"/>
              <a:t>Полное условие A2: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ПОПЫТКА: если справа свободно, сделать ВПРАВО; иначе, если сверху свободно, сделать ВВЕРХ; если оба направления закрыты, не двигаться. После тела процедуры управление возвращается к месту вызова. Старт (2, 2), объявленная цель (3, 2); в основном плане один ВЫЗОВ ПОПЫТКА. Предскажи проверку справа, выбранную ветвь и позицию после возврата. Достигнута ли цель? Ключ: Справа стена, поэтому условие ложно. Сверху (2, 3) свободно: выполнено ВВЕРХ, после возврата (2, 3). Вызов завершился без отказа, но цель (3, 2) не достигнута. Критерий: Верный результат и конкретное основание из условия; принимаются эквивалентные обоснованные формулировки. Помощь: Отметь единственную внутреннюю стену. Условие проверяется до команды; не проходи через стену ради цели.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Завершился без отказа; цель не достигнута.</a:t>
            </a:r>
          </a:p>
          <a:p>
            <a:r>
              <a:rPr lang="ru-RU"/>
              <a:t>Полное условие A2: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ПОПЫТКА: если справа свободно, сделать ВПРАВО; иначе, если сверху свободно, сделать ВВЕРХ; если оба направления закрыты, не двигаться. После тела процедуры управление возвращается к месту вызова. Старт (2, 2), объявленная цель (3, 2); в основном плане один ВЫЗОВ ПОПЫТКА. Предскажи проверку справа, выбранную ветвь и позицию после возврата. Достигнута ли цель? Ключ: Справа стена, поэтому условие ложно. Сверху (2, 3) свободно: выполнено ВВЕРХ, после возврата (2, 3). Вызов завершился без отказа, но цель (3, 2) не достигнута. Критерий: Верный результат и конкретное основание из условия; принимаются эквивалентные обоснованные формулировки. Помощь: Отметь единственную внутреннюю стену. Условие проверяется до команды; не проходи через стену ради цели.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Условия и команды — из полного правила на листе.</a:t>
            </a:r>
          </a:p>
          <a:p>
            <a:r>
              <a:rPr lang="ru-RU"/>
              <a:t>Памятка: Декомпозиция — разбиение задачи на осмысленные подзадачи. Повторяющийся фрагмент можно определить как вспомогательный алгоритм с именем. ПРОЦЕДУРА ИМЯ … КОНЕЦ ПРОЦЕДУРЫ описывает тело, но сама его не исполняет. ВЫЗОВ ИМЯ выполняет тело из текущей позиции и возвращает управление к следующей команде вызывающего плана. Один вызов может содержать несколько перемещений, ветвление, цикл или не изменить позицию. Условие проверяется при каждом обращении заново. Число повторений цикла относится к вызовам в его теле; оно не всегда равно числу перемещений.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Определения — только на верхнем уровне; без параметров и рекурсии. В среде предел 12 процедур, 8 вложенных вызовов, 80 строк-команд, 12 000 знаков и 200 событий. Достижение лимита прерывает выполнение для проверки и само не доказывает бесконечность. До запуска — свой прогноз, после — фактическая трасса. Завершение без отказа проверяют отдельно от равенства конечной позиции цели. Сохраняют свой JSON с кодом и координатами; в чистой вкладке после загрузки выполняют план заново.
Памятка записи языка:
```text
ПРОЦЕДУРА ИМЯ
  команды
КОНЕЦ ПРОЦЕДУРЫ
ВЫЗОВ ИМЯ
ЕСЛИ условие ТО
  команды
ИНАЧЕ
  другие команды
КОНЕЦ ЕСЛИ
ПОВТОРИ N РАЗ
  команды или вызов
КОНЕЦ ПОВТОРА
```
N — целое число от 0 до 99; при N = 0 тело цикла не выполняется. Это схема записи: слова «команды» и «условие» заменяют конкретными допустимыми командами и проверками. Каркас B1 с пропусками целиком показан в редакторе готового HTML до ввода. Модель: В готовой среде B1 дан только неполный каркас. Замени отмеченные угловыми скобками поля собственными условиями, командами и числом повторений. Сначала предскажи четыре возврата. После подготовки выполняй пошагово или целиком, найди в трассе строки «Возврат из ПОПЫТКА» и выпиши реальные координаты. Сохрани исходный JSON; в чистой вкладке загрузи и выполни заново. Для эксперимента поменяй только число повторений, вновь подготовь/выполни, сохрани второй отдельный JSON и сравни конечную позицию с прежней целью.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Сначала 4 вызова; вариант меняет только 4 → 5.</a:t>
            </a:r>
          </a:p>
          <a:p>
            <a:r>
              <a:rPr lang="ru-RU"/>
              <a:t>Полное условие B1: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ПОПЫТКА: если справа свободно, сделать ВПРАВО; иначе, если сверху свободно, сделать ВВЕРХ; если оба направления закрыты, не двигаться. После тела процедуры управление возвращается к месту вызова. Своя практика в 015-cell-runner.html. Выбери B1: старт (1, 2), цель (4, 3). Каркас намеренно неполный: замени пять полей в угловых скобках двумя условиями, двумя командами и числом повторений 4. Сначала на бумаге запиши позиции после каждого из четырёх возвратов. Затем «Подготовить», «Один шаг»/«Выполнить всё»; запиши фактические позиции отдельно от прогноза. Сохрани свой JSON в личную папку места, запиши фактическое имя; в чистой вкладке загрузи его, подготовь и выполни заново. Для эксперимента измени только число повторений с 4 на 5, нажми «Подготовить» и проверь текущую позицию (1, 2), прежние старт и цель. Выполни изменённый план, сохрани второй JSON под отличающимся именем. Сравни конечные позиции и достижение цели. У каждого ученика своя вкладка, два файла и журнал; наблюдение чужого экрана не засчитывается. Ключ: Условия СПРАВА СВОБОДНО и СВЕРХУ СВОБОДНО; команды ВПРАВО и ВВЕРХ, повтор 4. Возвраты: (2, 2), (2, 3), (3, 3), (4, 3), цель достигнута без отказа. Свой сохранённый JSON в чистой вкладке снова даёт (4, 3). После единственной правки 4 → 5 пятый возврат в (5, 3), цель (4, 3) не достигнута: лишний вызов увёл дальше. Нужны реальные собственные действия, а не переписанные ожидаемые числа. Критерий: У каждого дополненный собственный план, 4 прогнозных и фактических позиции, исходный JSON с реальной загрузкой/повторным выполнением, второй JSON после правки только 4 → 5 и фактическое сравнение целей. Без компьютера отмечается только бумажная часть. Помощь: Проверь пять заполненных полей и выбранное B1. Если справа стена, не меняй её: проверь вложенное условие сверху. После правки вновь подготовь выполнение. Для восстановления выбери свой фактический файл и запусти его заново.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21–35 мин.</a:t>
            </a:r>
          </a:p>
          <a:p>
            <a:r>
              <a:rPr lang="ru-RU"/>
              <a:t>Вопрос: Свой JSON, чистый импорт и новый запуск обязательны.</a:t>
            </a:r>
          </a:p>
          <a:p>
            <a:r>
              <a:rPr lang="ru-RU"/>
              <a:t>Полное условие B1: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ПОПЫТКА: если справа свободно, сделать ВПРАВО; иначе, если сверху свободно, сделать ВВЕРХ; если оба направления закрыты, не двигаться. После тела процедуры управление возвращается к месту вызова. Своя практика в 015-cell-runner.html. Выбери B1: старт (1, 2), цель (4, 3). Каркас намеренно неполный: замени пять полей в угловых скобках двумя условиями, двумя командами и числом повторений 4. Сначала на бумаге запиши позиции после каждого из четырёх возвратов. Затем «Подготовить», «Один шаг»/«Выполнить всё»; запиши фактические позиции отдельно от прогноза. Сохрани свой JSON в личную папку места, запиши фактическое имя; в чистой вкладке загрузи его, подготовь и выполни заново. Для эксперимента измени только число повторений с 4 на 5, нажми «Подготовить» и проверь текущую позицию (1, 2), прежние старт и цель. Выполни изменённый план, сохрани второй JSON под отличающимся именем. Сравни конечные позиции и достижение цели. У каждого ученика своя вкладка, два файла и журнал; наблюдение чужого экрана не засчитывается. Ключ: Условия СПРАВА СВОБОДНО и СВЕРХУ СВОБОДНО; команды ВПРАВО и ВВЕРХ, повтор 4. Возвраты: (2, 2), (2, 3), (3, 3), (4, 3), цель достигнута без отказа. Свой сохранённый JSON в чистой вкладке снова даёт (4, 3). После единственной правки 4 → 5 пятый возврат в (5, 3), цель (4, 3) не достигнута: лишний вызов увёл дальше. Нужны реальные собственные действия, а не переписанные ожидаемые числа. Критерий: У каждого дополненный собственный план, 4 прогнозных и фактических позиции, исходный JSON с реальной загрузкой/повторным выполнением, второй JSON после правки только 4 → 5 и фактическое сравнение целей. Без компьютера отмечается только бумажная часть. Помощь: Проверь пять заполненных полей и выбранное B1. Если справа стена, не меняй её: проверь вложенное условие сверху. После правки вновь подготовь выполнение. Для восстановления выбери свой фактический файл и запусти его заново.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Две ошибки и два конкретных основания.</a:t>
            </a:r>
          </a:p>
          <a:p>
            <a:r>
              <a:rPr lang="ru-RU"/>
              <a:t>Полное условие AI1: Вымышленный ИИ утверждает: «Написанное определение ПОПЫТКА сразу делает шаг, даже без вызова. Если все перемещения безопасны, этот помощник с четырьмя вызовами приведёт к любой цели». Найди две ошибки. Для второй используй поле из памятки, старт (5, 4), цель (4, 4) и правило ПОПЫТКА: вправо, если свободно, иначе вверх, если свободно. Ключ: Определение только задаёт тело; без вызова оно не выполняется. В (5, 4) справа и сверху край: четыре вызова закончатся без перемещения и без отказа в (5, 4), цель (4, 4) не достигнута. Безопасность, завершение и достижение цели — разные свойства. Критерий: Исправлены обе фразы и дан конкретный контрпример с конечной позицией и недостигнутой целью. Помощь: Первую фразу проверь отсутствием вызовов. Для второй проверь оба условия в правом верхнем углу.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Четыре вызова не приводят к цели (4, 4).</a:t>
            </a:r>
          </a:p>
          <a:p>
            <a:r>
              <a:rPr lang="ru-RU"/>
              <a:t>Полное условие AI1: Вымышленный ИИ утверждает: «Написанное определение ПОПЫТКА сразу делает шаг, даже без вызова. Если все перемещения безопасны, этот помощник с четырьмя вызовами приведёт к любой цели». Найди две ошибки. Для второй используй поле из памятки, старт (5, 4), цель (4, 4) и правило ПОПЫТКА: вправо, если свободно, иначе вверх, если свободно. Ключ: Определение только задаёт тело; без вызова оно не выполняется. В (5, 4) справа и сверху край: четыре вызова закончатся без перемещения и без отказа в (5, 4), цель (4, 4) не достигнута. Безопасность, завершение и достижение цели — разные свойства. Критерий: Исправлены обе фразы и дан конкретный контрпример с конечной позицией и недостигнутой целью. Помощь: Первую фразу проверь отсутствием вызовов. Для второй проверь оба условия в правом верхнем углу.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Полные условия заранее. Ключи после сбора.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После ВВЕРХ (3, 2), после ВПРАВО (4, 2). Конец (4, 2), два перемещения; вызов сам не добавляет шага. Критерий: 1 балл за конечную позицию (4, 2), 1 за два перемещения. E2: Определение само не исполняет тело. Нужен ВЫЗОВ ПОДЪЁМ в основном плане (при условиях, допускающих требуемое действие). Критерий: Верный результат и конкретное основание из условия; принимаются эквивалентные обоснованные формулировки. E3: Нужно сравнить фактическую конечную позицию с объявленной целью. Без отказа можно завершиться в другой клетке или без движения, поэтому одного отсутствия ошибки недостаточно. Критерий: Верный результат и конкретное основание из условия; принимаются эквивалентные обоснованные формулировки.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Только бумага: прогноз и проверка стены.</a:t>
            </a:r>
          </a:p>
          <a:p>
            <a:r>
              <a:rPr lang="ru-RU"/>
              <a:t>Полное условие H1: Поле Клеточника: 1 ≤ x ≤ 5, 1 ≤ y ≤ 4; x растёт вправо, y вверх. Единственная внутренняя стена между (2, 2) и (3, 2). Команда перемещает на одну клетку; движение через стену или край вызывает отказ и останавливает весь план. Бумажный перенос. Помощник ВОЗВРАТ: если слева свободно, ВЛЕВО; иначе, если снизу свободно, ВНИЗ; иначе без перемещения. Старт (4, 2), цель (2, 1), три вызова. Запиши позиции после каждого возврата. Что изменится, если вызовов только два? ПК дома не нужен. Ключ: Три возврата: (3, 2), (3, 1), (2, 1), цель достигнута. При втором вызове слева внутренняя стена, поэтому выбран низ. Только два вызова закончат в (3, 1), до цели (2, 1) ещё один вызов. Критерий: Верный результат и конкретное основание из условия; принимаются эквивалентные обоснованные формулировки. Помощь: Отметь стену между (2, 2) и (3, 2). В новом помощнике проверяются слева и снизу, а не справа и сверху. Все школьные браузеры, HTML, скачивание/импорт JSON и личные папки проверяются до звонка. Установка, выдача прав и разовая настройка не входят в 45 минут. Каждый сам дополняет каркас, выполняет, сохраняет и загружает собственный план. При 15 ПК на 30 учеников: 1 мин инструкция + 6 первый + 6 второй + 1 личная сверка; ожидающий пишет свой прогноз и анализ. При 30 ПК параллельно. У каждого два JSON с различимыми фактическими именами, личные прогнозы и наблюдения. Скачивание не равно проверке файла: загрузить и выполнить. Вызовы и возвраты в трассе не считать движениями. ПОПЫТКА — заданная локальная стратегия, не универсальный поиск пути. При отсутствии ПК бумажный прогноз не засчитывать как выполненную цифровую часть. Не вводить параметры, рекурсию, массивы, сторонние аккаунты и управление реальным оборудованием.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Точное учебное поле: x вправо, y вверх; единственная внутренняя стена между (2, 2) и (3, 2). Входные схемы не показывают ответ; стрелки на разобранных схемах — ожидаемая трасса, не наблюдение ученика.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Декомпозиция: разделить задачу, определить помощника, вызвать и вернуться.">
            <a:extLst>
              <a:ext uri="{FF2B5EF4-FFF2-40B4-BE49-F238E27FC236}">
                <a16:creationId xmlns:a16="http://schemas.microsoft.com/office/drawing/2014/main" id="{7ECED04F-D442-D85F-77FF-5884ADC21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9A7E9953-1241-9157-1859-D8E8FFBB5585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СОБЕРИ ИЗ ШАГОВ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2F8D2961-6E1E-4157-CBA8-C205D236EF15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Определить. Вызвать.
Вернуться и проверить.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50EC573E-04ED-55BE-BFE4-02E0CA6EA002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3B7DBCC1-9722-A6F4-5700-D73D47A1C1C6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1A5B2EE7-7CC0-6EFA-D039-11D3FCD392F1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931899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8B5C4435-389B-1A72-ADC3-F50450B5381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D907A4D-2F10-3C8A-E25B-930FBD38BD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A9F431B5-DCF3-906E-2A83-3F874F4C869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СПРАВА СВОБОДНО и ВПРАВО.
Что проверяет, что выполняет?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6443DE40-D148-D74A-DA49-030EE9528E1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сама не перемещает.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C7E850B5-6A92-9126-647F-BA1A4E6DA3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5FD452EA-AE7F-4578-664F-5B94DA9192C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669550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8F4A54E-7958-78B6-E02B-AEF45E62A5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Разделить на подзадачи</a:t>
            </a:r>
          </a:p>
        </p:txBody>
      </p:sp>
      <p:pic>
        <p:nvPicPr>
          <p:cNvPr id="16" name="illustration" descr="Определение задаёт тело, вызов выполняет его, возврат продолжает основной план.">
            <a:extLst>
              <a:ext uri="{FF2B5EF4-FFF2-40B4-BE49-F238E27FC236}">
                <a16:creationId xmlns:a16="http://schemas.microsoft.com/office/drawing/2014/main" id="{BA3003DC-CFDD-444E-316C-C8842E532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E37DF95A-D9CC-E38D-AFF0-FBD0E612B3E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 действие, которое полезно повторять.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6F2A638-5737-80AA-E47A-2ADA741BA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310665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23917049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895860038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Часть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Что делает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7614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Задача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Дойти по условию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79013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Подзадача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Один допустимый подъём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198169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Основной план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Обратиться к помощнику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08618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923A2B6-00EC-FB33-58A4-3A4655EDD48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Имя описывает смысл помощника.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C0E68C9-76AA-92BB-88C7-57B658336EC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69A91B8-81CD-F073-6162-771961A4947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04819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B0F54B1-0EAD-ADBD-6170-A087C931522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помощник ПОДЪЁМ</a:t>
            </a:r>
          </a:p>
        </p:txBody>
      </p:sp>
      <p:pic>
        <p:nvPicPr>
          <p:cNvPr id="16" name="illustration" descr="Другой пример ПОДЪЁМ: старт 1,1 и два перемещения вверх до 1,3.">
            <a:extLst>
              <a:ext uri="{FF2B5EF4-FFF2-40B4-BE49-F238E27FC236}">
                <a16:creationId xmlns:a16="http://schemas.microsoft.com/office/drawing/2014/main" id="{0BBEE7EE-0ADB-9540-177A-135C921A8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120E5102-CC48-3B31-E515-72A17D8BB00D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6F386319-B744-4D1A-BE5D-99593B8BBBB8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ПРОЦЕДУРА ПОДЪЁМ
  ЕСЛИ СВЕРХУ СВОБОДНО ТО
    ВВЕРХ
  КОНЕЦ ЕСЛИ
КОНЕЦ ПРОЦЕДУРЫ
ВЫЗОВ ПОДЪЁМ
ВЫЗОВ ПОДЪЁМ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49F0BB02-F0B4-9D51-A8E9-95BC7D8179A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определение, затем два вызова.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1A16E60-E116-7ADE-4A2D-6DC297528FB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7B188AF-1BAD-F735-F2B0-E4329E3FFFC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32618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CB6E12E-0647-8889-ACD9-79BA6C86F0D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исходная запись C1: вверх, вправо, вверх, вправо; группировку выбирает ученик.">
            <a:extLst>
              <a:ext uri="{FF2B5EF4-FFF2-40B4-BE49-F238E27FC236}">
                <a16:creationId xmlns:a16="http://schemas.microsoft.com/office/drawing/2014/main" id="{409BB8FA-2ABB-7861-1CCB-75689759C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361FC00-8E8D-45A6-5557-4129DAF8752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ВВЕРХ; ВПРАВО; ВВЕРХ; ВПРАВО.
Старт (1, 1). Выдели помощника.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1B88BAA-B956-5BE7-2742-CD4AAE20E39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имя, определение и два вызова.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9BF94865-0230-964E-9083-70105760D37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9FC65AA-83D8-79F1-0F58-EB5CC8883D9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58779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D59454B-EE92-2ACF-138C-02CA1BF601E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Трасса двух вызовов СТУПЕНЬ: вверх и вправо, возвраты 2,2 и 3,3.">
            <a:extLst>
              <a:ext uri="{FF2B5EF4-FFF2-40B4-BE49-F238E27FC236}">
                <a16:creationId xmlns:a16="http://schemas.microsoft.com/office/drawing/2014/main" id="{B01316A3-F8C9-ECFB-ABFA-E8AFF3C24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57665477-D38F-81D9-8B80-6EFF1A5C627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8E0ABBD-C32C-C71E-699F-E46A4156DF9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СТУПЕНЬ: ВВЕРХ; ВПРАВО.
Два вызова: (2, 2) → (3, 3).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CAE446E-74E8-F9E8-11B0-1D88A882FD3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Допустимы другое имя и цикл с двумя вызовами.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0FBC674-866F-60DA-52E1-31E5B1518F4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EB4DAA6C-1F98-4152-1373-2D2D810B255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60761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6E700AB-1827-3EA9-95C8-BA010D2F24A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Только поле и старт A1 в 4,1; ответ двух вызовов не показан.">
            <a:extLst>
              <a:ext uri="{FF2B5EF4-FFF2-40B4-BE49-F238E27FC236}">
                <a16:creationId xmlns:a16="http://schemas.microsoft.com/office/drawing/2014/main" id="{3F1B9619-C38C-F841-9B4F-0E8CEFE2F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B0EB2D7D-33DC-E947-9DE5-02E527EE8CF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ПОДЪЁМ, старт (4, 1).
Два вызова; три состояния.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1031B07B-D43A-9067-2083-16F23EAC2D1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определения; после двух возвратов.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C4F14958-09AE-D7E1-DE0C-D0238FCF659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C5D18455-92EB-FCC0-4F13-D8F1EBFA15E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3544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6216740-D2E3-2EB1-DF2C-D0F6B302F14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расса A1: два подъёма из 4,1 через 4,2 в 4,3, определение не добавляет движения.">
            <a:extLst>
              <a:ext uri="{FF2B5EF4-FFF2-40B4-BE49-F238E27FC236}">
                <a16:creationId xmlns:a16="http://schemas.microsoft.com/office/drawing/2014/main" id="{7447A6B7-781A-A6B1-D946-F0F9CF9F87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E619CD44-BDCA-607F-54A7-E337742760B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BA3E2002-9C43-378F-B086-9FD995E2905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Определение: (4, 1).
Возвраты: (4, 2), (4, 3).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07EB887-D201-C6CD-B39F-2E3802EDB42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движения; вызов и возврат не двигают.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0310C205-BB17-6A18-2798-8BB8A796E53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DC03407E-22E5-4149-3868-8E9455944E0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841396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F315B7B-1B98-69A4-5033-81A2B6F40A5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A060E2B-4679-C614-3E75-6278E70E58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A82383FD-0170-F479-39D1-FCE120A9ED79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Убери проекцию. Отведи взгляд.
Смени позу.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50DE7642-0302-FA5F-F590-4152257BED9B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42D0BFE3-DF8A-5DE4-76EE-53D31B7DDC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E744CD89-D0B0-D131-0726-8CF124292AC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280155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F911B99-A5BE-9ED0-184A-8EFD76B3AE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помощник применим?</a:t>
            </a:r>
          </a:p>
        </p:txBody>
      </p:sp>
      <p:pic>
        <p:nvPicPr>
          <p:cNvPr id="11" name="illustration" descr="Проверить текущее условие, выполнить только заданную ветвь, сравнить конец и цель.">
            <a:extLst>
              <a:ext uri="{FF2B5EF4-FFF2-40B4-BE49-F238E27FC236}">
                <a16:creationId xmlns:a16="http://schemas.microsoft.com/office/drawing/2014/main" id="{0C11C61D-595F-1520-D548-D5C8D4F42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C24B56A2-C937-92CA-3383-9C24EA1FB43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условие, затем действие.
Нельзя добавить незаданную команду.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A93200D-7723-24C9-C611-1BF0CCE8C84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Тело работает из текущего положения.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CB6A46A-5A75-0C47-2CFE-6A167AC4A30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D79817A-8E62-C8E6-236D-2DAC0BE0CE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127223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55AFBCC4-4F7C-7853-7023-98F77EF988A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три свойства</a:t>
            </a:r>
          </a:p>
        </p:txBody>
      </p:sp>
      <p:pic>
        <p:nvPicPr>
          <p:cNvPr id="16" name="illustration" descr="Три отдельные проверки: допустимые шаги, завершённый план, равенство конца цели.">
            <a:extLst>
              <a:ext uri="{FF2B5EF4-FFF2-40B4-BE49-F238E27FC236}">
                <a16:creationId xmlns:a16="http://schemas.microsoft.com/office/drawing/2014/main" id="{7078B379-4FD4-068E-DECD-2FACC21CC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90EEEB8-1240-119B-F55A-109B9C3450FC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отказа, завершён и достиг цели?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FDACB091-2C3F-A876-A40F-372A71E9AE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788366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99384471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349095667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Свидетельство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78141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Безопасность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 запрещённого движения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031474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Завершение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Основной план закончен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2543797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Конец равен объявленной клетке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91431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D4D5AFC-05E3-55F2-E527-CFCEC5C7C6D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Эти ответы могут различаться.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CAFE5B7-C186-6990-44DC-0087B631AE3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DC5BF6A-BE50-FD8A-3087-18BD97377A1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5574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636AFFB-C2D9-36AB-EF2E-4F379AE418D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вход A2: старт 2,2, цель 3,2, между ними внутренняя стена; ответа нет.">
            <a:extLst>
              <a:ext uri="{FF2B5EF4-FFF2-40B4-BE49-F238E27FC236}">
                <a16:creationId xmlns:a16="http://schemas.microsoft.com/office/drawing/2014/main" id="{3CE464AD-E874-86B4-BA89-4F3FCB63A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2CF61A4-3F80-42E3-E394-AEE9535A7E6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ПОПЫТКА: вправо, иначе вверх.
Старт (2, 2), один вызов.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271D20E2-CD00-3C06-A4BD-A411D0D5840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Стена между (2, 2) и (3, 2); цель (3, 2).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682DB10-1584-E707-18F9-2B0A5E6AFA0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E4A07E6-3E67-9F20-4BDC-EFE2A848B23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05429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A065765-C914-9249-E4CF-882C849FC11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Трасса A2 идёт вверх из 2,2 в 2,3, а цель 3,2 остаётся недостигнутой.">
            <a:extLst>
              <a:ext uri="{FF2B5EF4-FFF2-40B4-BE49-F238E27FC236}">
                <a16:creationId xmlns:a16="http://schemas.microsoft.com/office/drawing/2014/main" id="{D138C224-9E9F-4315-E63A-54712E865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000A9E7-A69F-9861-90C3-1B68D250D19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797D170-B9B5-9C5E-49C5-6248E9CFA77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Справа стена. Сверху свободно.
После возврата (2, 3).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E16572B-68FE-4E38-8C49-4278718B017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Завершился без отказа; цель не достигнута.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5E3C851-CF82-487C-A631-3B24263B036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E5FD498-00A1-6DDF-0E76-44BE4487F89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23950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E977D7B-B9C7-A1EB-24B1-1921FD84F6F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Каркас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 поля</a:t>
            </a:r>
          </a:p>
        </p:txBody>
      </p:sp>
      <p:pic>
        <p:nvPicPr>
          <p:cNvPr id="16" name="illustration" descr="Свой прогноз, реальное выполнение и локальный файл с чистым импортом и повторным запуском.">
            <a:extLst>
              <a:ext uri="{FF2B5EF4-FFF2-40B4-BE49-F238E27FC236}">
                <a16:creationId xmlns:a16="http://schemas.microsoft.com/office/drawing/2014/main" id="{9EFD03BF-3DE2-C8DA-FE06-1853FBE266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6C8B788F-681B-3DD7-F0B1-5780ACA14089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C890A7EE-2F46-B0C8-CE99-7493CD4B6F43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ПРОЦЕДУРА ПОПЫТКА
  ЕСЛИ &lt;условие справа&gt; ТО
    &lt;команда вправо&gt;
  ИНАЧЕ
    ЕСЛИ &lt;условие сверху&gt; ТО
      &lt;команда вверх&gt;
    КОНЕЦ ЕСЛИ
  КОНЕЦ ЕСЛИ
КОНЕЦ ПРОЦЕДУРЫ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C71A782D-CC7C-C4CE-0CCF-4309FD41ADE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и команды — из полного правила на листе.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5833B37-12E2-D4EC-19B3-BC96D399DE1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853CFC23-24B4-28DF-4561-22668253582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46959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AE63E82-2E46-9922-8825-514E49CAB24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 план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вход B1: старт 1,2 и цель 4,3 на объявленном поле; маршрута ответа нет.">
            <a:extLst>
              <a:ext uri="{FF2B5EF4-FFF2-40B4-BE49-F238E27FC236}">
                <a16:creationId xmlns:a16="http://schemas.microsoft.com/office/drawing/2014/main" id="{1D3DC9DE-6857-D4DA-86C3-DE9C56F36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B2B7837B-0012-1C03-3846-13F090A90A2A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4E301284-11BB-511C-9806-C8DD726187AC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ПОВТОРИ &lt;число&gt; РАЗ
  ВЫЗОВ ПОПЫТКА
КОНЕЦ ПОВТОРА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BA284E8A-7DDE-ABC5-FF96-A44411F9304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4 вызова; вариант меняет только 4 → 5.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F033E44D-F0E7-495F-FD51-AEDCBEED5CD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1A9A8CF5-44A2-B48D-BF1A-92A59DC506B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138008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F9A79AC-BC63-660B-E3BB-79750EFE9AE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после своей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збор B1: четыре вызова обходят стену до 4,3; пятый уводит в 5,3.">
            <a:extLst>
              <a:ext uri="{FF2B5EF4-FFF2-40B4-BE49-F238E27FC236}">
                <a16:creationId xmlns:a16="http://schemas.microsoft.com/office/drawing/2014/main" id="{4E437043-9CD1-6287-C46C-CFF614736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B08468B4-7B25-E128-EF41-81C348D9715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5424D89A-880C-AA8B-2E22-E1F1425F092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Возвраты: (2, 2), (2, 3), (3, 3), (4, 3).
Пятый вызов: (5, 3).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1D63376-1B13-B3FC-F3B8-2BEECD65716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Свой JSON, чистый импорт и новый запуск обязательны.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59A83E34-54B8-3AFA-853D-064EFE10E8F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E4769120-E6CE-9D35-B8EC-CDC3C3F62B2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44065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A0E6DD81-8817-0CE1-F55A-662E3B683C9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80807890-B39B-B578-AB01-D9D5FB9341AB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27DB54D8-7082-3EA3-E1D4-B19C99CEA9C0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«Определение само делает шаг.
Безопасность гарантирует любую цель».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6AC6A03-ADC6-BA1A-2FFF-F07579ED0D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CCBFB638-F9C2-39E9-E34F-33B54F41DCBE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ошибки и два конкретных основания.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4147C99C-13E1-9530-E168-64605F197AA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400BF5B4-393E-F766-377D-F80C35D208E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398576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CD2AD0F-48D9-16F7-CF8A-F049F90895E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A29BDC7-922E-0A8E-9E38-B6FE7FE67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DF000B3-0D84-E073-9553-6F1801B7661F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8BE4DFE4-7963-7322-E40F-792F28931EF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вызова тело не исполняется.
В (5, 4) ПОПЫТКА не двигается.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04C8B627-5F89-E65B-6530-1A8F4909F7D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вызова не приводят к цели (4, 4).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8D61BC0-99B8-D88E-B9CB-6AE4B2F82A3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BE7400C0-E6AC-C545-BDAE-FEDC8F04DFE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20250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F3B2D9C-B4D9-B5FC-3847-35BD8D4DBEC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EE8B2AA-D6C7-A261-EDD6-5EB3674FDA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119C4AA4-CC6F-AF6F-751E-E8778B1417C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Конец и число перемещений.
E2. Определение без вызова.
E3. Как подтвердить цель?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B4BB604A-78F1-E3C2-EBDB-811EEDCB061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условия заранее. Ключи после сбора.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5496465-923B-F55D-C787-A0577A614A5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0C92381-C036-8E8E-4F7B-E5906B8059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60084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D7DDE30-A386-C6CA-B9B8-967DF7DFC3E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Вернись другим помощником</a:t>
            </a:r>
          </a:p>
        </p:txBody>
      </p:sp>
      <p:pic>
        <p:nvPicPr>
          <p:cNvPr id="11" name="illustration" descr="Только вход H1: старт 4,2, цель 2,1, помощник влево иначе вниз; ответ не показан.">
            <a:extLst>
              <a:ext uri="{FF2B5EF4-FFF2-40B4-BE49-F238E27FC236}">
                <a16:creationId xmlns:a16="http://schemas.microsoft.com/office/drawing/2014/main" id="{9CD8C395-ADE9-4775-0BA1-DE1A02098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8CD02AA-2912-F7C5-558B-147A9B23D77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сначала влево, иначе вниз.
Старт (4, 2), три вызова.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3326E2C6-270C-0202-1136-EE449420774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 бумага: прогноз и проверка стены.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731ACF2B-ADEF-C6A8-3BBD-9D3B34B1C64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AC424AA-88EC-C031-F63E-4012291619C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37695776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11381</Words>
  <Application>Microsoft Office PowerPoint</Application>
  <DocSecurity>0</DocSecurity>
  <PresentationFormat>Широкоэкранный</PresentationFormat>
  <Paragraphs>316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Consolas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2026-10-27T09:52:27Z</dcterms:modified>
</cp:coreProperties>
</file>