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Сначала прогноз, затем проверка.</a:t>
            </a:r>
          </a:p>
          <a:p>
            <a:r>
              <a:rPr lang="ru-RU"/>
              <a:t>Полное условие S0: D2 содержит =B2*C2 и показывает 12. Где проверить, что сохранена формула, а не введено готовое число? Ключ: В строке формул выбранной D2; должно быть =B2*C2. Критерий: Названо содержимое/строка формул D2; развёрнутое объяснение не требуется. Помощь: Выдели ячейку, посмотри её введённое содержимое.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Где увидеть сохранённую формулу?</a:t>
            </a:r>
          </a:p>
          <a:p>
            <a:r>
              <a:rPr lang="ru-RU"/>
              <a:t>Полное условие S0: D2 содержит =B2*C2 и показывает 12. Где проверить, что сохранена формула, а не введено готовое число? Ключ: В строке формул выбранной D2; должно быть =B2*C2. Критерий: Названо содержимое/строка формул D2; развёрнутое объяснение не требуется. Помощь: Выдели ячейку, посмотри её введённое содержимое.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Знак $ стоит перед закреплённой частью.</a:t>
            </a:r>
          </a:p>
          <a:p>
            <a:r>
              <a:rPr lang="ru-RU"/>
              <a:t>Памятка: Найди сдвиг от исходной ячейки к целевой: отдельно столбцы и строки. Для каждого адреса сдвигай только незакреплённые части. A1 — обе меняются; $A$1 — обе остаются; $A1 — столбец A остаётся; A$1 — строка 1 остаётся. Знак $ пишется перед закреплённой частью. Он не блокирует изменение числа. Копирование ячейки с формулой изменяет относительные адреса; перенос вырезанием — другое действие и здесь не используется. После копирования открой строку формул, проверь адреса и пересчёт на новых данных. Ввод знаков $ вручную достаточен; клавиша F4 зависит от редактора/клавиатуры и обязательной не является. Модель: Другой пример: C3 содержит =A3+$H$1. Из C3 в D4 — один столбец вправо и одна строка вниз. A3 становится B4, $H$1 остаётся тем же. В D4 =B4+$H$1.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В D4 =B4+$H$1.</a:t>
            </a:r>
          </a:p>
          <a:p>
            <a:r>
              <a:rPr lang="ru-RU"/>
              <a:t>Памятка: Найди сдвиг от исходной ячейки к целевой: отдельно столбцы и строки. Для каждого адреса сдвигай только незакреплённые части. A1 — обе меняются; $A$1 — обе остаются; $A1 — столбец A остаётся; A$1 — строка 1 остаётся. Знак $ пишется перед закреплённой частью. Он не блокирует изменение числа. Копирование ячейки с формулой изменяет относительные адреса; перенос вырезанием — другое действие и здесь не используется. После копирования открой строку формул, проверь адреса и пересчёт на новых данных. Ввод знаков $ вручную достаточен; клавиша F4 зависит от редактора/клавиатуры и обязательной не является. Модель: Другой пример: C3 содержит =A3+$H$1. Из C3 в D4 — один столбец вправо и одна строка вниз. A3 становится B4, $H$1 остаётся тем же. В D4 =B4+$H$1.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A2 / $A$2 / $A2 / A$2 — сначала сам.</a:t>
            </a:r>
          </a:p>
          <a:p>
            <a:r>
              <a:rPr lang="ru-RU"/>
              <a:t>Полное условие C1: Формулу копируют на два столбца вправо и одну строку вниз. Во что превращается каждая ссылка: A2, $A$2, $A2, A$2? Сохрани знаки $ там, где они были. Ключ: C3, $A$2, $A3, C$2 — в том же порядке. Критерий: Четыре верных преобразования; не требовать вычислений без данных. Помощь: Отдельно рассмотри букву и номер. $ перед частью запрещает сдвиг этой части.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Отдельный запрет для каждой части.</a:t>
            </a:r>
          </a:p>
          <a:p>
            <a:r>
              <a:rPr lang="ru-RU"/>
              <a:t>Полное условие C1: Формулу копируют на два столбца вправо и одну строку вниз. Во что превращается каждая ссылка: A2, $A$2, $A2, A$2? Сохрани знаки $ там, где они были. Ключ: C3, $A$2, $A3, C$2 — в том же порядке. Критерий: Четыре верных преобразования; не требовать вычислений без данных. Помощь: Отдельно рассмотри букву и номер. $ перед частью запрещает сдвиг этой части.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Запиши новую формулу и сдвиг.</a:t>
            </a:r>
          </a:p>
          <a:p>
            <a:r>
              <a:rPr lang="ru-RU"/>
              <a:t>Полное условие A1: В D4 записано =C4+$G$2. Копируют D4 в F6. Запиши формулу F6 и назови сдвиг по столбцам и строкам. Ключ: В F6 =E6+$G$2; два столбца вправо и две строки вниз. Критерий: Верная формула и оба сдвига; допустим порядок +2 столбца/+2 строки. Помощь: D → F это +2; 4 → 6 это +2. Применяй сдвиг только к незакреплённым частям.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Сдвиг +2 столбца, +2 строки.</a:t>
            </a:r>
          </a:p>
          <a:p>
            <a:r>
              <a:rPr lang="ru-RU"/>
              <a:t>Полное условие A1: В D4 записано =C4+$G$2. Копируют D4 в F6. Запиши формулу F6 и назови сдвиг по столбцам и строкам. Ключ: В F6 =E6+$G$2; два столбца вправо и две строки вниз. Критерий: Верная формула и оба сдвига; допустим порядок +2 столбца/+2 строки. Помощь: D → F это +2; 4 → 6 это +2. Применяй сдвиг только к незакреплённым частям.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11–13 мин.</a:t>
            </a:r>
          </a:p>
          <a:p>
            <a:r>
              <a:rPr lang="ru-RU"/>
              <a:t>Вопрос: Без заданий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Для двух направлений сетки нужны разные запреты.</a:t>
            </a:r>
          </a:p>
          <a:p>
            <a:r>
              <a:rPr lang="ru-RU"/>
              <a:t>Памятка: Найди сдвиг от исходной ячейки к целевой: отдельно столбцы и строки. Для каждого адреса сдвигай только незакреплённые части. A1 — обе меняются; $A$1 — обе остаются; $A1 — столбец A остаётся; A$1 — строка 1 остаётся. Знак $ пишется перед закреплённой частью. Он не блокирует изменение числа. Копирование ячейки с формулой изменяет относительные адреса; перенос вырезанием — другое действие и здесь не используется. После копирования открой строку формул, проверь адреса и пересчёт на новых данных. Ввод знаков $ вручную достаточен; клавиша F4 зависит от редактора/клавиатуры и обязательной не является. Модель: Другой пример: C3 содержит =$B3+C$2. При копировании в D5 сдвиг+1 столбец/+2 строки. Получится =$B5+D$2: столбец B первой ссылки и строка 2 второй закреплены.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В D5 =$B5+D$2.</a:t>
            </a:r>
          </a:p>
          <a:p>
            <a:r>
              <a:rPr lang="ru-RU"/>
              <a:t>Памятка: Найди сдвиг от исходной ячейки к целевой: отдельно столбцы и строки. Для каждого адреса сдвигай только незакреплённые части. A1 — обе меняются; $A$1 — обе остаются; $A1 — столбец A остаётся; A$1 — строка 1 остаётся. Знак $ пишется перед закреплённой частью. Он не блокирует изменение числа. Копирование ячейки с формулой изменяет относительные адреса; перенос вырезанием — другое действие и здесь не используется. После копирования открой строку формул, проверь адреса и пересчёт на новых данных. Ввод знаков $ вручную достаточен; клавиша F4 зависит от редактора/клавиатуры и обязательной не является. Модель: Другой пример: C3 содержит =$B3+C$2. При копировании в D5 сдвиг+1 столбец/+2 строки. Получится =$B5+D$2: столбец B первой ссылки и строка 2 второй закреплены.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Формула назначения; что закреплено?</a:t>
            </a:r>
          </a:p>
          <a:p>
            <a:r>
              <a:rPr lang="ru-RU"/>
              <a:t>Полное условие A2: В B2 записано =$A2+B$1. Копируют B2 в D5. Запиши формулу D5 и укажи, что закреплено в каждой из двух ссылок. Ключ: В D5 =$A5+D$1. В $A2 закреплён столбец A, в B$1 строка 1. Критерий: Формула и смысл обеих фиксаций; конкретных чисел для суммы не задано. Помощь: Назначение на два столбца вправо и три строки вниз. Каждая ссылка имеет одну закреплённую часть.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Столбец A и строка 1 сохранены.</a:t>
            </a:r>
          </a:p>
          <a:p>
            <a:r>
              <a:rPr lang="ru-RU"/>
              <a:t>Полное условие A2: В B2 записано =$A2+B$1. Копируют B2 в D5. Запиши формулу D5 и укажи, что закреплено в каждой из двух ссылок. Ключ: В D5 =$A5+D$1. В $A2 закреплён столбец A, в B$1 строка 1. Критерий: Формула и смысл обеих фиксаций; конкретных чисел для суммы не задано. Помощь: Назначение на два столбца вправо и три строки вниз. Каждая ссылка имеет одну закреплённую часть.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Два личных файла, три строки журнала.</a:t>
            </a:r>
          </a:p>
          <a:p>
            <a:r>
              <a:rPr lang="ru-RU"/>
              <a:t>Памятка: Найди сдвиг от исходной ячейки к целевой: отдельно столбцы и строки. Для каждого адреса сдвигай только незакреплённые части. A1 — обе меняются; $A$1 — обе остаются; $A1 — столбец A остаётся; A$1 — строка 1 остаётся. Знак $ пишется перед закреплённой частью. Он не блокирует изменение числа. Копирование ячейки с формулой изменяет относительные адреса; перенос вырезанием — другое действие и здесь не используется. После копирования открой строку формул, проверь адреса и пересчёт на новых данных. Ввод знаков $ вручную достаточен; клавиша F4 зависит от редактора/клавиатуры и обязательной не является. Модель: Сначала запиши прогноз C5 и C10. Копируй именно ячейки с формулами и проверяй результат в строке формул. Затем изменяй только F2 в отдельной копии; заново открытый base должен хранить прежний параметр.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Введи две начальные формулы и копируй ячейки.</a:t>
            </a:r>
          </a:p>
          <a:p>
            <a:r>
              <a:rPr lang="ru-RU"/>
              <a:t>Полное условие B1: Открой чистую 024-reference-starter.xlsx, лист «Практика». Добавь в A1 свою метку A либо B без имени. В верхнем блоке B3=2, C3=3, D3=5; A4=4, A5=7, область B4:D5 пустая. До копирования предскажи формулу C5 и её результат. Введи B4: =$A4*B$3. Скопируй именно ячейку с формулой из B4 в C4:D4, затем весь B4:D4 в B5:D5 (копирование/вставка или заранее проверенное заполнение; не переписывай один и тот же текст формулы). Проверь C5 по строке формул и ручному умножению. В нижнем блоке B9=6, B10=10, F2=0,5; C9:C10 пустые. Предскажи C10, введи C9: =B9*$F$2 и скопируй C9 в C10. Сверь обе формулы и значения. Сохрани свой 024-A-base.xlsx (либо B-base). Через «Сохранить как» создай отдельный 024-A-change.xlsx, измени только F2 на 1,5, пересчитай и запиши C9, C10, C5. Сохрани change перед закрытием. Заново открой собственный base, проверь F2, формулы C5/C10 и их значения. Запиши три строки журнала и два своих имени файлов. Партнёр пока прогнозирует и записывает; при смене роли — чистая заготовка и другие имена. Ключ: Верх: B4=$A4*B$3, C4=$A4*C$3, D4=$A4*D$3; B5=$A5*B$3, C5=$A5*C$3, D5=$A5*D$3; значения 8,12,20 /14,21,35. Низ: C9=B9*$F$2 → 3, C10=B10*$F$2 → 5. Change при F2=1,5: C9=9, C10=15, C5=21. Заново base: F2=0,5, C10=5, C5=21; формулы сохранены. У каждого два своих файла и три личных строки. Критерий: Собственная метка, реальное копирование и проверка формул обоих блоков, два разных файла, пересчёт change и повторное открытие своего base. Готовая книга учителя или запись одних ожидаемых чисел не заменяет цифровые действия. Помощь: Сначала прогноз, затем копирование ячейки/диапазона. Вверху $A сохраняет левый столбец, $3 верхнюю строку. Внизу $F$2 сохраняет адрес параметра, но значение F2 можно менять.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Изображение — подлинный печатный фрагмент исходной книги, не полный интерфейс приложения. Собственные действия и наблюдения ученик выполняет отдельно.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C10: base — 5 → change — 15 → снова base — 5.</a:t>
            </a:r>
          </a:p>
          <a:p>
            <a:r>
              <a:rPr lang="ru-RU"/>
              <a:t>Полное условие B1: Открой чистую 024-reference-starter.xlsx, лист «Практика». Добавь в A1 свою метку A либо B без имени. В верхнем блоке B3=2, C3=3, D3=5; A4=4, A5=7, область B4:D5 пустая. До копирования предскажи формулу C5 и её результат. Введи B4: =$A4*B$3. Скопируй именно ячейку с формулой из B4 в C4:D4, затем весь B4:D4 в B5:D5 (копирование/вставка или заранее проверенное заполнение; не переписывай один и тот же текст формулы). Проверь C5 по строке формул и ручному умножению. В нижнем блоке B9=6, B10=10, F2=0,5; C9:C10 пустые. Предскажи C10, введи C9: =B9*$F$2 и скопируй C9 в C10. Сверь обе формулы и значения. Сохрани свой 024-A-base.xlsx (либо B-base). Через «Сохранить как» создай отдельный 024-A-change.xlsx, измени только F2 на 1,5, пересчитай и запиши C9, C10, C5. Сохрани change перед закрытием. Заново открой собственный base, проверь F2, формулы C5/C10 и их значения. Запиши три строки журнала и два своих имени файлов. Партнёр пока прогнозирует и записывает; при смене роли — чистая заготовка и другие имена. Ключ: Верх: B4=$A4*B$3, C4=$A4*C$3, D4=$A4*D$3; B5=$A5*B$3, C5=$A5*C$3, D5=$A5*D$3; значения 8,12,20 /14,21,35. Низ: C9=B9*$F$2 → 3, C10=B10*$F$2 → 5. Change при F2=1,5: C9=9, C10=15, C5=21. Заново base: F2=0,5, C10=5, C5=21; формулы сохранены. У каждого два своих файла и три личных строки. Критерий: Собственная метка, реальное копирование и проверка формул обоих блоков, два разных файла, пересчёт change и повторное открытие своего base. Готовая книга учителя или запись одних ожидаемых чисел не заменяет цифровые действия. Помощь: Сначала прогноз, затем копирование ячейки/диапазона. Вверху $A сохраняет левый столбец, $3 верхнюю строку. Внизу $F$2 сохраняет адрес параметра, но значение F2 можно менять.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B2=8, F1=0,5 → 1,5; формула =B2*$F$1.</a:t>
            </a:r>
          </a:p>
          <a:p>
            <a:r>
              <a:rPr lang="ru-RU"/>
              <a:t>Полное условие AI1: Вымышленный совет ИИ: «Если в формуле =B2*$F$1 стоит $F$1, число в F1 заморожено. После изменения F1 результат не изменится». B2=8, F1=0,5. Изменяют только F1 на 1,5. Проверь оба результата и исправь правило. Ключ: Сначала 4, после 12. $F$1 закрепляет адрес при копировании, а не значение; та же формула пересчитывается по новому F1. Критерий: Оба результата 4/12 и точное исправление роли $; фразы «ИИ ошибается» недостаточно. Помощь: Дважды подставь текущее число из одного адреса. Копирование и редактирование данных — разные действия.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Знак $ управляет копированием адреса.</a:t>
            </a:r>
          </a:p>
          <a:p>
            <a:r>
              <a:rPr lang="ru-RU"/>
              <a:t>Полное условие AI1: Вымышленный совет ИИ: «Если в формуле =B2*$F$1 стоит $F$1, число в F1 заморожено. После изменения F1 результат не изменится». B2=8, F1=0,5. Изменяют только F1 на 1,5. Проверь оба результата и исправь правило. Ключ: Сначала 4, после 12. $F$1 закрепляет адрес при копировании, а не значение; та же формула пересчитывается по новому F1. Критерий: Оба результата 4/12 и точное исправление роли $; фразы «ИИ ошибается» недостаточно. Помощь: Дважды подставь текущее число из одного адреса. Копирование и редактирование данных — разные действия.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39–43 мин.</a:t>
            </a:r>
          </a:p>
          <a:p>
            <a:r>
              <a:rPr lang="ru-RU"/>
              <a:t>Вопрос: Памятка разрешена, разбор после сбора.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В B5 =A5. Критерий: 2 балла за =A5; можно 1 за верно найденный сдвиг+2 строки при ошибке адреса. Дополнительное объяснение не запрошено. E2: В D3 =C3*$F$1; общий параметр F1. Критерий: 2 балла: 1 за формулу,1 за адрес F1. Не требовать значение параметра, его не дали. E3: В C4 =$A4*C$1; сохранены столбец A первой ссылки и строка 1 второй. Критерий: 2 балла: 1 за формулу,1 за обе сохранённые части. Ответ с эквивалентной записью умножения принимается.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43–45 мин.</a:t>
            </a:r>
          </a:p>
          <a:p>
            <a:r>
              <a:rPr lang="ru-RU"/>
              <a:t>Вопрос: 5–7 минут с памяткой, домашний ПК не нужен.</a:t>
            </a:r>
          </a:p>
          <a:p>
            <a:r>
              <a:rPr lang="ru-RU"/>
              <a:t>Полное условие H1: В E4 формула =D4+$B$1. Копируют E4 в F6. Запиши формулу F6. Для нового расчёта E6=8, B1=2; затем меняют только B1 на 4. Найди оба результата F6 и объясни, почему знак $ не запретил пересчёт. Ключ: В F6 =E6+$B$1; сначала 10, после 12. $ закрепляет адрес B1 при копировании, не число в нём. Критерий: Формула,10/12 и точное объяснение адреса; 5–7 минут с памяткой, домашний компьютер не требуется. Помощь: Сдвиг на один столбец вправо и две строки вниз. После копирования используй заданные новые входы. До звонка готовый редактор, заготовка, своя папка и проверенные команды копирования/вставки. При 15 ПК роли A/B, по 8 минут собственных действий; партнёр считает и пишет прогноз. При 30 ПК параллельно. Готовый файл учителя не заменяет личное копирование/сохранение. Меню и региональный ввод учитель проверяет заранее; установки и внешние аккаунты в уроке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https://support.microsoft.com/en-us/excel/move-or-copy-a-formula-in-excel</a:t>
            </a:r>
          </a:p>
          <a:p>
            <a:r>
              <a:rPr lang="ru-RU"/>
              <a:t>https://support.microsoft.com/en-us/excel/switch-between-relative-absolute-and-mixed-references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содержит подлинный печатный фрагмент пустой заготовки Excel,не полный интерфейс. Результаты разбора ожидаемые,не наблюдения ученика. Формулы и адреса также даны редактируемым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Три шага: определить сдвиг, применить его только к незакреплённым частям, прочитать формулу назначения.">
            <a:extLst>
              <a:ext uri="{FF2B5EF4-FFF2-40B4-BE49-F238E27FC236}">
                <a16:creationId xmlns:a16="http://schemas.microsoft.com/office/drawing/2014/main" id="{D638B684-3652-0517-9E71-68F6CD6B7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215C1FFE-E2EE-160F-B36A-052F734C0590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ФОРМУЛА В ПУТИ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4A59DF83-FD9A-0355-5CB5-E6A747B7B57B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Сдвинуть адрес.
Сохранить нужную часть.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76A372D8-53FA-C804-166A-BBECFD203782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CF9DF384-81FC-D4E1-B002-5695564AC7D1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8F6394AF-261B-652D-555C-DF9EA89506DB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1423050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C8C67842-B57D-C6EF-C38D-43B7CF8E574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Старт: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C33CB6D-5A4C-842B-ED05-3BF169085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9097E1D9-43EA-3F56-3165-370A7B16BB2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 показывает 12; введено =B2*C2.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E00005FD-5AF7-74B1-63B8-44F9F128E83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увидеть сохранённую формулу?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52122F6C-5E98-DF2A-2E20-C8BDDA01778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E4C3BF52-DB0E-A4F6-669B-DA17D8A97BC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48850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FF0AB0B4-BCF5-25FA-C212-9133855181A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вида ссылки</a:t>
            </a:r>
          </a:p>
        </p:txBody>
      </p:sp>
      <p:pic>
        <p:nvPicPr>
          <p:cNvPr id="16" name="illustration" descr="Четыре вида адресов: A3, $A$3, $A3, A$3; закреплены соответственно никакая, обе, буква, номер части.">
            <a:extLst>
              <a:ext uri="{FF2B5EF4-FFF2-40B4-BE49-F238E27FC236}">
                <a16:creationId xmlns:a16="http://schemas.microsoft.com/office/drawing/2014/main" id="{7D7AEE32-8A6A-6E59-404B-A657DDE44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BE1A3BD4-4FD2-CBB1-6C18-D84F5FCE2AFF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Сдвигается только незакреплённая часть.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FB596EFE-DA64-C536-7651-2D4F35439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565774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998451939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940414750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Ссылка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Сохранено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25299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A3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Ничего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512510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$A$3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Буква и номер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32308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$A3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Буква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35466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A$3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Номер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0756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8617EB91-8444-B93A-DBC9-D408F0E3588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Знак $ стоит перед закреплённой частью.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3F8BB70D-C6F8-8B7E-22D4-8B6D11D5AAF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11DE1614-D0A3-2AEF-A34B-A37A6399546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68589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F9522AC4-6BF4-91D8-16BE-30773C59388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пример</a:t>
            </a:r>
          </a:p>
        </p:txBody>
      </p:sp>
      <p:pic>
        <p:nvPicPr>
          <p:cNvPr id="16" name="illustration" descr="Разобран другой пример C3 в D4: сдвиг+1/+1, A3 становится B4, $H$1 сохранён.">
            <a:extLst>
              <a:ext uri="{FF2B5EF4-FFF2-40B4-BE49-F238E27FC236}">
                <a16:creationId xmlns:a16="http://schemas.microsoft.com/office/drawing/2014/main" id="{1BAB60C1-5B72-DC20-3184-43A85884A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71A1C5E0-7C72-9B77-A8A2-08D1332B7159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 → D4: +1 столбец, +1 строка.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D9BB1FB9-1C0F-E339-6DBD-E77506679B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572760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56171290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024369858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 </a:t>
                      </a:r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C3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 </a:t>
                      </a:r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D4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6380184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A3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B4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747116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$H$1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$H$1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620187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2E603CF7-2B85-F4BC-BBDF-8DCB0BDA08A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 =B4+$H$1.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91AD5F81-401B-BE0D-C4FC-958880B391C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1E6D44B7-242E-58DE-F7D2-E3C4FA7D7D2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828856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DE78C06D-2DFE-2ED0-5E7F-A4A6E340FBE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предскажи копии</a:t>
            </a:r>
          </a:p>
        </p:txBody>
      </p:sp>
      <p:pic>
        <p:nvPicPr>
          <p:cNvPr id="19" name="illustration" descr="Вход C1: четыре ссылки A2, $A$2, $A2, A$2 и сдвиг+2 столбца/+1 строка; копии предстоит найти.">
            <a:extLst>
              <a:ext uri="{FF2B5EF4-FFF2-40B4-BE49-F238E27FC236}">
                <a16:creationId xmlns:a16="http://schemas.microsoft.com/office/drawing/2014/main" id="{4C9AE1F7-953C-8841-BEAB-DF2C156B8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E1F928EF-E9F2-40DB-1113-85D968D1B47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столбца вправо, одна строка вниз.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A1FA9700-E8E5-CD7C-CBE9-F47693B8920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 / $A$2 / $A2 / A$2 — сначала сам.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87A4161-C76E-0C65-B6E2-985F5622189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40B30C9A-B0EE-93D8-E94B-B580A22BF7C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35909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FD384A15-0D62-955F-978E-7A805811646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разбор C1:C3, $A$2, $A3, C$2.">
            <a:extLst>
              <a:ext uri="{FF2B5EF4-FFF2-40B4-BE49-F238E27FC236}">
                <a16:creationId xmlns:a16="http://schemas.microsoft.com/office/drawing/2014/main" id="{FB521468-5645-6AD3-9ABF-0F7C3B47D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5922D47C-A70F-2959-5587-77372661043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B4494E14-1CB8-8384-8B39-5AE39131BD35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 / $A$2 / $A3 / C$2.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46B92298-733B-6576-F592-036DE8DA588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Отдельный запрет для каждой части.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078D5AAB-421C-02B5-7035-A3698E8A5E8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490A6EC8-21A1-FCFE-5148-2A9E8729474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61725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A21AF21D-9FC9-2C57-712C-47B61B450B9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куда скопировали?</a:t>
            </a:r>
          </a:p>
        </p:txBody>
      </p:sp>
      <p:pic>
        <p:nvPicPr>
          <p:cNvPr id="16" name="illustration" descr="Вход A1:D4 в F6; формула источника=C4+$G$2. Формулу назначения нужно найти.">
            <a:extLst>
              <a:ext uri="{FF2B5EF4-FFF2-40B4-BE49-F238E27FC236}">
                <a16:creationId xmlns:a16="http://schemas.microsoft.com/office/drawing/2014/main" id="{83A1BE4E-E6DC-DE76-EA24-DA3AEE4D2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97DC1987-A3A2-E1EE-9E20-3A10E61E97F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 → F6; в D4 =C4+$G$2.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76EA738D-B1E7-2E14-B1A3-A5603417B6F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Запиши новую формулу и сдвиг.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930EEE16-559A-BF29-A88D-D47EBD3DE05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3CEBDFF1-10E0-97FF-5AEF-0980AF32D06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844338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5BB1BCC-54A1-FC11-A1DA-0C4F7D00529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Ожидаемый разбор A1: сдвиг+2/+2, C4 становится E6, $G$2 сохранён.">
            <a:extLst>
              <a:ext uri="{FF2B5EF4-FFF2-40B4-BE49-F238E27FC236}">
                <a16:creationId xmlns:a16="http://schemas.microsoft.com/office/drawing/2014/main" id="{230540C5-6468-6AFA-A992-F0717F240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666FD893-AD74-EA18-2946-C83E8BBCA7B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2D331796-8A69-F500-6AEA-9CF1405A4F11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F6 =E6+$G$2.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A90FEF0F-5D3E-033D-8267-25B8C00679E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Сдвиг +2 столбца, +2 строки.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92A54D11-A0B8-390C-17CA-1CA9900D2C3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00F9374C-C165-EC09-936A-FE8DFEB31A7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61480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1F706D8D-E494-492D-B1F6-F0CE489AA77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37DB4D3-8465-001F-0F6E-7551F383F1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39024E35-55AC-9647-61CC-481564A38F03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Убрать проекцию; сменить позу, посмотреть вдаль.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8764630B-3082-B955-183D-8138791835A3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B1AF4D1B-2049-CAF1-1835-9C48819506E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AD0D8C25-990C-DE02-2627-66DCED2B9DA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064800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97374E28-48BB-87C4-30E5-C8954046202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Смешанные ссылки</a:t>
            </a:r>
          </a:p>
        </p:txBody>
      </p:sp>
      <p:pic>
        <p:nvPicPr>
          <p:cNvPr id="11" name="illustration" descr="Смешанные адреса: верхний множитель B$3 сохраняет строку 3; левый $A4 сохраняет столбец A.">
            <a:extLst>
              <a:ext uri="{FF2B5EF4-FFF2-40B4-BE49-F238E27FC236}">
                <a16:creationId xmlns:a16="http://schemas.microsoft.com/office/drawing/2014/main" id="{C929DE02-9C25-ABCF-6A19-52AB47F73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B4BF2462-5B3D-7C94-0775-DD0CFBC9987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 часть следует сдвигу, другая сохраняется.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E3953780-E348-7B35-A16D-194174E024C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двух направлений сетки нужны разные запреты.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03CC6F03-0B28-5330-FFC8-310D94B2E89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1D73662-D3FB-F1F1-437B-4FCD8651259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934369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F55CAF1-70F5-16FE-EFB3-0A7EF19D0CF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смешанный пример</a:t>
            </a:r>
          </a:p>
        </p:txBody>
      </p:sp>
      <p:pic>
        <p:nvPicPr>
          <p:cNvPr id="16" name="illustration" descr="Другой пример C3 в D5:$B3 становится $B5, C$2 становится D$2.">
            <a:extLst>
              <a:ext uri="{FF2B5EF4-FFF2-40B4-BE49-F238E27FC236}">
                <a16:creationId xmlns:a16="http://schemas.microsoft.com/office/drawing/2014/main" id="{8DFB41DC-D50D-A020-9CBE-3B812C321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8AA89B5C-808C-704D-93C5-85EC690B2B50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C3 → D5; в C3 =$B3+C$2.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4556D08A-6EA7-D853-5771-8424DAADB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225069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52065063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079224177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Было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Стало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81328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$B3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$B5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63648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C$2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D$2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243715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EB2E6344-8122-DBD2-F909-922E91766DC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D5 =$B5+D$2.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F18D224C-2DF8-7306-1185-75EE4879095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5E28C9DF-6EAE-242C-4D78-F48366E6D0A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46180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E0020B83-15F2-6FDD-DC68-9DC22B2B9BA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разные фиксации</a:t>
            </a:r>
          </a:p>
        </p:txBody>
      </p:sp>
      <p:pic>
        <p:nvPicPr>
          <p:cNvPr id="19" name="illustration" descr="Вход A2:B2 в D5; формула источника=$A2+B$1. Формулу назначения нужно найти.">
            <a:extLst>
              <a:ext uri="{FF2B5EF4-FFF2-40B4-BE49-F238E27FC236}">
                <a16:creationId xmlns:a16="http://schemas.microsoft.com/office/drawing/2014/main" id="{E99E51B1-4B9B-920B-98A2-2C510691B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131754DE-FAF8-35CD-E3FA-96875057F98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 → D5; 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 =$A2+B$1.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B747843E-30EB-72E3-9E2E-A09C5CC64DB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Формула назначения; что закреплено?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95ABD44E-D4F8-5E83-8F06-2C86EE313DC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56B7459B-D657-5492-3157-D459FD99CA9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89067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6BE09C84-B2BD-6C99-ABC9-265ED64AFEF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разбор A2:$A2 становится $A5, B$1 становится D$1; столбец A и строка 1 сохранены.">
            <a:extLst>
              <a:ext uri="{FF2B5EF4-FFF2-40B4-BE49-F238E27FC236}">
                <a16:creationId xmlns:a16="http://schemas.microsoft.com/office/drawing/2014/main" id="{31EA3562-AB96-4E99-23FF-CF299BA44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69C2A58-A01D-BC2A-D38E-758378B5512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1C5176E1-84AD-348C-7378-C6A7F4E39258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D5 =$A5+D$1.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B3D0C725-13C1-3323-23A1-76D7A06136A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Столбец A и строка 1 сохранены.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97EA9FCC-1BB6-87DD-553A-417A569CE1B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8000A4C9-DE90-158F-B42E-AA9D7E17A6E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855699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288B362-0CAE-4B67-5A70-A9047046628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Своя книга: 18 минут</a:t>
            </a:r>
          </a:p>
        </p:txBody>
      </p:sp>
      <p:pic>
        <p:nvPicPr>
          <p:cNvPr id="16" name="illustration" descr="Личная работа: два блока, два своих файла, новый F2 в change, проверка вновь открытого base.">
            <a:extLst>
              <a:ext uri="{FF2B5EF4-FFF2-40B4-BE49-F238E27FC236}">
                <a16:creationId xmlns:a16="http://schemas.microsoft.com/office/drawing/2014/main" id="{1E8BF96F-E2A4-1AAD-74F2-2C963F526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77914DA0-D997-D276-3489-A18D3D465B6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Копирование → проверка → новый параметр → свой base.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35230EA6-E6F0-2E69-0159-776E2D59DF7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личных файла, три строки журнала.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5F767D7B-8F15-8508-28F4-FBD46849C84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0EFC83EF-3596-8D7F-82B5-B909921D0C9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916767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7E54AB5C-F517-E53C-159F-1E785FB05C5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предскажи</a:t>
            </a:r>
          </a:p>
        </p:txBody>
      </p:sp>
      <p:pic>
        <p:nvPicPr>
          <p:cNvPr id="19" name="illustration" descr="Подлинный печатный фрагмент заготовки: верхние множители 2/3/5 и 4/7, нижние 6/10, F2=0,5; восемь расчётных ячеек пусты.">
            <a:extLst>
              <a:ext uri="{FF2B5EF4-FFF2-40B4-BE49-F238E27FC236}">
                <a16:creationId xmlns:a16="http://schemas.microsoft.com/office/drawing/2014/main" id="{EBF322C9-37E8-C8A5-EC34-71A666407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2DCC1A3-37D0-BFBC-2DBD-7C5171E4E74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Верх: сетка B4:D5. Низ: параметр F2.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A89FBDD4-E61A-307F-1848-DA93C27141C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Введи две начальные формулы и копируй ячейки.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E345C99-E289-3D8E-2555-69D6AD829C3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5DC4C170-C94C-DF88-3B7E-F8773FD3FB5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75015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B6C9298E-5F6C-DA3C-5572-8A479E164AD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разбор B1:F2 меняется 0,5/1,5/0,5, C5 остаётся 21, C10 даёт 5/15/5.">
            <a:extLst>
              <a:ext uri="{FF2B5EF4-FFF2-40B4-BE49-F238E27FC236}">
                <a16:creationId xmlns:a16="http://schemas.microsoft.com/office/drawing/2014/main" id="{1E82326E-ABE6-A93B-F7BE-C042862AF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69DF330-E0A7-9BEB-FBD7-9FE848DD88FB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52506504-FD8A-AE29-EE65-233CB2F48923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C5: 21 во всех трёх стадиях.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D86E5332-988F-87A3-F9D0-4114649BA07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C10: base — 5 → change — 15 →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снова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— 5.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BC80B119-504B-340C-212C-552913CC640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0A6E2C9B-5AAD-1294-85D0-825C934ADF0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835519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4398FF9D-E313-21E3-509A-5247F22160F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утверждение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40607D9F-25DE-AB86-EF0E-BE60E662D315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4B9FE951-ABEE-2B79-BA8B-484F765F8315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«$F$1 </a:t>
            </a: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замораживает число».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35ED5E6-E1E5-2969-398E-4937BEDB3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9EBC3D17-9549-4931-9768-6567D0F1DF1B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B2=8, F1=0,5 → 1,5; формула =B2*$F$1.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C231868B-D884-60D0-B42D-DEA0351012C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8256C6F-EA17-269C-ED50-5D9F2B226D9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18348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C5219E6-87D6-4D80-C4D0-98D1C206703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Адрес прежний, число новое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23D9911-D83C-852E-ACE0-8760CED18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84F0CCC6-7373-8870-331C-598B5D487D9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5854E63D-C742-CE2D-1078-5A4AC6D76672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 4 → 12.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99F88770-3607-5D34-BDDE-09B0FA6B550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Знак $ управляет копированием адреса.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B77A9744-5C64-6419-302C-6972C2C843D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DB9C1012-1841-9B4B-83F6-17449F222EE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1760395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CA75DE8-5DA9-78CE-7183-DDF434BFC43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3359DC9-E9D8-B7B7-BA04-A57AACFD8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6EA90162-D28D-663D-D8DD-7807B938B4B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E1: относительная; E2: абсолютная; E3: смешанные.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994C203-B781-30A3-1F65-079E47A0886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Памятка разрешена, разбор после сбора.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A2C19E1-986F-2F99-8EB7-4ACBAC0B167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F79A90F-0067-10BE-B160-E99443BE19F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417828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5078D85C-025E-9337-65D4-2BE6C8160B1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Следующий шаг</a:t>
            </a:r>
          </a:p>
        </p:txBody>
      </p:sp>
      <p:pic>
        <p:nvPicPr>
          <p:cNvPr id="11" name="illustration" descr="Вход H1:E4 копируют в F6, исходная формула=D4+$B$1, E6=8, B1 сначала 2, затем 4; результаты предстоит найти.">
            <a:extLst>
              <a:ext uri="{FF2B5EF4-FFF2-40B4-BE49-F238E27FC236}">
                <a16:creationId xmlns:a16="http://schemas.microsoft.com/office/drawing/2014/main" id="{DA6CF01C-8E81-6719-CCDC-3A09B01DE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AEECC12F-467D-C211-D756-C82BB4EC905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H1: копия формулы и два значения параметра.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FCD31ADD-1E20-4D00-2A6B-C6E3C970B4B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памяткой, домашний ПК не нужен.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660B467C-940B-9874-7D72-8E8227DA967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7AF662FD-BD6E-4AC7-1A78-CDE494724A5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93320107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7899</Words>
  <Application>Microsoft Office PowerPoint</Application>
  <DocSecurity>0</DocSecurity>
  <PresentationFormat>Широкоэкранный</PresentationFormat>
  <Paragraphs>342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2026-10-27T19:07:14Z</dcterms:modified>
</cp:coreProperties>
</file>