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Что нужно узнать: сумму, среднее, min или max?</a:t>
            </a:r>
          </a:p>
          <a:p>
            <a:r>
              <a:rPr lang="ru-RU"/>
              <a:t>Полное условие S0: Какие адреса входят в B2:B5? Сколько это ячеек? Ключ: B2, B3, B4, B5; четыре. Критерий: Все четыре адреса и количество 4; отдельное объяснение не запрошено. Помощь: Один столбец, строки от 2 до 5 включительно.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Выпиши адреса и количество.</a:t>
            </a:r>
          </a:p>
          <a:p>
            <a:r>
              <a:rPr lang="ru-RU"/>
              <a:t>Полное условие S0: Какие адреса входят в B2:B5? Сколько это ячеек? Ключ: B2, B3, B4, B5; четыре. Критерий: Все четыре адреса и количество 4; отдельное объяснение не запрошено. Помощь: Один столбец, строки от 2 до 5 включительно.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Проверь оба, прежде чем доверять числу.</a:t>
            </a:r>
          </a:p>
          <a:p>
            <a:r>
              <a:rPr lang="ru-RU"/>
              <a:t>Памятка: Формула начинается с=. Функция получает аргумент в круглых скобках: =SUM(B2:B5). Двоеточие задаёт все клетки между границами включительно. SUM/СУММ — сумма; AVERAGE/СРЗНАЧ — среднее арифметическое; MIN/МИН — минимум; MAX/МАКС — максимум. Для заданного диапазона с числами, настоящими пустыми клетками и текстом эти четыре функции берут числовые значения. Ноль является числом: он входит в сумму/среднее/крайние значения, а в среднем — также в количество чисел. Пустую клетку и заданный текст «нет» не заменяй нулями. Числитель среднего — сумма учтённых чисел, знаменатель — их количество. Если в диапазоне совсем нет чисел, правило среднего из этого урока не применяй: данных для него нет. Имена функций выбирай по школьному редактору; у одного аргумента не нужен разделитель между несколькими аргументами. Модель: Другой диапазон C2:C4: 3,9,6. SUM=18; AVERAGE=18/3=6; MIN=3; MAX=9. Например, =AVERAGE(C2:C4). Одна и та же граница задаётся для всех четырёх вопросов.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Три числа; сумма 18, среднее 6, min3, max9.</a:t>
            </a:r>
          </a:p>
          <a:p>
            <a:r>
              <a:rPr lang="ru-RU"/>
              <a:t>Памятка: Формула начинается с=. Функция получает аргумент в круглых скобках: =SUM(B2:B5). Двоеточие задаёт все клетки между границами включительно. SUM/СУММ — сумма; AVERAGE/СРЗНАЧ — среднее арифметическое; MIN/МИН — минимум; MAX/МАКС — максимум. Для заданного диапазона с числами, настоящими пустыми клетками и текстом эти четыре функции берут числовые значения. Ноль является числом: он входит в сумму/среднее/крайние значения, а в среднем — также в количество чисел. Пустую клетку и заданный текст «нет» не заменяй нулями. Числитель среднего — сумма учтённых чисел, знаменатель — их количество. Если в диапазоне совсем нет чисел, правило среднего из этого урока не применяй: данных для него нет. Имена функций выбирай по школьному редактору; у одного аргумента не нужен разделитель между несколькими аргументами. Модель: Другой диапазон C2:C4: 3,9,6. SUM=18; AVERAGE=18/3=6; MIN=3; MAX=9. Например, =AVERAGE(C2:C4). Одна и та же граница задаётся для всех четырёх вопросов.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Выбери функцию, запиши формулу и результат.</a:t>
            </a:r>
          </a:p>
          <a:p>
            <a:r>
              <a:rPr lang="ru-RU"/>
              <a:t>Полное условие C1: В C2:C5 записаны числа 3,9,2,6. Нужно получить одно наибольшее число. Назови подходящую функцию, запиши формулу и результат. Ключ: MAX/МАКС; =MAX(C2:C5) либо =МАКС(C2:C5); 9. Критерий: Подходящая функция с верным диапазоном и результат 9; локализованное имя принимается. Помощь: Нужен максимум, не сумма и не среднее. Обе границы включены.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Локальное имя МАКС принимается.</a:t>
            </a:r>
          </a:p>
          <a:p>
            <a:r>
              <a:rPr lang="ru-RU"/>
              <a:t>Полное условие C1: В C2:C5 записаны числа 3,9,2,6. Нужно получить одно наибольшее число. Назови подходящую функцию, запиши формулу и результат. Ключ: MAX/МАКС; =MAX(C2:C5) либо =МАКС(C2:C5); 9. Критерий: Подходящая функция с верным диапазоном и результат 9; локализованное имя принимается. Помощь: Нужен максимум, не сумма и не среднее. Обе границы включены.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Четыре формулы; сколько чисел в среднем?</a:t>
            </a:r>
          </a:p>
          <a:p>
            <a:r>
              <a:rPr lang="ru-RU"/>
              <a:t>Полное условие A1: В B2:B5 сверху вниз числа 8,0,4,12. Запиши четыре формулы для этого диапазона: сумма, среднее, минимум и максимум. Найди их результаты; для среднего назови число учтённых чисел. Ключ: SUM/СУММ(B2:B5) → 24; AVERAGE/СРЗНАЧ → 6; MIN/МИН → 0; MAX/МАКС → 12. Перед каждой функцией=. В среднем четыре числа,24/4=6. Критерий: Четыре вычисляемые формулы с B2:B5, результаты 24/6/0/12 и знаменатель 4; принимать эквивалентный язык функций. Помощь: Сначала проверь диапазон. Ноль входит в набор; сумму дели на 4, не на число ненулевых клеток.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Среднее 24/4; ноль учтён.</a:t>
            </a:r>
          </a:p>
          <a:p>
            <a:r>
              <a:rPr lang="ru-RU"/>
              <a:t>Полное условие A1: В B2:B5 сверху вниз числа 8,0,4,12. Запиши четыре формулы для этого диапазона: сумма, среднее, минимум и максимум. Найди их результаты; для среднего назови число учтённых чисел. Ключ: SUM/СУММ(B2:B5) → 24; AVERAGE/СРЗНАЧ → 6; MIN/МИН → 0; MAX/МАКС → 12. Перед каждой функцией=. В среднем четыре числа,24/4=6. Критерий: Четыре вычисляемые формулы с B2:B5, результаты 24/6/0/12 и знаменатель 4; принимать эквивалентный язык функций. Помощь: Сначала проверь диапазон. Ноль входит в набор; сумму дели на 4, не на число ненулевых клеток.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11–13 мин.</a:t>
            </a:r>
          </a:p>
          <a:p>
            <a:r>
              <a:rPr lang="ru-RU"/>
              <a:t>Вопрос: Без заданий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Для среднего важно количество чисел.</a:t>
            </a:r>
          </a:p>
          <a:p>
            <a:r>
              <a:rPr lang="ru-RU"/>
              <a:t>Памятка: Формула начинается с=. Функция получает аргумент в круглых скобках: =SUM(B2:B5). Двоеточие задаёт все клетки между границами включительно. SUM/СУММ — сумма; AVERAGE/СРЗНАЧ — среднее арифметическое; MIN/МИН — минимум; MAX/МАКС — максимум. Для заданного диапазона с числами, настоящими пустыми клетками и текстом эти четыре функции берут числовые значения. Ноль является числом: он входит в сумму/среднее/крайние значения, а в среднем — также в количество чисел. Пустую клетку и заданный текст «нет» не заменяй нулями. Числитель среднего — сумма учтённых чисел, знаменатель — их количество. Если в диапазоне совсем нет чисел, правило среднего из этого урока не применяй: данных для него нет. Имена функций выбирай по школьному редактору; у одного аргумента не нужен разделитель между несколькими аргументами. Модель: Другой диапазон D2:D5: 4, настоящая пустая D3,0,8. Числовые D2, D4, D5 — три. SUM=12, AVERAGE=4, MIN=0, MAX=8. Не дели 12 на 4 клетки и не исключай настоящий 0.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Три числа: 12/3=4.</a:t>
            </a:r>
          </a:p>
          <a:p>
            <a:r>
              <a:rPr lang="ru-RU"/>
              <a:t>Памятка: Формула начинается с=. Функция получает аргумент в круглых скобках: =SUM(B2:B5). Двоеточие задаёт все клетки между границами включительно. SUM/СУММ — сумма; AVERAGE/СРЗНАЧ — среднее арифметическое; MIN/МИН — минимум; MAX/МАКС — максимум. Для заданного диапазона с числами, настоящими пустыми клетками и текстом эти четыре функции берут числовые значения. Ноль является числом: он входит в сумму/среднее/крайние значения, а в среднем — также в количество чисел. Пустую клетку и заданный текст «нет» не заменяй нулями. Числитель среднего — сумма учтённых чисел, знаменатель — их количество. Если в диапазоне совсем нет чисел, правило среднего из этого урока не применяй: данных для него нет. Имена функций выбирай по школьному редактору; у одного аргумента не нужен разделитель между несколькими аргументами. Модель: Другой диапазон D2:D5: 4, настоящая пустая D3,0,8. Числовые D2, D4, D5 — три. SUM=12, AVERAGE=4, MIN=0, MAX=8. Не дели 12 на 4 клетки и не исключай настоящий 0.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Четыре результата и числовые адреса.</a:t>
            </a:r>
          </a:p>
          <a:p>
            <a:r>
              <a:rPr lang="ru-RU"/>
              <a:t>Полное условие A2: B2:B6 содержит по порядку число 6, настоящую пустую B3, число 0, текст «нет» в B5 и число 12. Найди SUM, AVERAGE, MIN, MAX этого диапазона. Перечисли числовые клетки и количество, на которое делится сумма в среднем. Ключ: Числовые B2, B4, B6; три. SUM=18, AVERAGE=6, MIN=0, MAX=12; 18/3. Пустая B3 и текст B5 не числовые,0 в B4 учитывается. Критерий: Четыре результата 18/6/0/12, три верных адреса и знаменатель 3. Обобщения на все аргументы/ошибки не требуются. Помощь: Оставь только объявленные числовые клетки. Пустоту и текст не заменяй нулями.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Числовые B2, B4, B6 — три; 18/3=6.</a:t>
            </a:r>
          </a:p>
          <a:p>
            <a:r>
              <a:rPr lang="ru-RU"/>
              <a:t>Полное условие A2: B2:B6 содержит по порядку число 6, настоящую пустую B3, число 0, текст «нет» в B5 и число 12. Найди SUM, AVERAGE, MIN, MAX этого диапазона. Перечисли числовые клетки и количество, на которое делится сумма в среднем. Ключ: Числовые B2, B4, B6; три. SUM=18, AVERAGE=6, MIN=0, MAX=12; 18/3. Пустая B3 и текст B5 не числовые,0 в B4 учитывается. Критерий: Четыре результата 18/6/0/12, три верных адреса и знаменатель 3. Обобщения на все аргументы/ошибки не требуются. Помощь: Оставь только объявленные числовые клетки. Пустоту и текст не заменяй нулями.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Два своих XLSX, три состояния журнала.</a:t>
            </a:r>
          </a:p>
          <a:p>
            <a:r>
              <a:rPr lang="ru-RU"/>
              <a:t>Памятка: Формула начинается с=. Функция получает аргумент в круглых скобках: =SUM(B2:B5). Двоеточие задаёт все клетки между границами включительно. SUM/СУММ — сумма; AVERAGE/СРЗНАЧ — среднее арифметическое; MIN/МИН — минимум; MAX/МАКС — максимум. Для заданного диапазона с числами, настоящими пустыми клетками и текстом эти четыре функции берут числовые значения. Ноль является числом: он входит в сумму/среднее/крайние значения, а в среднем — также в количество чисел. Пустую клетку и заданный текст «нет» не заменяй нулями. Числитель среднего — сумма учтённых чисел, знаменатель — их количество. Если в диапазоне совсем нет чисел, правило среднего из этого урока не применяй: данных для него нет. Имена функций выбирай по школьному редактору; у одного аргумента не нужен разделитель между несколькими аргументами. Модель: До ввода отдели числовые адреса от пустой клетки и текста, получи четыре ручных прогноза. Затем создай свои четыре формулы и проверь общий диапазон. Отдельный change меняет только B10; повторно открытый base должен хранить прежнее B10.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D5:D8 заполняешь четырьмя функциями сам.</a:t>
            </a:r>
          </a:p>
          <a:p>
            <a:r>
              <a:rPr lang="ru-RU"/>
              <a:t>Полное условие B1: Открой чистую 025-functions-starter.xlsx, лист «Практика». В A1 добавь свою метку A либо B без имени. Диапазон B5:B10 сверху вниз содержит число 6, число 0, пустую B7, число 12, текст «нет» в B9 и число 18. D5:D8 пусты; рядом подписи «Сумма», «Среднее», «Минимум», «Максимум». До ввода запиши прогноз четырёх результатов и какие клетки являются числовыми. Сам введи в D5:D8 соответственно функции SUM/СУММ, AVERAGE/СРЗНАЧ, MIN/МИН, MAX/МАКС с одним аргументом $B$5:$B$10. Имена выбирай по заранее проверенному школьному редактору. Проверь формулы через строку формул, четыре результата ручным счётом, отдельно включение нуля и пропуск пустой/текста. Сохрани свой 025-A-base.xlsx (либо B-base). Через «Сохранить как» создай отдельный 025-A-change.xlsx и измени только B10 с 18 на 30. Запиши новые четыре результата, сохрани change перед закрытием. Заново открой собственный base, проверь прежнее B10, все четыре формулы и пересчёт. Заполни три строки журнала и два своих имени файлов. Партнёр пока прогнозирует и пишет; при смене роли — чистая заготовка и другие имена. Ключ: В D5 =SUM($B$5:$B$10), D6 =AVERAGE($B$5:$B$10), D7 =MIN($B$5:$B$10), D8 =MAX($B$5:$B$10), либо локальные эквиваленты. Числа B5, B6, B8, B10 — четыре; пустая B7 и текст B9 пропущены. Base: 36/9/0/18. Change при B10=30: 48/12/0/30. Вновь свой base: B10=18 и 36/9/0/18, формулы сохранились. У каждого два своих XLSX и три личных строки. Критерий: Собственная метка, четыре свои формулы с нужным диапазоном, проверка четырёх числовых клеток, два своих файла, сохранённый change и вновь открытый/пересчитанный base. Готовая книга учителя или переписанные результаты не завершают цифровую цель. Помощь: Используй памятку четырёх имён и один точный диапазон. Если формула не распознана, проверь заранее согласованный язык имени, знак= и круглые скобки; не заменяй её готовым числом.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Изображение — подлинный печатный фрагмент исходной книги, не полный интерфейс приложения. Собственные действия и наблюдения ученик выполняет отдельно.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16–34 мин.</a:t>
            </a:r>
          </a:p>
          <a:p>
            <a:r>
              <a:rPr lang="ru-RU"/>
              <a:t>Вопрос: Заново открытый base снова 36/9/0/18.</a:t>
            </a:r>
          </a:p>
          <a:p>
            <a:r>
              <a:rPr lang="ru-RU"/>
              <a:t>Полное условие B1: Открой чистую 025-functions-starter.xlsx, лист «Практика». В A1 добавь свою метку A либо B без имени. Диапазон B5:B10 сверху вниз содержит число 6, число 0, пустую B7, число 12, текст «нет» в B9 и число 18. D5:D8 пусты; рядом подписи «Сумма», «Среднее», «Минимум», «Максимум». До ввода запиши прогноз четырёх результатов и какие клетки являются числовыми. Сам введи в D5:D8 соответственно функции SUM/СУММ, AVERAGE/СРЗНАЧ, MIN/МИН, MAX/МАКС с одним аргументом $B$5:$B$10. Имена выбирай по заранее проверенному школьному редактору. Проверь формулы через строку формул, четыре результата ручным счётом, отдельно включение нуля и пропуск пустой/текста. Сохрани свой 025-A-base.xlsx (либо B-base). Через «Сохранить как» создай отдельный 025-A-change.xlsx и измени только B10 с 18 на 30. Запиши новые четыре результата, сохрани change перед закрытием. Заново открой собственный base, проверь прежнее B10, все четыре формулы и пересчёт. Заполни три строки журнала и два своих имени файлов. Партнёр пока прогнозирует и пишет; при смене роли — чистая заготовка и другие имена. Ключ: В D5 =SUM($B$5:$B$10), D6 =AVERAGE($B$5:$B$10), D7 =MIN($B$5:$B$10), D8 =MAX($B$5:$B$10), либо локальные эквиваленты. Числа B5, B6, B8, B10 — четыре; пустая B7 и текст B9 пропущены. Base: 36/9/0/18. Change при B10=30: 48/12/0/30. Вновь свой base: B10=18 и 36/9/0/18, формулы сохранились. У каждого два своих XLSX и три личных строки. Критерий: Собственная метка, четыре свои формулы с нужным диапазоном, проверка четырёх числовых клеток, два своих файла, сохранённый change и вновь открытый/пересчитанный base. Готовая книга учителя или переписанные результаты не завершают цифровую цель. Помощь: Используй памятку четырёх имён и один точный диапазон. Если формула не распознана, проверь заранее согласованный язык имени, знак= и круглые скобки; не заменяй её готовым числом.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C2:C6: 4, пусто,0, «нет»,8.</a:t>
            </a:r>
          </a:p>
          <a:p>
            <a:r>
              <a:rPr lang="ru-RU"/>
              <a:t>Полное условие AI1: Вымышленный совет ИИ: «C2:C6 содержит 4, пустую C3,0, текст «нет» в C5 и 8. Среднее всегда делится на число клеток диапазона: 12/5=2,4». Проверь числитель и знаменатель AVERAGE(C2:C6), найди верное среднее и исправь правило для этого диапазона. Ключ: Сумма 12 верна; числовые C2, C4, C6 — три, включая 0. Среднее 12/3=4. Пустая клетка и текст в диапазоне пропускаются; делить на все 5 клеток нельзя. Критерий: Верные 12/3=4 и конкретное исправление знаменателя; одной фразы «ИИ ошибается» недостаточно. Помощь: Отдели число клеток от количества числовых значений. Ноль остаётся числом.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Ноль участвует, пустая и текст пропущены.</a:t>
            </a:r>
          </a:p>
          <a:p>
            <a:r>
              <a:rPr lang="ru-RU"/>
              <a:t>Полное условие AI1: Вымышленный совет ИИ: «C2:C6 содержит 4, пустую C3,0, текст «нет» в C5 и 8. Среднее всегда делится на число клеток диапазона: 12/5=2,4». Проверь числитель и знаменатель AVERAGE(C2:C6), найди верное среднее и исправь правило для этого диапазона. Ключ: Сумма 12 верна; числовые C2, C4, C6 — три, включая 0. Среднее 12/3=4. Пустая клетка и текст в диапазоне пропускаются; делить на все 5 клеток нельзя. Критерий: Верные 12/3=4 и конкретное исправление знаменателя; одной фразы «ИИ ошибается» недостаточно. Помощь: Отдели число клеток от количества числовых значений. Ноль остаётся числом.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39–43 мин.</a:t>
            </a:r>
          </a:p>
          <a:p>
            <a:r>
              <a:rPr lang="ru-RU"/>
              <a:t>Вопрос: Памятка разрешена; разбор после сбора.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=SUM(C2:C4) либо =СУММ(C2:C4); 18. Критерий: 2 балла: 1 за формулу с точным диапазоном,1 за 18. Дополнительное объяснение не требуется. E2: 3; два числа 0 и 6,6/2. Критерий: 2 балла: 1 за 3,1 за количество 2. Формула уже дана; переписывать её не обязательно. E3: MIN=−8, MAX=−2. Критерий: 2 балла: 1 за−8 и 1 за−2. Не требовать нового примера сверх двух значений.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43–45 мин.</a:t>
            </a:r>
          </a:p>
          <a:p>
            <a:r>
              <a:rPr lang="ru-RU"/>
              <a:t>Вопрос: 5–7 минут с памяткой, домашний ПК не нужен.</a:t>
            </a:r>
          </a:p>
          <a:p>
            <a:r>
              <a:rPr lang="ru-RU"/>
              <a:t>Полное условие H1: B3:B6 содержит 2,0,6,12. Найди SUM, AVERAGE, MIN, MAX диапазона. Затем меняют только B6 на 20: найди четыре новых результата. Почему в обоих средних знаменатель 4? Ключ: Сначала 20/5/0/12; после 28/7/0/20. В обоих случаях четыре числовые клетки, включая 0; 28/4=7. Критерий: Два набора четырёх результатов и основание знаменателя 4. С памяткой 5–7 минут, домашний компьютер не требуется. Помощь: Памятка четырёх функций; меняется одно число, количество числовых клеток остаётся 4. До звонка готовый школьный редактор, заготовка, проверенные команды и личная папка. При 15 ПК роли A/B: каждый сам выполняет файловый маршрут, партнёр пока считает и пишет прогноз. При 30 ПК параллельно. Наблюдение или готовый файл учителя не заменяет личную работу. Установки и внешние аккаунты внутри урока не нужны.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https://support.microsoft.com/en-us/excel/functions/sum-function</a:t>
            </a:r>
          </a:p>
          <a:p>
            <a:r>
              <a:rPr lang="ru-RU"/>
              <a:t>https://support.microsoft.com/en-us/excel/functions/average-function</a:t>
            </a:r>
          </a:p>
          <a:p>
            <a:r>
              <a:rPr lang="ru-RU"/>
              <a:t>https://support.microsoft.com/en-us/excel/functions/min-function</a:t>
            </a:r>
          </a:p>
          <a:p>
            <a:r>
              <a:rPr lang="ru-RU"/>
              <a:t>https://support.microsoft.com/en-us/excel/functions/max-function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Пятнадцать оригинальных научных таблиц/схем и пять сохранённых иллюстраций «Сигнал». Слайд15 — подлинный печатный фрагмент пустой заготовки Excel, не полный интерфейс. Ожидаемые разборы не являются личными наблюдениями ученика. Точные данные и формулы также даны текстом/нативными таблицами.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Три проверки: какой вопрос, точный диапазон, какие клетки числовые.">
            <a:extLst>
              <a:ext uri="{FF2B5EF4-FFF2-40B4-BE49-F238E27FC236}">
                <a16:creationId xmlns:a16="http://schemas.microsoft.com/office/drawing/2014/main" id="{AC55EF2F-B08F-1510-5A24-FB0688AFA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9FADBB04-8B38-0C9F-D2A9-88DD30586000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ЧЕТЫРЕ ВОПРОСА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663C63C8-E04D-D573-049E-D5A4C7F95B8A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диапазон.
Четыре разных результата.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734B1743-70BB-509C-5034-BECD0F2B89F3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5C999880-7179-34B2-4558-0D4C1CEE2095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0003D2CB-2737-405B-AF9D-A6D343F76913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3848194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38EA664A-6DFC-D3F7-967A-E7CC8FCD00B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Старт: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A62EEE2-A38D-F709-4C0D-FE01F0F02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86B407D2-9454-598F-0B33-D8C32FCC411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B2:B5 — где начало и конец?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A30F5674-F7E2-E0CB-BE93-DD1A381BAAB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Выпиши адреса и количество.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8DE9469E-09A9-56E0-48DF-B68B3C51A6C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B81F1B92-9030-32CC-6307-C8FAC9FF3F2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31009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B0CA8B1-BAB6-3734-3EC8-0C212EE7A10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функции</a:t>
            </a:r>
          </a:p>
        </p:txBody>
      </p:sp>
      <p:pic>
        <p:nvPicPr>
          <p:cNvPr id="16" name="illustration" descr="Четыре функции и их пары имён: SUM/СУММ, AVERAGE/СРЗНАЧ, MIN/МИН, MAX/МАКС.">
            <a:extLst>
              <a:ext uri="{FF2B5EF4-FFF2-40B4-BE49-F238E27FC236}">
                <a16:creationId xmlns:a16="http://schemas.microsoft.com/office/drawing/2014/main" id="{F8D29EC3-FB93-5221-5647-8102827C4C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DA6188F-DF52-1E6D-C8B9-1468154536E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Имя задаёт вопрос; диапазон задаёт данные.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DE5BE82C-185E-9ACE-7FDB-C12D74AD53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539152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2242569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831216546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Вопрос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Функция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5554347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SUM /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СУММ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9041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AVERAGE /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СРЗНАЧ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741248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Минимум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MIN /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МИН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135792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Максимум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MAX /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МАКС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3544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3400606-6A2A-1EC2-0EB6-2524F9547CD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оба, прежде чем доверять числу.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0C838DD-56EC-A46E-CBA7-D34D73BCD31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8B682350-104C-3C5A-A7E2-4EFA358A653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783178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3643A59-791A-E06F-9B70-96E67A74F8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набор</a:t>
            </a:r>
          </a:p>
        </p:txBody>
      </p:sp>
      <p:pic>
        <p:nvPicPr>
          <p:cNvPr id="16" name="illustration" descr="Другой диапазон C2:C4 со значениями 3,9,6; ожидаемый разбор 18,6,3,9.">
            <a:extLst>
              <a:ext uri="{FF2B5EF4-FFF2-40B4-BE49-F238E27FC236}">
                <a16:creationId xmlns:a16="http://schemas.microsoft.com/office/drawing/2014/main" id="{E55832C9-8558-DE31-27E0-3FF89AEE0B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392FAA63-59FF-CAA8-1C51-3CF52A24D9A5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C2:C4: 3,9,6.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F4925DA-2C60-54E7-C0DB-7383AE915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54215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98530888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392788494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Функция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55173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SUM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0358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AVERAGE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8100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MIN / MAX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 / 9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34012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7DD49844-FE2B-4FDD-2C86-1C18F08C55A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числа; сумма 18, среднее 6, min3, max9.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CA461BB-3447-CAC0-E47D-E38057A215F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A33FBEC-0DD8-9801-D902-49820290BD3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95420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2C822937-AA81-1BB1-5436-D12941B9AAF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наибольшее число</a:t>
            </a:r>
          </a:p>
        </p:txBody>
      </p:sp>
      <p:pic>
        <p:nvPicPr>
          <p:cNvPr id="19" name="illustration" descr="Вход C1: C2=3, C3=9, C4=2, C5=6; функцию и максимум требуется найти.">
            <a:extLst>
              <a:ext uri="{FF2B5EF4-FFF2-40B4-BE49-F238E27FC236}">
                <a16:creationId xmlns:a16="http://schemas.microsoft.com/office/drawing/2014/main" id="{6D9E178B-9CFC-5467-A09F-C6B322479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8EB55365-F2BB-145A-EDBC-E61BDACA42F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C2:C5: 3,9,2,6.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90D23F2-D795-9266-BDAA-1AC92D30E14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 функцию, запиши формулу и результат.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B694B85-F74C-840D-5B71-E05F741D404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A2974FB-DB9C-84F8-70D0-F8DCD45A69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9785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0D9BC23-4239-8526-C20A-632422571BE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C1: MAX диапазона C2:C5 даёт 9.">
            <a:extLst>
              <a:ext uri="{FF2B5EF4-FFF2-40B4-BE49-F238E27FC236}">
                <a16:creationId xmlns:a16="http://schemas.microsoft.com/office/drawing/2014/main" id="{65897664-51B2-DD2D-5D50-6998D8F53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CDEC5BBF-41C8-BC37-0221-DCCA27269645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7BE3BA9-6A96-79F5-F2D5-EC6643B4995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=MAX(C2:C5) → 9.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67FD762-3141-C5D0-F35B-D31585D94A2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Локальное имя МАКС принимается.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56BA8E22-43C5-CDEF-986E-7FF12F1BB39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267AA3E-A20C-AD01-647F-8B324DD4E6E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05167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2A73692-EA96-EED2-42C0-4BB559AF171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результата</a:t>
            </a:r>
          </a:p>
        </p:txBody>
      </p:sp>
      <p:pic>
        <p:nvPicPr>
          <p:cNvPr id="16" name="illustration" descr="Вход A1: B2=8, B3=0, B4=4, B5=12; свои четыре формулы и результаты ещё не показаны.">
            <a:extLst>
              <a:ext uri="{FF2B5EF4-FFF2-40B4-BE49-F238E27FC236}">
                <a16:creationId xmlns:a16="http://schemas.microsoft.com/office/drawing/2014/main" id="{FB076EB0-E162-E444-DDBC-69C3451E62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F23DAE7C-0645-0550-6B18-D3C76F6CFF0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B2:B5: 8,0,4,12.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399CA676-B6CC-426A-B1CE-EF38989E0FD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формулы; сколько чисел в среднем?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30D94240-23C9-A2C2-F347-81EE55C2378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86E20954-8BA0-F064-087F-73FBF9CAB67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94678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85D289B-0F0C-891B-54B5-D12C4A63230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Ожидаемый разбор A1: сумма 24, среднее 24/4=6, минимум 0, максимум 12.">
            <a:extLst>
              <a:ext uri="{FF2B5EF4-FFF2-40B4-BE49-F238E27FC236}">
                <a16:creationId xmlns:a16="http://schemas.microsoft.com/office/drawing/2014/main" id="{53B4B1A7-DE32-4A57-A7FD-82411E5BC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E0E080FD-8E46-3CA0-A799-84E0883CF88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3DB1FEB6-F9CE-30E8-2CD2-546C234D774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24; среднее 6; min0; max12.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FB17A689-1C30-938E-A479-7EB014CB5DE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Среднее 24/4; ноль учтён.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0C92004B-CA2A-9B21-55E2-24787309DDC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8D044887-236B-A20A-3053-EBEC922B1CF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751401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7E1D9CA-7776-164F-02BF-5EF825E68D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5CA9A42-0991-AEE6-E851-A7A96A293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12493762-B646-2D21-FD04-5A6AFDD3510D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Убрать проекцию. Сменить позу, посмотреть вдаль.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EDCD3ED1-75D7-675B-DD46-A2C072C7DCA4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9F06AADD-428B-129F-DD0E-F9A1874570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EED929EF-C0EA-A056-4CB1-929F46BDCAC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375747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58D49C2-47AB-761D-B55B-0E6AC6EBFBA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— число</a:t>
            </a:r>
          </a:p>
        </p:txBody>
      </p:sp>
      <p:pic>
        <p:nvPicPr>
          <p:cNvPr id="11" name="illustration" descr="Три разных вида заданного содержания: число 0, настоящая пустая клетка, текст «нет»; только первое числовое.">
            <a:extLst>
              <a:ext uri="{FF2B5EF4-FFF2-40B4-BE49-F238E27FC236}">
                <a16:creationId xmlns:a16="http://schemas.microsoft.com/office/drawing/2014/main" id="{583E22B1-9F00-1358-10DF-8DFF1938D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ED19500E-DFFC-109D-FA9F-699510637BC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Пустая клетка и текст в диапазоне — другие данные.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68D605D7-F189-EB51-F307-228A9F3C342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среднего важно количество чисел.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B88C2514-5C98-D319-E0D5-5B1EBF25F44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3F8A9DB-5300-B302-E0ED-1711328A809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38446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23A9793-49A0-5ED0-9297-628A913A793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смешанный набор</a:t>
            </a:r>
          </a:p>
        </p:txBody>
      </p:sp>
      <p:pic>
        <p:nvPicPr>
          <p:cNvPr id="16" name="illustration" descr="Другой набор D2:D5:4, пусто,0,8; учтены три числа 4/0/8.">
            <a:extLst>
              <a:ext uri="{FF2B5EF4-FFF2-40B4-BE49-F238E27FC236}">
                <a16:creationId xmlns:a16="http://schemas.microsoft.com/office/drawing/2014/main" id="{B3528238-C622-01D0-5CF5-1F00285C6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F8D51280-3A9C-FA88-AF2F-2C0A3B7B318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D2:D5: 4, пусто,0,8.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7EE54930-33E9-B8A2-F853-FE7FA5877B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561292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52932681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224196208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Данные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Учёт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292185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4, 0, 8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 числа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33595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Пустая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D3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число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817676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9387B16A-0031-8F3E-3827-8B56A52A80C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числа: 12/3=4.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2EE15BF-79B6-D4E8-A0B0-2FCC66B9310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E214B721-F88A-4A6C-BD0B-DC0140F940C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25762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09330221-D6C3-D5C8-6FE5-353F535F476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A2: не дели на все клетки</a:t>
            </a:r>
          </a:p>
        </p:txBody>
      </p:sp>
      <p:pic>
        <p:nvPicPr>
          <p:cNvPr id="19" name="illustration" descr="Вход A2: B2=6, B3 настоящая пустая, B4=0, B5 текст «нет», B6=12; свои результаты предстоит найти.">
            <a:extLst>
              <a:ext uri="{FF2B5EF4-FFF2-40B4-BE49-F238E27FC236}">
                <a16:creationId xmlns:a16="http://schemas.microsoft.com/office/drawing/2014/main" id="{5510A3E5-A555-20F9-B2E1-383EA240BA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9D64FD1-EE3B-885F-AF37-A737351038C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B2:B6: 6, пусто,0, «нет»,12.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8ABF39E-AA00-FF68-CD63-228914583C7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результата и числовые адреса.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4392EA2-0A49-5346-0ABE-578E7870140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B095074D-8245-19DF-74C0-D25F9447954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161821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CC42AAF0-4FEF-9E75-C9B9-36C23EC7288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A2:18,6,0,12; числовые B2/B4/B6, знаменатель 3.">
            <a:extLst>
              <a:ext uri="{FF2B5EF4-FFF2-40B4-BE49-F238E27FC236}">
                <a16:creationId xmlns:a16="http://schemas.microsoft.com/office/drawing/2014/main" id="{3D0FE340-35E3-76B2-D6BC-B21DF8EA01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7F3D4A0A-D74F-7BD0-4A6A-1499735357C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673E8EA-A7B9-29BF-BE43-D55B6B6675D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/ 6 / 0 / 12.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9B4AF4A-F163-15DB-8735-B3B2AD4E91A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Числовые B2, B4, B6 — три; 18/3=6.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2C1B318-5417-1D34-E349-F6A5B00C651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CB55CE3-27F0-6E98-2E7F-CE24F0E1D14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447500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4CB13FA-A07E-8151-BCC6-9165BF3347A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Своя книга: 18 минут</a:t>
            </a:r>
          </a:p>
        </p:txBody>
      </p:sp>
      <p:pic>
        <p:nvPicPr>
          <p:cNvPr id="16" name="illustration" descr="Личная работа: четыре свои формулы, новый B10 в отдельном change и проверка вновь открытого своего base.">
            <a:extLst>
              <a:ext uri="{FF2B5EF4-FFF2-40B4-BE49-F238E27FC236}">
                <a16:creationId xmlns:a16="http://schemas.microsoft.com/office/drawing/2014/main" id="{716F81C7-E450-A8CF-9FAC-96CC68161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6EDC66C0-769B-D11F-45DE-5753F6DD357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свои формулы и ручной прогноз.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C29343E7-1172-B8E7-50C4-543BECD09AA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своих XLSX, три состояния журнала.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24EB914A-67EE-02B5-3457-3CB3BCEDDA5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B42634CB-5842-FDC4-5552-F1EEC565983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881954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5B85740-CB50-F8E1-C932-F2457910025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</a:t>
            </a: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диапазон</a:t>
            </a:r>
          </a:p>
        </p:txBody>
      </p:sp>
      <p:pic>
        <p:nvPicPr>
          <p:cNvPr id="19" name="illustration" descr="Подлинный печатный фрагмент: B5:B10 содержит 6,0, пусто,12, «нет»,18; четыре результата D5:D8 пусты.">
            <a:extLst>
              <a:ext uri="{FF2B5EF4-FFF2-40B4-BE49-F238E27FC236}">
                <a16:creationId xmlns:a16="http://schemas.microsoft.com/office/drawing/2014/main" id="{D3F481C3-44FE-1CBB-1ECC-FC94C0EDCE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449B4D6-6306-B562-7F84-4C1DD305A92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B5:B10: 6,0, пусто,12, «нет»,18.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98964B0-91E7-438B-2BE5-30947242F6F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D5:D8 заполняешь четырьмя функциями сам.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5E6A765-72FB-6169-5C19-FB66849F718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C8A83F3-BE19-38EC-541D-C5314F2EEEB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238705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F8F18B8-9A1D-4BCA-8706-82260C8851A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й разбор B1: base36/9/0/18; change48/12/0/30; вновь свой base36/9/0/18.">
            <a:extLst>
              <a:ext uri="{FF2B5EF4-FFF2-40B4-BE49-F238E27FC236}">
                <a16:creationId xmlns:a16="http://schemas.microsoft.com/office/drawing/2014/main" id="{975F9135-29ED-4F3F-A374-9D57A84F6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74CA592F-D605-DEC1-3511-AF8464AE5D00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8AC9E81-EBA6-223C-6E09-ABFC6691DF4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Base: 36/9/0/18 → change: 48/12/0/30.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F2831A78-8376-635F-0CF5-BBD57DBD8E7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Заново открытый base снова 36/9/0/18.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DDAB5D2-AE9C-EAAE-3205-275E2D75877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0FA7D2CE-5E83-CA3B-6737-1268EEF6F3D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875432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D483AEA-9858-6920-3C6F-755ADFA7B38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утверждение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310F44F0-7001-CB27-943B-E8011AADBACE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A7023C02-49CD-A644-F0B3-52E17CF10B85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«Среднее 12/5=2,4: в диапазоне пять клеток».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0FFCB03-0FFC-5772-C14F-E79132FC0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797FD1D8-9B59-44E7-35EF-A0B865621754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C2:C6: 4, пусто,0, «нет»,8.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2299D25-2B9C-DB51-E863-0B585DF938F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027699A-7590-0BCC-C326-4A88213154C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163796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8C938B97-B65D-627E-C33E-D2AE4CA11A6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Чисел три, не пять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E1DCABE-26C5-4E60-0684-5FC6FE3BE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FEE7C95-DD62-C7C2-147A-88ACBA15A80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AE23FF3-B435-4E4B-5C39-6F210571ED2A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Верное среднее 12/3=4.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6722609-CD5B-1097-BCA7-45B49DAE5D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участвует, пустая и текст пропущены.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C9D4E5D9-0BD0-B4AD-CCAE-3D5B9F89BD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8E2D64A-A128-539B-CB53-41991F9E2E0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087633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B8B85DBD-EF7E-0132-88F3-DC29803AE18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ADC87C1-C537-7034-6303-7FA2EAB193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D00E5142-5026-EF8C-9C89-36F38DD0815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E1: сумма; E2: среднее; E3: крайние отрицательные.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C93A2BE-089A-0321-C125-26A1B1F8F74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Памятка разрешена; разбор после сбора.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3670924-DC32-4BD0-45A6-019C8E089D2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7CA782B-24C1-69B8-8644-6D33E993049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306720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32AF0422-8E2B-5392-C80E-2C9942C3822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Следующий шаг</a:t>
            </a:r>
          </a:p>
        </p:txBody>
      </p:sp>
      <p:pic>
        <p:nvPicPr>
          <p:cNvPr id="11" name="illustration" descr="Вход H1: B3:B6 содержит 2,0,6,12; затем только B6=20; четыре результата до и после предстоит найти.">
            <a:extLst>
              <a:ext uri="{FF2B5EF4-FFF2-40B4-BE49-F238E27FC236}">
                <a16:creationId xmlns:a16="http://schemas.microsoft.com/office/drawing/2014/main" id="{58FD288B-7094-E6FB-F7F9-9D5A9E22E3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858AAA5A-73EB-ABBE-F51A-9813BFD8E42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четыре функции до и после нового входа.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4E34FB2-5DE1-C114-54EE-60B56549351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памяткой, домашний ПК не нужен.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1C448B2-27AF-0756-5E7E-B9A7F22DA13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327D03BD-63C8-1CBD-C41C-D9A1B307DED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98912517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8644</Words>
  <Application>Microsoft Office PowerPoint</Application>
  <DocSecurity>0</DocSecurity>
  <PresentationFormat>Широкоэкранный</PresentationFormat>
  <Paragraphs>384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2026-10-27T19:54:41Z</dcterms:modified>
</cp:coreProperties>
</file>