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Сначала выбери строки вручную.</a:t>
            </a:r>
          </a:p>
          <a:p>
            <a:r>
              <a:rPr lang="ru-RU"/>
              <a:t>Полное условие S0: Число 6 удовлетворяет условию x&gt;=6? А условию x&gt;6? Ключ: Первому да, второму нет. Критерий: Верны оба результата. Помощь: Проверь равенство порогу.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Где равенство включено?</a:t>
            </a:r>
          </a:p>
          <a:p>
            <a:r>
              <a:rPr lang="ru-RU"/>
              <a:t>Полное условие S0: Число 6 удовлетворяет условию x&gt;=6? А условию x&gt;6? Ключ: Первому да, второму нет. Критерий: Верны оба результата. Помощь: Проверь равенство порогу.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Важно: сумма чего?</a:t>
            </a:r>
          </a:p>
          <a:p>
            <a:r>
              <a:rPr lang="ru-RU"/>
              <a:t>Памятка: COUNTIF/СЧЁТЕСЛИ считает ячейки диапазона, соответствующие одному критерию. Если каждая запись имеет одну числовую ячейку уровня, получается число подходящих записей. SUMIF/СУММЕСЛИ складывает соответствующие значения: SUMIF(диапазон_проверки, критерий, диапазон_суммы). В этом уроке уровни проверяем в B, количества складываем в C тех же строк; третьего аргумента не опускаем. Для «не меньше 6» критерий "&gt;=6" в прямых двойных кавычках. Для числового порога F2 можно написать "&gt;="&amp;$F$2: &amp; соединяет текст знака и число в критерий, а не заменяет AND. Сначала ручные ID/счёт/сумма, затем формулы. Диапазоны одинаковой формы и тех же строк; один столбец отдельно не переставляют. При отсутствии совпадений обе функции дают 0. SUMIF=0 отдельно не доказывает отсутствие строк: показатель выбранной записи может быть 0. Имена функций/разделители проверяются в школьном редакторе до урока. Модель: Другой набор: уровни 2,5,9. COUNTIF с "&gt;=5" даёт 2 (5 и 9); с "&gt;5" — 1 (9). Повторяющиеся значения в разных строках считаются отдельно, если удовлетворяют условию.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Прямые кавычки относятся к критерию.</a:t>
            </a:r>
          </a:p>
          <a:p>
            <a:r>
              <a:rPr lang="ru-RU"/>
              <a:t>Памятка: COUNTIF/СЧЁТЕСЛИ считает ячейки диапазона, соответствующие одному критерию. Если каждая запись имеет одну числовую ячейку уровня, получается число подходящих записей. SUMIF/СУММЕСЛИ складывает соответствующие значения: SUMIF(диапазон_проверки, критерий, диапазон_суммы). В этом уроке уровни проверяем в B, количества складываем в C тех же строк; третьего аргумента не опускаем. Для «не меньше 6» критерий "&gt;=6" в прямых двойных кавычках. Для числового порога F2 можно написать "&gt;="&amp;$F$2: &amp; соединяет текст знака и число в критерий, а не заменяет AND. Сначала ручные ID/счёт/сумма, затем формулы. Диапазоны одинаковой формы и тех же строк; один столбец отдельно не переставляют. При отсутствии совпадений обе функции дают 0. SUMIF=0 отдельно не доказывает отсутствие строк: показатель выбранной записи может быть 0. Имена функций/разделители проверяются в школьном редакторе до урока. Модель: Другой набор: уровни 2,5,9. COUNTIF с "&gt;=5" даёт 2 (5 и 9); с "&gt;5" — 1 (9). Повторяющиеся значения в разных строках считаются отдельно, если удовлетворяют условию.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Сначала выпиши подходящие числа.</a:t>
            </a:r>
          </a:p>
          <a:p>
            <a:r>
              <a:rPr lang="ru-RU"/>
              <a:t>Полное условие C1: В диапазоне три числа 5,6,9. COUNTIF проверяет условие "&gt;=6". Сколько ячеек подходит? Выпиши сами числа. Ключ: 2 ячейки: 6 и 9. Критерий: Число 2 и обе подходящие величины. Помощь: По одному сравнению для каждого числа; равенство включено.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Равное порогу значение учитывается.</a:t>
            </a:r>
          </a:p>
          <a:p>
            <a:r>
              <a:rPr lang="ru-RU"/>
              <a:t>Полное условие C1: В диапазоне три числа 5,6,9. COUNTIF проверяет условие "&gt;=6". Сколько ячеек подходит? Выпиши сами числа. Ключ: 2 ячейки: 6 и 9. Критерий: Число 2 и обе подходящие величины. Помощь: По одному сравнению для каждого числа; равенство включено.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Две свои величины счётчика и причина различия.</a:t>
            </a:r>
          </a:p>
          <a:p>
            <a:r>
              <a:rPr lang="ru-RU"/>
              <a:t>Полное условие A1: В B2:B5 записаны 1,4,4,7. Найди =COUNTIF(B2:B5, "&gt;=4"). Что изменится с критерием "&gt;4"? Объясни разницу. Ключ: Для &gt;=4 результат 3 (4,4,7), для &gt;4 результат 1 (7): два равных порогу значения перестали подходить. Критерий: Оба счётчика 3/1 и основание про границу; записи не удалять как дубликаты. Помощь: Две одинаковые величины в разных ячейках — две отдельные записи.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Условие проверяется для каждой ячейки.</a:t>
            </a:r>
          </a:p>
          <a:p>
            <a:r>
              <a:rPr lang="ru-RU"/>
              <a:t>Полное условие A1: В B2:B5 записаны 1,4,4,7. Найди =COUNTIF(B2:B5, "&gt;=4"). Что изменится с критерием "&gt;4"? Объясни разницу. Ключ: Для &gt;=4 результат 3 (4,4,7), для &gt;4 результат 1 (7): два равных порогу значения перестали подходить. Критерий: Оба счётчика 3/1 и основание про границу; записи не удалять как дубликаты. Помощь: Две одинаковые величины в разных ячейках — две отдельные записи.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11–13 мин.</a:t>
            </a:r>
          </a:p>
          <a:p>
            <a:r>
              <a:rPr lang="ru-RU"/>
              <a:t>Вопрос: Без заданий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Равная длина ещё не гарантирует соответствие.</a:t>
            </a:r>
          </a:p>
          <a:p>
            <a:r>
              <a:rPr lang="ru-RU"/>
              <a:t>Памятка: COUNTIF/СЧЁТЕСЛИ считает ячейки диапазона, соответствующие одному критерию. Если каждая запись имеет одну числовую ячейку уровня, получается число подходящих записей. SUMIF/СУММЕСЛИ складывает соответствующие значения: SUMIF(диапазон_проверки, критерий, диапазон_суммы). В этом уроке уровни проверяем в B, количества складываем в C тех же строк; третьего аргумента не опускаем. Для «не меньше 6» критерий "&gt;=6" в прямых двойных кавычках. Для числового порога F2 можно написать "&gt;="&amp;$F$2: &amp; соединяет текст знака и число в критерий, а не заменяет AND. Сначала ручные ID/счёт/сумма, затем формулы. Диапазоны одинаковой формы и тех же строк; один столбец отдельно не переставляют. При отсутствии совпадений обе функции дают 0. SUMIF=0 отдельно не доказывает отсутствие строк: показатель выбранной записи может быть 0. Имена функций/разделители проверяются в школьном редакторе до урока. Модель: Другой набор пар «уровень; количество»: (1; 4), (4; 7), (6; 2). Для уровня&gt;=4 выбраны 2 записи, сумма количеств 7+2=9. Если уровни B2:B4, количества C2:C4: =SUMIF(B2:B4, "&gt;=4", C2:C4).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Третий аргумент задаёт суммируемый показатель.</a:t>
            </a:r>
          </a:p>
          <a:p>
            <a:r>
              <a:rPr lang="ru-RU"/>
              <a:t>Памятка: COUNTIF/СЧЁТЕСЛИ считает ячейки диапазона, соответствующие одному критерию. Если каждая запись имеет одну числовую ячейку уровня, получается число подходящих записей. SUMIF/СУММЕСЛИ складывает соответствующие значения: SUMIF(диапазон_проверки, критерий, диапазон_суммы). В этом уроке уровни проверяем в B, количества складываем в C тех же строк; третьего аргумента не опускаем. Для «не меньше 6» критерий "&gt;=6" в прямых двойных кавычках. Для числового порога F2 можно написать "&gt;="&amp;$F$2: &amp; соединяет текст знака и число в критерий, а не заменяет AND. Сначала ручные ID/счёт/сумма, затем формулы. Диапазоны одинаковой формы и тех же строк; один столбец отдельно не переставляют. При отсутствии совпадений обе функции дают 0. SUMIF=0 отдельно не доказывает отсутствие строк: показатель выбранной записи может быть 0. Имена функций/разделители проверяются в школьном редакторе до урока. Модель: Другой набор пар «уровень; количество»: (1; 4), (4; 7), (6; 2). Для уровня&gt;=4 выбраны 2 записи, сумма количеств 7+2=9. Если уровни B2:B4, количества C2:C4: =SUMIF(B2:B4, "&gt;=4", C2:C4).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Число записей, сумма количеств и проверка диапазонов.</a:t>
            </a:r>
          </a:p>
          <a:p>
            <a:r>
              <a:rPr lang="ru-RU"/>
              <a:t>Полное условие A2: В строках 2–4 пары «уровень; количество»: (2; 7), (5; 3), (8; 6). Условие B2:B4&gt;=5. Сколько записей подходит и какую сумму даст =SUMIF(B2:B4, "&gt;=5", C2:C4)? Почему C3:C5 вместо C2:C4 не подходит? Ключ: Подходят строки 3 и 4: 2 записи, сумма 3+6=9. C3:C5 смещён на строку и связывает проверяемую запись с чужим количеством; одинаковая длина не восстанавливает соответствие. Критерий: Счётчик 2, сумма 9 и объяснение смещения; не требовать названия ошибки редактора. Помощь: Сначала отметить строки по B, затем брать C именно в этих строках.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C3:C5 вместо C2:C4 связывает чужие строки.</a:t>
            </a:r>
          </a:p>
          <a:p>
            <a:r>
              <a:rPr lang="ru-RU"/>
              <a:t>Полное условие A2: В строках 2–4 пары «уровень; количество»: (2; 7), (5; 3), (8; 6). Условие B2:B4&gt;=5. Сколько записей подходит и какую сумму даст =SUMIF(B2:B4, "&gt;=5", C2:C4)? Почему C3:C5 вместо C2:C4 не подходит? Ключ: Подходят строки 3 и 4: 2 записи, сумма 3+6=9. C3:C5 смещён на строку и связывает проверяемую запись с чужим количеством; одинаковая длина не восстанавливает соответствие. Критерий: Счётчик 2, сумма 9 и объяснение смещения; не требовать названия ошибки редактора. Помощь: Сначала отметить строки по B, затем брать C именно в этих строках.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Ручные ID и два разных показателя.</a:t>
            </a:r>
          </a:p>
          <a:p>
            <a:r>
              <a:rPr lang="ru-RU"/>
              <a:t>Памятка: COUNTIF/СЧЁТЕСЛИ считает ячейки диапазона, соответствующие одному критерию. Если каждая запись имеет одну числовую ячейку уровня, получается число подходящих записей. SUMIF/СУММЕСЛИ складывает соответствующие значения: SUMIF(диапазон_проверки, критерий, диапазон_суммы). В этом уроке уровни проверяем в B, количества складываем в C тех же строк; третьего аргумента не опускаем. Для «не меньше 6» критерий "&gt;=6" в прямых двойных кавычках. Для числового порога F2 можно написать "&gt;="&amp;$F$2: &amp; соединяет текст знака и число в критерий, а не заменяет AND. Сначала ручные ID/счёт/сумма, затем формулы. Диапазоны одинаковой формы и тех же строк; один столбец отдельно не переставляют. При отсутствии совпадений обе функции дают 0. SUMIF=0 отдельно не доказывает отсутствие строк: показатель выбранной записи может быть 0. Имена функций/разделители проверяются в школьном редакторе до урока. Модель: Другой пример (не B1): S1 — уровень 2, количество 1; S2 — 5 и 4; S3 — 8 и 2. При пороге 5 подходят S2/S3: счёт 2, сумма 6. Только порог 7: S3, счёт 1, сумма 2. Новый base возвращает порог 5 и 2/6.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&amp; соединяет текст знака и значение; это не AND.</a:t>
            </a:r>
          </a:p>
          <a:p>
            <a:r>
              <a:rPr lang="ru-RU"/>
              <a:t>Полное условие B1: Открой чистую 030-condition-starter.xlsx, лист «Практика», добавь в A1 метку A либо B без имени. Записи R1–R5 находятся в строках 5–9: уровень B5:B9 = 4,6,8,6,10; количество C5:C9 = 3,5,2,7,4. Порог F2=6. E5 и F5 пусты. Условие: уровень не меньше порога. Сначала вручную выпиши подходящие ID, посчитай их и сложи соответствующие количества. В E5 введи свою =COUNTIF(B5:B9, "&gt;="&amp;$F$2), а в F5 свою =SUMIF(B5:B9, "&gt;="&amp;$F$2, C5:C9). Русский Excel с точкой с запятой: =СЧЁТЕСЛИ(B5:B9; "&gt;="&amp;$F$2) и =СУММЕСЛИ(B5:B9; "&gt;="&amp;$F$2; C5:C9). Применяй заранее проверенный вариант школьного редактора и прямые двойные кавычки. Символ &amp; соединяет текст знака "&gt;=" с числом из F2 в критерий; он не выполняет логическое И. Сверь оба результата с ручным отбором и проверь соответствие строк диапазонов 5–9. Сохрани свой 030-A-base.xlsx (либо B-base). Через «Сохранить как» создай отдельный 030-A-change.xlsx; до изменения F2 предскажи ID, количество и сумму для F2=9. Затем измени только F2 на 9, проверь и сохрани change. Закрой книгу, вновь открой собственный base; проверь F2, обе живые формулы и прежние результаты. Заполни три строки журнала и два своих имени файлов. При смене роли — чистая заготовка и новые имена; партнёр пока считает вручную. Ключ: Base: R2, R3, R4, R5, COUNTIF=4, SUMIF=5+2+7+4=18. Change при F2=9: только R5, 1 и 4. Вновь свой base: F2=6, прежние две формулы, 4 и 18. E5=COUNTIF(B5:B9, "&gt;="&amp;$F$2), F5=SUMIF(B5:B9, "&gt;="&amp;$F$2, C5:C9) либо эквивалентная проверенная локальная запись. Диапазоны начинаются и заканчиваются в одних строках; два своих сохранённых XLSX и реальное повторное открытие. Критерий: Каждый лично вводит обе живые формулы, сверяет ID/4/18, сохраняет base/change, получает 1/4 при новом пороге и открывает свой base с диска с 4/18. Журнал три состояния, два своих имени. Готовые результаты не заменяют действий. Помощь: Сначала свои ID и ручная сумма; третий аргумент SUMIF показывает, что именно складывать.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Заново мой base: прежние 6, 4 и 18.</a:t>
            </a:r>
          </a:p>
          <a:p>
            <a:r>
              <a:rPr lang="ru-RU"/>
              <a:t>Полное условие B1: Открой чистую 030-condition-starter.xlsx, лист «Практика», добавь в A1 метку A либо B без имени. Записи R1–R5 находятся в строках 5–9: уровень B5:B9 = 4,6,8,6,10; количество C5:C9 = 3,5,2,7,4. Порог F2=6. E5 и F5 пусты. Условие: уровень не меньше порога. Сначала вручную выпиши подходящие ID, посчитай их и сложи соответствующие количества. В E5 введи свою =COUNTIF(B5:B9, "&gt;="&amp;$F$2), а в F5 свою =SUMIF(B5:B9, "&gt;="&amp;$F$2, C5:C9). Русский Excel с точкой с запятой: =СЧЁТЕСЛИ(B5:B9; "&gt;="&amp;$F$2) и =СУММЕСЛИ(B5:B9; "&gt;="&amp;$F$2; C5:C9). Применяй заранее проверенный вариант школьного редактора и прямые двойные кавычки. Символ &amp; соединяет текст знака "&gt;=" с числом из F2 в критерий; он не выполняет логическое И. Сверь оба результата с ручным отбором и проверь соответствие строк диапазонов 5–9. Сохрани свой 030-A-base.xlsx (либо B-base). Через «Сохранить как» создай отдельный 030-A-change.xlsx; до изменения F2 предскажи ID, количество и сумму для F2=9. Затем измени только F2 на 9, проверь и сохрани change. Закрой книгу, вновь открой собственный base; проверь F2, обе живые формулы и прежние результаты. Заполни три строки журнала и два своих имени файлов. При смене роли — чистая заготовка и новые имена; партнёр пока считает вручную. Ключ: Base: R2, R3, R4, R5, COUNTIF=4, SUMIF=5+2+7+4=18. Change при F2=9: только R5, 1 и 4. Вновь свой base: F2=6, прежние две формулы, 4 и 18. E5=COUNTIF(B5:B9, "&gt;="&amp;$F$2), F5=SUMIF(B5:B9, "&gt;="&amp;$F$2, C5:C9) либо эквивалентная проверенная локальная запись. Диапазоны начинаются и заканчиваются в одних строках; два своих сохранённых XLSX и реальное повторное открытие. Критерий: Каждый лично вводит обе живые формулы, сверяет ID/4/18, сохраняет base/change, получает 1/4 при новом пороге и открывает свой base с диска с 4/18. Журнал три состояния, два своих имени. Готовые результаты не заменяют действий. Помощь: Сначала свои ID и ручная сумма; третий аргумент SUMIF показывает, что именно складывать.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34–37 мин.</a:t>
            </a:r>
          </a:p>
          <a:p>
            <a:r>
              <a:rPr lang="ru-RU"/>
              <a:t>Вопрос: Покажи, что именно сложено.</a:t>
            </a:r>
          </a:p>
          <a:p>
            <a:r>
              <a:rPr lang="ru-RU"/>
              <a:t>Полное условие AI1: На данных B1 при пороге 6 вымышленный ИИ предлагает =SUMIF(B5:B9, "&gt;=6") и говорит: «Сумма количеств равна 30». Проверь, какие величины он сложил, и исправь формулу и результат. Ключ: Он сложил уровни подходящих записей: 6+8+6+10=30. Нужны количества в C тех же строк: 5+2+7+4=18. Исправление =SUMIF(B5:B9, "&gt;=6", C5:C9) или вариант с F2/локальной записью. Критерий: Конкретно различены уровни 30 и количества 18; указан правильный диапазон C5:C9. Помощь: Прочти вопрос «сумма чего?» и найди столбец показателя.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34–37 мин.</a:t>
            </a:r>
          </a:p>
          <a:p>
            <a:r>
              <a:rPr lang="ru-RU"/>
              <a:t>Вопрос: Нужен третий аргумент C5:C9.</a:t>
            </a:r>
          </a:p>
          <a:p>
            <a:r>
              <a:rPr lang="ru-RU"/>
              <a:t>Полное условие AI1: На данных B1 при пороге 6 вымышленный ИИ предлагает =SUMIF(B5:B9, "&gt;=6") и говорит: «Сумма количеств равна 30». Проверь, какие величины он сложил, и исправь формулу и результат. Ключ: Он сложил уровни подходящих записей: 6+8+6+10=30. Нужны количества в C тех же строк: 5+2+7+4=18. Исправление =SUMIF(B5:B9, "&gt;=6", C5:C9) или вариант с F2/локальной записью. Критерий: Конкретно различены уровни 30 и количества 18; указан правильный диапазон C5:C9. Помощь: Прочти вопрос «сумма чего?» и найди столбец показателя.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39–43 мин.</a:t>
            </a:r>
          </a:p>
          <a:p>
            <a:r>
              <a:rPr lang="ru-RU"/>
              <a:t>Вопрос: Полные условия в отдельном билете.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2: значения 5 и 8. Критерий: Счётчик 2 и оба значения. E2: 2+5=7. Критерий: Сумма 7 и слагаемые 2/5. E3: COUNTIF=0, SUMIF=0; подходящих записей нет. Критерий: Оба нуля и отсутствие подходящих записей.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43–45 мин.</a:t>
            </a:r>
          </a:p>
          <a:p>
            <a:r>
              <a:rPr lang="ru-RU"/>
              <a:t>Вопрос: 5–7 минут с памяткой; домашний ПК не нужен.</a:t>
            </a:r>
          </a:p>
          <a:p>
            <a:r>
              <a:rPr lang="ru-RU"/>
              <a:t>Полное условие H1: Пары «уровень; количество»: (3; 8), (6; 2), (9; 5). Критерий "&gt;=6". Выпиши выбранные пары, число записей и сумму количеств. Затем повтори для "&gt;=10". Назови два диапазона SUMIF, если уровни в B2:B4, а количества в C2:C4. Ключ: Для &gt;=6 пары (6; 2), (9; 5), 2 записи, сумма 7. Для &gt;=10 нет пар, 0 записей и сумма 0. Диапазон проверки B2:B4, диапазон суммы C2:C4, обе границы строк 2–4. Критерий: Оба отбора/счётчика/суммы и два соответствующих диапазона; компьютера не требуется. Помощь: Два разных вопроса: сколько записей и сколько единиц в этих записях.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https://support.microsoft.com/en-us/excel/get-started/use-the-countif-function-in-microsoft-excel</a:t>
            </a:r>
          </a:p>
          <a:p>
            <a:r>
              <a:rPr lang="ru-RU"/>
              <a:t>https://support.microsoft.com/en-us/excel/functions/sumif-function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измеренных таблиц и схем; пять сохранённых иллюстраций «Сигнал». Формулы и основные таблицы PPTX редактируемые; растровые предметные схемы меняются через исходный генератор. Слайд 15 — авторская схема исходных записей, не интерфейс Excel. Подлинные собственные файлы и печатные страницы проверены отдельно. Разборы являются ожидаемыми ответами, не наблюдениями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Сначала отбор строк, затем COUNTIF считает записи, SUMIF складывает показатель тех же строк.">
            <a:extLst>
              <a:ext uri="{FF2B5EF4-FFF2-40B4-BE49-F238E27FC236}">
                <a16:creationId xmlns:a16="http://schemas.microsoft.com/office/drawing/2014/main" id="{CB18401E-E975-509C-891B-FC80A253CD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58183"/>
            <a:ext cx="5314950" cy="347516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07492677-2B56-8CC8-D231-7991188E04B2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СЧЁТ И СУММА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4C484B06-ABB9-F8D1-CB72-267A2F7774BF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условие.
Сохранить связь строк.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95DEA925-FCED-2B6D-D76D-755116910761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A0DF5C66-C765-C802-EB00-BF23296CB33A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DB97634F-045C-F68B-0762-8C6EA546F7D3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3606522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25D7BE56-6632-566B-C070-A2FED50AB19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Старт: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C2FE4C9-06BB-1B39-8F97-D67EE99AA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B3489125-43A3-E887-9332-813853795844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6&gt;=6 и 6&gt;6.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4FB1BC7E-DBB6-A27D-0702-7B40164B1EE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равенство включено?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7E2A5516-A880-1540-F050-AAE93811C2E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8130D510-6B91-CCE2-0E7F-78E3745557C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16422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C8B1DA36-BC47-049D-BC0F-67BF0BAEC2F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COUNTIF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SUMIF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Различие числа записей, суммы единиц и проверки соответствия строк.">
            <a:extLst>
              <a:ext uri="{FF2B5EF4-FFF2-40B4-BE49-F238E27FC236}">
                <a16:creationId xmlns:a16="http://schemas.microsoft.com/office/drawing/2014/main" id="{A56EF69F-F0B4-2A11-6D4D-920DA0BDC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1937C81D-2AF7-D489-96B6-EE4D9843398F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записей и сумма показателя.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07F7CC4C-F69D-B29A-A5B7-5C1906AAF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37105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060996658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267419718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Функция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Получаем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853204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COUNTIF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Число ячеек по критерию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16364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SUMIF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Сумму показателя тех же строк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45010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95A3D2EA-D0F6-AA33-D3BD-117E8FF16FD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Важно: сумма чего?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2BE29CE6-6C5B-EC28-94CF-608031DC28B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166B7519-9C4F-DCEB-4442-3E5AA6B078A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53277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1C3BD3B8-2096-A20C-13B5-F7221008B66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подсчёт</a:t>
            </a:r>
          </a:p>
        </p:txBody>
      </p:sp>
      <p:pic>
        <p:nvPicPr>
          <p:cNvPr id="16" name="illustration" descr="Другие уровни 2,5,9: критерии &gt;=5 и &gt;5 дают счётчики 2 и 1.">
            <a:extLst>
              <a:ext uri="{FF2B5EF4-FFF2-40B4-BE49-F238E27FC236}">
                <a16:creationId xmlns:a16="http://schemas.microsoft.com/office/drawing/2014/main" id="{6BBE2D2E-CE1C-58AD-91F0-813B934E6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editable-code-background">
            <a:extLst>
              <a:ext uri="{FF2B5EF4-FFF2-40B4-BE49-F238E27FC236}">
                <a16:creationId xmlns:a16="http://schemas.microsoft.com/office/drawing/2014/main" id="{F79EEB08-B108-3CB7-FF79-C52246068EE1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ditable-python-code">
            <a:extLst>
              <a:ext uri="{FF2B5EF4-FFF2-40B4-BE49-F238E27FC236}">
                <a16:creationId xmlns:a16="http://schemas.microsoft.com/office/drawing/2014/main" id="{6E7B5BCF-15FD-7C43-707B-AA877D9D34FF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Уровни: 2 / 5 / 9
"&gt;=5" → 2
"&gt;5" → 1</a:t>
            </a: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4D0CD9C8-204C-FAC9-3989-805D7DF23B0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Прямые кавычки относятся к критерию.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F16A1BBE-1044-E9F9-0A39-97D2C9B8490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707C0D70-1512-2A10-1893-FBCBE3F45E9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01764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3DDD542D-92DA-F9BE-DE36-B6870038D69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порог включён</a:t>
            </a:r>
          </a:p>
        </p:txBody>
      </p:sp>
      <p:pic>
        <p:nvPicPr>
          <p:cNvPr id="19" name="illustration" descr="Вход C1: числа 5,6,9; критерий &gt;=6, ответы предстоит найти.">
            <a:extLst>
              <a:ext uri="{FF2B5EF4-FFF2-40B4-BE49-F238E27FC236}">
                <a16:creationId xmlns:a16="http://schemas.microsoft.com/office/drawing/2014/main" id="{7908F536-056B-8F90-1E5C-31AC1F352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3B0E93DA-636A-15A6-0AA5-3F3B5F59534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Числа 5,6,9; критерий "&gt;=6".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A04340D3-43EB-EFC9-350F-A3D61990F00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выпиши подходящие числа.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3AAEB205-F069-A22E-10CA-B4FEE4181BA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0E817439-5D45-7D5F-0CC6-3F9B30828F0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86152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67137E11-0D6F-0EA4-6C58-5AFB0462D4E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й C1: выбраны 6 и 9, счётчик 2.">
            <a:extLst>
              <a:ext uri="{FF2B5EF4-FFF2-40B4-BE49-F238E27FC236}">
                <a16:creationId xmlns:a16="http://schemas.microsoft.com/office/drawing/2014/main" id="{022329EB-C5F0-8587-3DAE-ED4AE5FD4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43FE17D0-AB69-E416-FC12-0224A36B6A37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FE5AE043-71BA-8FD5-9C82-AAAAF8C47AB8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Подходят 6 и 9: две ячейки.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81DC488D-5FCE-F3A9-42E4-40735CBBEDB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Равное порогу значение учитывается.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EFB0A474-D338-592F-1A79-442E2B2BEDA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A50C3859-578D-A3F0-98B8-D03943BA743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971453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C93F7692-16E3-ED25-E2BE-B5FD852140F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одинаковые величины</a:t>
            </a:r>
          </a:p>
        </p:txBody>
      </p:sp>
      <p:pic>
        <p:nvPicPr>
          <p:cNvPr id="16" name="illustration" descr="Задание A1. В B2:B5 числа 1,4,4,7; критерии &gt;=4 и &gt;4.">
            <a:extLst>
              <a:ext uri="{FF2B5EF4-FFF2-40B4-BE49-F238E27FC236}">
                <a16:creationId xmlns:a16="http://schemas.microsoft.com/office/drawing/2014/main" id="{6E90BD75-709D-E9C4-22C9-91B1F7A7F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editable-code-background">
            <a:extLst>
              <a:ext uri="{FF2B5EF4-FFF2-40B4-BE49-F238E27FC236}">
                <a16:creationId xmlns:a16="http://schemas.microsoft.com/office/drawing/2014/main" id="{EA0260A9-109F-CF04-797D-A82A8E08628D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ditable-python-code">
            <a:extLst>
              <a:ext uri="{FF2B5EF4-FFF2-40B4-BE49-F238E27FC236}">
                <a16:creationId xmlns:a16="http://schemas.microsoft.com/office/drawing/2014/main" id="{1D475E94-6362-70A0-28BE-775DFEEEB4F7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B2:B5: 1 / 4 / 4 / 7
COUNTIF с "&gt;=4" и "&gt;4"</a:t>
            </a: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742CC3B9-7242-5BF6-6621-97982F5A8B7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свои величины счётчика и причина различия.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7CCDB324-AFAF-C948-5E72-9EBCAFAD3F9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3ADD52E-2A96-FCCF-2900-3B9969F8EF1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390008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7ABE7AE-AC81-FEE7-BBA3-D6E18848049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Ожидаемый A1: счётчики 3 и 1; две четвёрки — отдельные записи.">
            <a:extLst>
              <a:ext uri="{FF2B5EF4-FFF2-40B4-BE49-F238E27FC236}">
                <a16:creationId xmlns:a16="http://schemas.microsoft.com/office/drawing/2014/main" id="{10325D1B-3C73-3259-0D85-87FC2D717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editable-code-background">
            <a:extLst>
              <a:ext uri="{FF2B5EF4-FFF2-40B4-BE49-F238E27FC236}">
                <a16:creationId xmlns:a16="http://schemas.microsoft.com/office/drawing/2014/main" id="{F206E476-7CC3-BA34-9CE0-424C4D9FC616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editable-python-code">
            <a:extLst>
              <a:ext uri="{FF2B5EF4-FFF2-40B4-BE49-F238E27FC236}">
                <a16:creationId xmlns:a16="http://schemas.microsoft.com/office/drawing/2014/main" id="{A7A5D04A-0424-0B20-9878-8E0B0CE11445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"&gt;=4": 3
"&gt;4": 1
Две четвёрки — две записи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6DA39003-A05A-DF1D-6F7E-AE14BDCD460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Условие проверяется для каждой ячейки.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892F82B1-E26F-3867-283B-A37479BD8C4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679FF566-270E-1C0C-B07A-58F90E56B30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698786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DC975B96-768D-E7D8-706A-96789FE0D59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CFEBE90-EA6F-37C0-0BB0-96E25FB3D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2F7A198E-A3D0-7C44-4C1B-61B1C46ECB79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Убрать проекцию, сменить позу, посмотреть вдаль.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8B145815-B3DA-FA28-8C88-9CEAB82936F1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429C14A9-1928-71E9-F2FA-2B622E62F1C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24C7AD98-9F95-0B45-6D9D-20599837D65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266331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9DEE160A-8CD8-A92E-FCC0-11035BD28ED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 же строки, другой столбец</a:t>
            </a:r>
          </a:p>
        </p:txBody>
      </p:sp>
      <p:pic>
        <p:nvPicPr>
          <p:cNvPr id="11" name="illustration" descr="Диапазоны уровня B и количества C связаны одними и теми же строками.">
            <a:extLst>
              <a:ext uri="{FF2B5EF4-FFF2-40B4-BE49-F238E27FC236}">
                <a16:creationId xmlns:a16="http://schemas.microsoft.com/office/drawing/2014/main" id="{EC19812C-F96D-4D23-9A88-8A8F5F5B6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5C0E50EB-6001-E144-C9DA-8C1059F10BC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уровень в B; сложить количество в C той же строки.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12C7442A-97B8-6F6B-2379-606F08DBC6B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Равная длина ещё не гарантирует соответствие.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4D27D993-83B2-2823-D662-11B801C5610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828ED5D4-D794-7BAB-2E6A-AD40F00C084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27860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4DE2FEF5-D32A-2176-37D0-0EA5D450334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пример суммы</a:t>
            </a:r>
          </a:p>
        </p:txBody>
      </p:sp>
      <p:pic>
        <p:nvPicPr>
          <p:cNvPr id="16" name="illustration" descr="Другие пары (1; 4), (4; 7), (6; 2) для примера суммирования по уровню.">
            <a:extLst>
              <a:ext uri="{FF2B5EF4-FFF2-40B4-BE49-F238E27FC236}">
                <a16:creationId xmlns:a16="http://schemas.microsoft.com/office/drawing/2014/main" id="{83BCB4F6-A3ED-BA0B-5B3B-9A3EDF5DA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editable-code-background">
            <a:extLst>
              <a:ext uri="{FF2B5EF4-FFF2-40B4-BE49-F238E27FC236}">
                <a16:creationId xmlns:a16="http://schemas.microsoft.com/office/drawing/2014/main" id="{0DB2BF3B-A570-9ABC-5DF6-EE82E687CB2E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ditable-python-code">
            <a:extLst>
              <a:ext uri="{FF2B5EF4-FFF2-40B4-BE49-F238E27FC236}">
                <a16:creationId xmlns:a16="http://schemas.microsoft.com/office/drawing/2014/main" id="{7A6EB950-8CCA-8EEC-A1DD-7CADA9D167B1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=SUMIF(B2:B4, "&gt;=4", C2:C4)
Пары: (1; 4), (4; 7), (6; 2)
Сумма: 7+2=9</a:t>
            </a: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D358E89A-6790-E5FF-C8BB-2439EF6F3FF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Третий аргумент задаёт суммируемый показатель.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FCCCE4E8-EF47-5DDE-FE9D-5E44D7C5CCB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B0A1E96E-C3A5-4229-0F8F-4B08ED892B0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191487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A5A84963-06BD-F4E3-AED9-8E268D93B4F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выбери пары</a:t>
            </a:r>
          </a:p>
        </p:txBody>
      </p:sp>
      <p:pic>
        <p:nvPicPr>
          <p:cNvPr id="19" name="illustration" descr="Вход A2: пары (2; 7), (5; 3), (8; 6), ответы предстоит найти.">
            <a:extLst>
              <a:ext uri="{FF2B5EF4-FFF2-40B4-BE49-F238E27FC236}">
                <a16:creationId xmlns:a16="http://schemas.microsoft.com/office/drawing/2014/main" id="{40D0601B-44CC-50EF-2802-A31E0E7EA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FE130B47-B4BA-7063-7DF1-BA3A6E23EF8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(2; 7), (5; 3), (8; 6); уровень&gt;=5.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A5AEB3C3-BC93-0042-B69F-F6BDB93BCA3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записей, сумма количеств и проверка диапазонов.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A360A903-7B4B-3321-B906-2155E09A4F0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FAF75521-BA8D-8562-CF8A-06D2DCF2AC4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363023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A59E5F0B-A825-FA32-8AC1-38DB7565B04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й A2: две записи и сумма 3+6=9; смещение C даёт чужие количества.">
            <a:extLst>
              <a:ext uri="{FF2B5EF4-FFF2-40B4-BE49-F238E27FC236}">
                <a16:creationId xmlns:a16="http://schemas.microsoft.com/office/drawing/2014/main" id="{E53D98D5-588A-E085-B518-C05DC9D802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15E05F80-0CE1-88EF-2602-0F16B3CEA1B0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ECB921A1-483B-9A36-35F2-841AD1ED2212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записи; количества 3 и 6 дают 9.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4917E613-FE46-C756-360A-DC470167D34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C3:C5 вместо C2:C4 связывает чужие строки.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EF97340B-0807-0B6C-632F-D0D8215CF31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81DA277F-E59D-EC76-5443-B1830171BD8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564561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0DF7542-FEAE-A99C-8807-2554ED36193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Своя книга: 18 минут</a:t>
            </a:r>
          </a:p>
        </p:txBody>
      </p:sp>
      <p:pic>
        <p:nvPicPr>
          <p:cNvPr id="16" name="illustration" descr="Ручной отбор, две собственные функции, повторное открытие своего base.">
            <a:extLst>
              <a:ext uri="{FF2B5EF4-FFF2-40B4-BE49-F238E27FC236}">
                <a16:creationId xmlns:a16="http://schemas.microsoft.com/office/drawing/2014/main" id="{145494D5-CCEE-2390-2B1F-DBE23C849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0357D1E3-178E-6C9F-5917-808216B5843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 </a:t>
            </a: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COUNTIF/SUMIF → 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новый порог → свой </a:t>
            </a: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base.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DB5F59DC-7BC1-4D29-D45E-4B287D146D5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Ручные ID и два разных показателя.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3E6B60A3-009D-81F9-025F-8916EAF7D10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77F831F3-A232-3404-519C-652F3525160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425270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DBACE8CC-4B7E-48D4-B8C6-C4459651E57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критерий из параметра</a:t>
            </a:r>
          </a:p>
        </p:txBody>
      </p:sp>
      <p:pic>
        <p:nvPicPr>
          <p:cNvPr id="19" name="illustration" descr="Авторская схема пяти исходных записей: R1 4/3, R2 6/5, R3 8/2, R4 6/7, R5 10/4.">
            <a:extLst>
              <a:ext uri="{FF2B5EF4-FFF2-40B4-BE49-F238E27FC236}">
                <a16:creationId xmlns:a16="http://schemas.microsoft.com/office/drawing/2014/main" id="{B8443730-6A1F-45CB-BCBB-2F91226F8F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editable-code-background">
            <a:extLst>
              <a:ext uri="{FF2B5EF4-FFF2-40B4-BE49-F238E27FC236}">
                <a16:creationId xmlns:a16="http://schemas.microsoft.com/office/drawing/2014/main" id="{B8420672-40FA-1BC9-AA32-335C04172888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editable-python-code">
            <a:extLst>
              <a:ext uri="{FF2B5EF4-FFF2-40B4-BE49-F238E27FC236}">
                <a16:creationId xmlns:a16="http://schemas.microsoft.com/office/drawing/2014/main" id="{E7A61327-A9B9-FD33-47D7-5EE688C9F98C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"&gt;="&amp;$F$2
COUNTIF(B5:B9, </a:t>
            </a: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критерий)
</a:t>
            </a: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SUMIF(B5:B9, </a:t>
            </a: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критерий, </a:t>
            </a: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C5:C9)</a:t>
            </a:r>
            <a:endParaRPr lang="ru-RU" sz="1950">
              <a:solidFill>
                <a:srgbClr val="121518"/>
              </a:solidFill>
              <a:latin typeface="Consolas" panose="020B0609020204030204" pitchFamily="49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3501FB57-FF29-FAC4-9AA0-A633D1E1775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соединяет текст знака и значение; это не AND.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C6073821-F5A9-ACA2-EA8F-85AE4B5F247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79AC7769-44B9-18E7-7A8B-C8A5D0357C3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933826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430AB968-7E21-D549-80FF-D0137529291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Разбор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й B1: при пороге 6 счёт 4/сумма 18, при 9 счёт 1/сумма 4; свой base возвращает 4/18.">
            <a:extLst>
              <a:ext uri="{FF2B5EF4-FFF2-40B4-BE49-F238E27FC236}">
                <a16:creationId xmlns:a16="http://schemas.microsoft.com/office/drawing/2014/main" id="{D76465C8-6074-F8DD-E9E1-27281B83B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31EDF161-C0AC-947D-3E3A-B573AF5BB17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7D81D0C3-B357-6829-03E2-F550A28B1725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Порог 6: R2, R3, R4, R5 → 4 и 18. Порог 9: R5 → 1 и 4.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D2E2912-6D06-F6C8-0F1B-2BAB1B10347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Заново мой base: прежние 6, 4 и 18.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A0A6B825-FE6D-554C-8DDA-46DE2D9205B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278D8EDA-D503-380B-E311-9E905135377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720320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9A937C4C-F74F-18D5-91D6-4E9C8B81743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вымышленный ответ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42F7EAA1-FE05-950E-B2F3-761EC704679A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2FC1FD2F-8E63-1C26-A002-577D2114CDDD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SUMIF без третьего аргумента: «сумма количеств 30».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A26B103-D530-05BC-9618-B54608ADA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3719065C-9C45-1DD4-767E-E22AFD2214AC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Покажи, что именно сложено.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4F41B241-F0E6-8586-5EF6-FDDADA1855D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C58AB539-D9D2-CBBE-FA3B-2CE40A5FFC0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598525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4C453FDF-6B6B-778C-1A40-6E2BBAAB7AB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Исправь показатель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E320724C-3817-DEF2-0E45-B8C20F3B2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0E7DCE06-EE5A-0492-4ABB-A56064C4D3C7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92B1FA6D-C6AA-4622-B1C3-DEA15B19324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— сумма уровней 6+8+6+10; количества дают 18.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BDD44900-87F2-660B-E57D-EAAF356B531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Нужен третий аргумент C5:C9.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E31B81C2-F481-55B5-EC7A-060E7EA5414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5CF27036-AAD8-C821-5B1A-A7319C8F769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608786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FBC097C3-8139-A583-4E34-4E531DE641B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6C456CD-8FA7-90D3-AF81-CDAFFB46E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4BCF236A-992E-AC8F-DC71-75E00019B58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E1: счёт; E2: сумма; E3: нет совпадений.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9AD54368-1436-0F48-F946-3ECFEA2780E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условия в отдельном билете.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2AC8ED52-C3C6-60FC-BFEE-2384C1CA197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D959998E-2809-27F7-666F-E2F96D6DB8F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585550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0B8D39D9-9FAF-BFBA-7CC6-A39D74C9481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Следующий шаг</a:t>
            </a:r>
          </a:p>
        </p:txBody>
      </p:sp>
      <p:pic>
        <p:nvPicPr>
          <p:cNvPr id="11" name="illustration" descr="Вход H1: пары (3; 8), (6; 2), (9; 5); оба отбора предстоит выполнить.">
            <a:extLst>
              <a:ext uri="{FF2B5EF4-FFF2-40B4-BE49-F238E27FC236}">
                <a16:creationId xmlns:a16="http://schemas.microsoft.com/office/drawing/2014/main" id="{ABA7C6AA-709B-EC8D-2B29-8D5E383A7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68F9CB34-1217-B746-D83F-E2847E48D5F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H1: два порога, два итога, соответствующие диапазоны.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E34D4156-B3AD-9D79-8970-A167FB98091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 минут с памяткой; домашний ПК не нужен.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9A56C76B-2B37-436D-F2AE-A3434CDA40B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36D76E93-0A3A-FBB2-30CA-905ADACE3FA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36478786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8243</Words>
  <Application>Microsoft Office PowerPoint</Application>
  <DocSecurity>0</DocSecurity>
  <PresentationFormat>Широкоэкранный</PresentationFormat>
  <Paragraphs>326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Consolas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2026-10-27T21:44:21Z</dcterms:modified>
</cp:coreProperties>
</file>