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0–4 мин. Назвать тему целиком. Изобарный и изохорный процессы, лабораторную работу № 1 не анонсировать как содержание этого часа.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изотермический процесс внутри предложения, где следом названы изобарный и изохорный. Соседние процессы и лабораторная работа № 1 в слайды не входят. https://adu.by/images/2025/08/12/Fizika-10-11.pdf</a:t>
            </a:r>
          </a:p>
          <a:p>
            <a:r>
              <a:t>Учебное пособие: Громыко, Зенькович, Луцевич, Слесарь, Физика 10, 2019. Страницы не цитируются. https://adu.by/images/2026/ucebnye-predmety-V-XI/fizika/umo-fizika-2026-2027.docx</a:t>
            </a:r>
          </a:p>
          <a:p>
            <a:r>
              <a:t>pV = νRT уже введено на занятии 7. При постоянных ν и T получается p₁V₁ = p₂V₂. R = 8,31 Дж/(моль·К) в числовой пример не подставляется.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Это не измерения и не сканы.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0–4 мин. Экран можно погасить на запись. Не подтверждать ответ. Шприц ещё не трогать.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изотермический процесс внутри предложения, где следом названы изобарный и изохорный. Соседние процессы и лабораторная работа № 1 в слайды не входят. https://adu.by/images/2025/08/12/Fizika-10-11.pdf</a:t>
            </a:r>
          </a:p>
          <a:p>
            <a:r>
              <a:t>Учебное пособие: Громыко, Зенькович, Луцевич, Слесарь, Физика 10, 2019. Страницы не цитируются. https://adu.by/images/2026/ucebnye-predmety-V-XI/fizika/umo-fizika-2026-2027.docx</a:t>
            </a:r>
          </a:p>
          <a:p>
            <a:r>
              <a:t>pV = νRT уже введено на занятии 7. При постоянных ν и T получается p₁V₁ = p₂V₂. R = 8,31 Дж/(моль·К) в числовой пример не подставляется.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Это не измерения и не сканы.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4–11 мин. Если шприц в кабинете есть, учитель медленно уменьшает объём после прогноза. Класс пишет: удерживать труднее или легче. Число со шкалы в расчёт не берут. Нет прибора — давление не выдумывают.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изотермический процесс внутри предложения, где следом названы изобарный и изохорный. Соседние процессы и лабораторная работа № 1 в слайды не входят. https://adu.by/images/2025/08/12/Fizika-10-11.pdf</a:t>
            </a:r>
          </a:p>
          <a:p>
            <a:r>
              <a:t>Учебное пособие: Громыко, Зенькович, Луцевич, Слесарь, Физика 10, 2019. Страницы не цитируются. https://adu.by/images/2026/ucebnye-predmety-V-XI/fizika/umo-fizika-2026-2027.docx</a:t>
            </a:r>
          </a:p>
          <a:p>
            <a:r>
              <a:t>pV = νRT уже введено на занятии 7. При постоянных ν и T получается p₁V₁ = p₂V₂. R = 8,31 Дж/(моль·К) в числовой пример не подставляется.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Это не измерения и не сканы.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4–11 мин. Колбу не нагревать. Градусы Цельсия не подставляют: температура только условие. Равные °C означают равные кельвины, но в pV = const их нет.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изотермический процесс внутри предложения, где следом названы изобарный и изохорный. Соседние процессы и лабораторная работа № 1 в слайды не входят. https://adu.by/images/2025/08/12/Fizika-10-11.pdf</a:t>
            </a:r>
          </a:p>
          <a:p>
            <a:r>
              <a:t>Учебное пособие: Громыко, Зенькович, Луцевич, Слесарь, Физика 10, 2019. Страницы не цитируются. https://adu.by/images/2026/ucebnye-predmety-V-XI/fizika/umo-fizika-2026-2027.docx</a:t>
            </a:r>
          </a:p>
          <a:p>
            <a:r>
              <a:t>pV = νRT уже введено на занятии 7. При постоянных ν и T получается p₁V₁ = p₂V₂. R = 8,31 Дж/(моль·К) в числовой пример не подставляется.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Это не измерения и не сканы.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11–18 мин. Уравнение состояния не выводить заново. R не считать. Имена соседних законов не произносить.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изотермический процесс внутри предложения, где следом названы изобарный и изохорный. Соседние процессы и лабораторная работа № 1 в слайды не входят. https://adu.by/images/2025/08/12/Fizika-10-11.pdf</a:t>
            </a:r>
          </a:p>
          <a:p>
            <a:r>
              <a:t>Учебное пособие: Громыко, Зенькович, Луцевич, Слесарь, Физика 10, 2019. Страницы не цитируются. https://adu.by/images/2026/ucebnye-predmety-V-XI/fizika/umo-fizika-2026-2027.docx</a:t>
            </a:r>
          </a:p>
          <a:p>
            <a:r>
              <a:t>pV = νRT уже введено на занятии 7. При постоянных ν и T получается p₁V₁ = p₂V₂. R = 8,31 Дж/(моль·К) в числовой пример не подставляется.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Это не измерения и не сканы.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11–18 мин. Не назначать левому и правому шприцу числа. Спросить, какой столбик соответствует большему давлению, и сверить с прогнозом слайда 2.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изотермический процесс внутри предложения, где следом названы изобарный и изохорный. Соседние процессы и лабораторная работа № 1 в слайды не входят. https://adu.by/images/2025/08/12/Fizika-10-11.pdf</a:t>
            </a:r>
          </a:p>
          <a:p>
            <a:r>
              <a:t>Учебное пособие: Громыко, Зенькович, Луцевич, Слесарь, Физика 10, 2019. Страницы не цитируются. https://adu.by/images/2026/ucebnye-predmety-V-XI/fizika/umo-fizika-2026-2027.docx</a:t>
            </a:r>
          </a:p>
          <a:p>
            <a:r>
              <a:t>pV = νRT уже введено на занятии 7. При постоянных ν и T получается p₁V₁ = p₂V₂. R = 8,31 Дж/(моль·К) в числовой пример не подставляется.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Это не измерения и не сканы.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18–28 мин. Ответа на слайде нет. Смотреть, что объёмы уже в м³. Свой прогноз «вдвое» к этим числам не притягивать: здесь объём вырос в три раза.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изотермический процесс внутри предложения, где следом названы изобарный и изохорный. Соседние процессы и лабораторная работа № 1 в слайды не входят. https://adu.by/images/2025/08/12/Fizika-10-11.pdf</a:t>
            </a:r>
          </a:p>
          <a:p>
            <a:r>
              <a:t>Учебное пособие: Громыко, Зенькович, Луцевич, Слесарь, Физика 10, 2019. Страницы не цитируются. https://adu.by/images/2026/ucebnye-predmety-V-XI/fizika/umo-fizika-2026-2027.docx</a:t>
            </a:r>
          </a:p>
          <a:p>
            <a:r>
              <a:t>pV = νRT уже введено на занятии 7. При постоянных ν и T получается p₁V₁ = p₂V₂. R = 8,31 Дж/(моль·К) в числовой пример не подставляется.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Это не измерения и не сканы.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18–28 мин. Открывать после записи. Второй пример: V₁ = 4,00×10⁻³ м³, V₂ = 1,00×10⁻³ м³, оба произведения 400 Па·м³. Если ученик умножил давление на 3, показать отношение V₂/V₁.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изотермический процесс внутри предложения, где следом названы изобарный и изохорный. Соседние процессы и лабораторная работа № 1 в слайды не входят. https://adu.by/images/2025/08/12/Fizika-10-11.pdf</a:t>
            </a:r>
          </a:p>
          <a:p>
            <a:r>
              <a:t>Учебное пособие: Громыко, Зенькович, Луцевич, Слесарь, Физика 10, 2019. Страницы не цитируются. https://adu.by/images/2026/ucebnye-predmety-V-XI/fizika/umo-fizika-2026-2027.docx</a:t>
            </a:r>
          </a:p>
          <a:p>
            <a:r>
              <a:t>pV = νRT уже введено на занятии 7. При постоянных ν и T получается p₁V₁ = p₂V₂. R = 8,31 Дж/(моль·К) в числовой пример не подставляется.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Это не измерения и не сканы.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28–36 мин. Гипербола строится на доске по этим точкам. Не доводить линию до осей. Прямую через точки не проводить.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изотермический процесс внутри предложения, где следом названы изобарный и изохорный. Соседние процессы и лабораторная работа № 1 в слайды не входят. https://adu.by/images/2025/08/12/Fizika-10-11.pdf</a:t>
            </a:r>
          </a:p>
          <a:p>
            <a:r>
              <a:t>Учебное пособие: Громыко, Зенькович, Луцевич, Слесарь, Физика 10, 2019. Страницы не цитируются. https://adu.by/images/2026/ucebnye-predmety-V-XI/fizika/umo-fizika-2026-2027.docx</a:t>
            </a:r>
          </a:p>
          <a:p>
            <a:r>
              <a:t>pV = νRT уже введено на занятии 7. При постоянных ν и T получается p₁V₁ = p₂V₂. R = 8,31 Дж/(моль·К) в числовой пример не подставляется.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Это не измерения и не сканы.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28–36 мин. T₂ = 2T₁ следует из pV = νRT при том же ν. Кельвины не вычислять. Соседние процессы не рисовать.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изотермический процесс внутри предложения, где следом названы изобарный и изохорный. Соседние процессы и лабораторная работа № 1 в слайды не входят. https://adu.by/images/2025/08/12/Fizika-10-11.pdf</a:t>
            </a:r>
          </a:p>
          <a:p>
            <a:r>
              <a:t>Учебное пособие: Громыко, Зенькович, Луцевич, Слесарь, Физика 10, 2019. Страницы не цитируются. https://adu.by/images/2026/ucebnye-predmety-V-XI/fizika/umo-fizika-2026-2027.docx</a:t>
            </a:r>
          </a:p>
          <a:p>
            <a:r>
              <a:t>pV = νRT уже введено на занятии 7. При постоянных ν и T получается p₁V₁ = p₂V₂. R = 8,31 Дж/(моль·К) в числовой пример не подставляется.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Это не измерения и не сканы.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28–36 мин. Луч проходит через (2; 2) и уходит вверх. В точке V = 4 изотерма даёт p = 1, луч даёт p = 4 в этих единицах. Ответ не показывать до того, как класс скажет, какая линия падает.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изотермический процесс внутри предложения, где следом названы изобарный и изохорный. Соседние процессы и лабораторная работа № 1 в слайды не входят. https://adu.by/images/2025/08/12/Fizika-10-11.pdf</a:t>
            </a:r>
          </a:p>
          <a:p>
            <a:r>
              <a:t>Учебное пособие: Громыко, Зенькович, Луцевич, Слесарь, Физика 10, 2019. Страницы не цитируются. https://adu.by/images/2026/ucebnye-predmety-V-XI/fizika/umo-fizika-2026-2027.docx</a:t>
            </a:r>
          </a:p>
          <a:p>
            <a:r>
              <a:t>pV = νRT уже введено на занятии 7. При постоянных ν и T получается p₁V₁ = p₂V₂. R = 8,31 Дж/(моль·К) в числовой пример не подставляется.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Это не измерения и не сканы.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36–41 мин. Качественно. Гидростатическую формулу не писать. Вдох целиком не считать: количество воздуха меняется.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изотермический процесс внутри предложения, где следом названы изобарный и изохорный. Соседние процессы и лабораторная работа № 1 в слайды не входят. https://adu.by/images/2025/08/12/Fizika-10-11.pdf</a:t>
            </a:r>
          </a:p>
          <a:p>
            <a:r>
              <a:t>Учебное пособие: Громыко, Зенькович, Луцевич, Слесарь, Физика 10, 2019. Страницы не цитируются. https://adu.by/images/2026/ucebnye-predmety-V-XI/fizika/umo-fizika-2026-2027.docx</a:t>
            </a:r>
          </a:p>
          <a:p>
            <a:r>
              <a:t>pV = νRT уже введено на занятии 7. При постоянных ν и T получается p₁V₁ = p₂V₂. R = 8,31 Дж/(моль·К) в числовой пример не подставляется.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Это не измерения и не сканы.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36–41 мин. Адиабату не называть. Сотни атмосфер — граница идеального газа, без уравнения Ван-дер-Ваальса. Лабораторную таблицу не начинать.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изотермический процесс внутри предложения, где следом названы изобарный и изохорный. Соседние процессы и лабораторная работа № 1 в слайды не входят. https://adu.by/images/2025/08/12/Fizika-10-11.pdf</a:t>
            </a:r>
          </a:p>
          <a:p>
            <a:r>
              <a:t>Учебное пособие: Громыко, Зенькович, Луцевич, Слесарь, Физика 10, 2019. Страницы не цитируются. https://adu.by/images/2026/ucebnye-predmety-V-XI/fizika/umo-fizika-2026-2027.docx</a:t>
            </a:r>
          </a:p>
          <a:p>
            <a:r>
              <a:t>pV = νRT уже введено на занятии 7. При постоянных ν и T получается p₁V₁ = p₂V₂. R = 8,31 Дж/(моль·К) в числовой пример не подставляется.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Это не измерения и не сканы.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41–45 мин. Ключа на слайде нет. Минута тишины. Не разбирать по одной фразе, пока не записали все четыре.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изотермический процесс внутри предложения, где следом названы изобарный и изохорный. Соседние процессы и лабораторная работа № 1 в слайды не входят. https://adu.by/images/2025/08/12/Fizika-10-11.pdf</a:t>
            </a:r>
          </a:p>
          <a:p>
            <a:r>
              <a:t>Учебное пособие: Громыко, Зенькович, Луцевич, Слесарь, Физика 10, 2019. Страницы не цитируются. https://adu.by/images/2026/ucebnye-predmety-V-XI/fizika/umo-fizika-2026-2027.docx</a:t>
            </a:r>
          </a:p>
          <a:p>
            <a:r>
              <a:t>pV = νRT уже введено на занятии 7. При постоянных ν и T получается p₁V₁ = p₂V₂. R = 8,31 Дж/(моль·К) в числовой пример не подставляется.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Это не измерения и не сканы.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41–45 мин. Ключ только после записи. Дома: p = 1,20×10⁵; 6,00×10⁴; 3,00×10⁴ Па. Оси не пересекать. Шприц дома не нужен.</a:t>
            </a:r>
          </a:p>
          <a:p/>
          <a:p>
            <a:r>
              <a:t>[Sources]</a:t>
            </a:r>
          </a:p>
          <a:p>
            <a:r>
              <a:t>Программа № 132, базовый уровень, X класс, тема 1: изотермический процесс внутри предложения, где следом названы изобарный и изохорный. Соседние процессы и лабораторная работа № 1 в слайды не входят. https://adu.by/images/2025/08/12/Fizika-10-11.pdf</a:t>
            </a:r>
          </a:p>
          <a:p>
            <a:r>
              <a:t>Учебное пособие: Громыко, Зенькович, Луцевич, Слесарь, Физика 10, 2019. Страницы не цитируются. https://adu.by/images/2026/ucebnye-predmety-V-XI/fizika/umo-fizika-2026-2027.docx</a:t>
            </a:r>
          </a:p>
          <a:p>
            <a:r>
              <a:t>pV = νRT уже введено на занятии 7. При постоянных ν и T получается p₁V₁ = p₂V₂. R = 8,31 Дж/(моль·К) в числовой пример не подставляется.</a:t>
            </a:r>
          </a:p>
          <a:p>
            <a:r>
              <a:t>Безопасность: https://adu.by/images/2025/09/pravila-bezopasnosti-OSO.pdf</a:t>
            </a:r>
          </a:p>
          <a:p>
            <a:r>
              <a:t>Кадры оригинальные, imagegen, 2026-10-02. Это не измерения и не сканы.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01168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Урок 9</a:t>
            </a:r>
          </a:p>
        </p:txBody>
      </p:sp>
      <p:pic>
        <p:nvPicPr>
          <p:cNvPr id="4" name="Picture 3" descr="title-syrin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240" y="1051560"/>
            <a:ext cx="3383280" cy="19030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960120"/>
            <a:ext cx="4754880" cy="356616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Изотермический процесс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изменения состояния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идеального газа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713232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Изотермический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01168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Сначала прогноз</a:t>
            </a:r>
          </a:p>
        </p:txBody>
      </p:sp>
      <p:pic>
        <p:nvPicPr>
          <p:cNvPr id="4" name="Picture 3" descr="extended-syrin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240" y="1051560"/>
            <a:ext cx="3383280" cy="19030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960120"/>
            <a:ext cx="4754880" cy="356616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Воздух закрыт. Температура комнаты та же.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Объём медленно делают вдвое меньше.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Давление вырастет, упадёт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или не изменится?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Напишите одно слово. Формулу пока не пишите.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713232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Изотермический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01168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Закрытый воздух</a:t>
            </a:r>
          </a:p>
        </p:txBody>
      </p:sp>
      <p:pic>
        <p:nvPicPr>
          <p:cNvPr id="4" name="Picture 3" descr="closed-syrin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360" y="987552"/>
            <a:ext cx="4145279" cy="23317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3401568"/>
            <a:ext cx="8229600" cy="111556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Поршень можно сдвинуть. Воздух не выпускают.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Шкалы на рисунке нет. Это не измерение.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713232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Изотермический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01168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Что сохраняем</a:t>
            </a:r>
          </a:p>
        </p:txBody>
      </p:sp>
      <p:pic>
        <p:nvPicPr>
          <p:cNvPr id="4" name="Picture 3" descr="sealed-flas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360" y="987552"/>
            <a:ext cx="4145279" cy="23317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3401568"/>
            <a:ext cx="8229600" cy="111556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Сосуд закрыт: количество газа то же.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Температуру не меняем и в формулу не пишем.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Меняются объём и давление.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713232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Изотермический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01168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Закон Бойля–Мариотта</a:t>
            </a:r>
          </a:p>
        </p:txBody>
      </p:sp>
      <p:pic>
        <p:nvPicPr>
          <p:cNvPr id="4" name="Picture 3" descr="stoppered-bott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240" y="1051560"/>
            <a:ext cx="3383280" cy="19030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960120"/>
            <a:ext cx="4754880" cy="356616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Из pV = νRT, если ν и T те же: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pV = const.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p₁V₁ = p₂V₂.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Во сколько раз меньше объём,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во столько раз больше давление.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Запись p₁/V₁ = p₂/V₂ — не этот закон.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713232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Изотермический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01168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Два объёма</a:t>
            </a:r>
          </a:p>
        </p:txBody>
      </p:sp>
      <p:pic>
        <p:nvPicPr>
          <p:cNvPr id="4" name="Picture 3" descr="two-syrin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360" y="987552"/>
            <a:ext cx="4145279" cy="23317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3401568"/>
            <a:ext cx="8229600" cy="111556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Один столбик воздуха длиннее, другой короче.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Порция одна. Где объём меньше,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там давление больше. Фото не ответ.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713232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Изотермический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01168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Посчитайте сами</a:t>
            </a:r>
          </a:p>
        </p:txBody>
      </p:sp>
      <p:pic>
        <p:nvPicPr>
          <p:cNvPr id="4" name="Picture 3" descr="vial-on-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240" y="1051560"/>
            <a:ext cx="3383280" cy="19030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960120"/>
            <a:ext cx="4754880" cy="356616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Сосуд закрыт. Температура не менялась.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p₁ = 1,50×10⁵ Па.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V₁ = 2,00×10⁻³ м³.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V₂ = 6,00×10⁻³ м³.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Найдите p₂. Проверьте оба произведения.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713232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Изотермический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01168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Разбор</a:t>
            </a:r>
          </a:p>
        </p:txBody>
      </p:sp>
      <p:pic>
        <p:nvPicPr>
          <p:cNvPr id="4" name="Picture 3" descr="round-flas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240" y="1051560"/>
            <a:ext cx="3383280" cy="19030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960120"/>
            <a:ext cx="4754880" cy="356616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p₂ = p₁V₁ / V₂ = 5,00×10⁴ Па.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Объём вырос в 3 раза, давление упало в 3 раза.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Оба произведения: 300 Па·м³.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Пример графика: V₁ = 4,00×10⁻³ м³,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V₂ = 1,00×10⁻³ м³, p₁ = 1,00×10⁵ Па,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p₂ = 4,00×10⁵ Па. Тоже 400 Па·м³.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713232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Изотермический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01168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Изотерма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4142232"/>
            <a:ext cx="4892040" cy="22225"/>
          </a:xfrm>
          <a:prstGeom prst="rect">
            <a:avLst/>
          </a:prstGeom>
          <a:solidFill>
            <a:srgbClr val="1B24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22225" cy="3063240"/>
          </a:xfrm>
          <a:prstGeom prst="rect">
            <a:avLst/>
          </a:prstGeom>
          <a:solidFill>
            <a:srgbClr val="1B24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10896" y="1060704"/>
            <a:ext cx="36576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02936" y="4160520"/>
            <a:ext cx="365760" cy="25603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V</a:t>
            </a:r>
          </a:p>
        </p:txBody>
      </p:sp>
      <p:sp>
        <p:nvSpPr>
          <p:cNvPr id="8" name="Freeform 7"/>
          <p:cNvSpPr/>
          <p:nvPr/>
        </p:nvSpPr>
        <p:spPr>
          <a:xfrm>
            <a:off x="827836" y="1305898"/>
            <a:ext cx="4435450" cy="2678759"/>
          </a:xfrm>
          <a:custGeom>
            <a:avLst/>
            <a:gdLst/>
            <a:ahLst/>
            <a:cxnLst/>
            <a:rect l="l" t="t" r="r" b="b"/>
            <a:pathLst>
              <a:path w="4435450" h="2678759">
                <a:moveTo>
                  <a:pt x="0" y="0"/>
                </a:moveTo>
                <a:lnTo>
                  <a:pt x="43485" y="405191"/>
                </a:lnTo>
                <a:lnTo>
                  <a:pt x="86970" y="709083"/>
                </a:lnTo>
                <a:lnTo>
                  <a:pt x="130455" y="945445"/>
                </a:lnTo>
                <a:lnTo>
                  <a:pt x="173939" y="1134534"/>
                </a:lnTo>
                <a:lnTo>
                  <a:pt x="217424" y="1289243"/>
                </a:lnTo>
                <a:lnTo>
                  <a:pt x="260909" y="1418167"/>
                </a:lnTo>
                <a:lnTo>
                  <a:pt x="304394" y="1527257"/>
                </a:lnTo>
                <a:lnTo>
                  <a:pt x="347879" y="1620762"/>
                </a:lnTo>
                <a:lnTo>
                  <a:pt x="391364" y="1701800"/>
                </a:lnTo>
                <a:lnTo>
                  <a:pt x="434848" y="1772709"/>
                </a:lnTo>
                <a:lnTo>
                  <a:pt x="478333" y="1835275"/>
                </a:lnTo>
                <a:lnTo>
                  <a:pt x="521818" y="1890889"/>
                </a:lnTo>
                <a:lnTo>
                  <a:pt x="565303" y="1940649"/>
                </a:lnTo>
                <a:lnTo>
                  <a:pt x="608788" y="1985434"/>
                </a:lnTo>
                <a:lnTo>
                  <a:pt x="652272" y="2025953"/>
                </a:lnTo>
                <a:lnTo>
                  <a:pt x="695757" y="2062788"/>
                </a:lnTo>
                <a:lnTo>
                  <a:pt x="739242" y="2096420"/>
                </a:lnTo>
                <a:lnTo>
                  <a:pt x="782727" y="2127250"/>
                </a:lnTo>
                <a:lnTo>
                  <a:pt x="826212" y="2155614"/>
                </a:lnTo>
                <a:lnTo>
                  <a:pt x="869696" y="2181795"/>
                </a:lnTo>
                <a:lnTo>
                  <a:pt x="913181" y="2206037"/>
                </a:lnTo>
                <a:lnTo>
                  <a:pt x="956666" y="2228548"/>
                </a:lnTo>
                <a:lnTo>
                  <a:pt x="1000151" y="2249506"/>
                </a:lnTo>
                <a:lnTo>
                  <a:pt x="1043636" y="2269067"/>
                </a:lnTo>
                <a:lnTo>
                  <a:pt x="1087120" y="2287366"/>
                </a:lnTo>
                <a:lnTo>
                  <a:pt x="1130605" y="2304521"/>
                </a:lnTo>
                <a:lnTo>
                  <a:pt x="1174090" y="2320637"/>
                </a:lnTo>
                <a:lnTo>
                  <a:pt x="1217575" y="2335804"/>
                </a:lnTo>
                <a:lnTo>
                  <a:pt x="1261060" y="2350105"/>
                </a:lnTo>
                <a:lnTo>
                  <a:pt x="1304544" y="2363611"/>
                </a:lnTo>
                <a:lnTo>
                  <a:pt x="1348029" y="2376388"/>
                </a:lnTo>
                <a:lnTo>
                  <a:pt x="1391514" y="2388491"/>
                </a:lnTo>
                <a:lnTo>
                  <a:pt x="1434999" y="2399975"/>
                </a:lnTo>
                <a:lnTo>
                  <a:pt x="1478484" y="2410884"/>
                </a:lnTo>
                <a:lnTo>
                  <a:pt x="1521968" y="2421260"/>
                </a:lnTo>
                <a:lnTo>
                  <a:pt x="1565453" y="2431143"/>
                </a:lnTo>
                <a:lnTo>
                  <a:pt x="1608938" y="2440566"/>
                </a:lnTo>
                <a:lnTo>
                  <a:pt x="1652423" y="2449561"/>
                </a:lnTo>
                <a:lnTo>
                  <a:pt x="1695908" y="2458156"/>
                </a:lnTo>
                <a:lnTo>
                  <a:pt x="1739392" y="2466377"/>
                </a:lnTo>
                <a:lnTo>
                  <a:pt x="1782877" y="2474248"/>
                </a:lnTo>
                <a:lnTo>
                  <a:pt x="1826362" y="2481792"/>
                </a:lnTo>
                <a:lnTo>
                  <a:pt x="1869847" y="2489027"/>
                </a:lnTo>
                <a:lnTo>
                  <a:pt x="1913332" y="2495974"/>
                </a:lnTo>
                <a:lnTo>
                  <a:pt x="1956816" y="2502647"/>
                </a:lnTo>
                <a:lnTo>
                  <a:pt x="2000301" y="2509064"/>
                </a:lnTo>
                <a:lnTo>
                  <a:pt x="2043786" y="2515239"/>
                </a:lnTo>
                <a:lnTo>
                  <a:pt x="2087271" y="2521185"/>
                </a:lnTo>
                <a:lnTo>
                  <a:pt x="2130756" y="2526915"/>
                </a:lnTo>
                <a:lnTo>
                  <a:pt x="2174240" y="2532441"/>
                </a:lnTo>
                <a:lnTo>
                  <a:pt x="2217725" y="2537772"/>
                </a:lnTo>
                <a:lnTo>
                  <a:pt x="2261210" y="2542920"/>
                </a:lnTo>
                <a:lnTo>
                  <a:pt x="2304695" y="2547893"/>
                </a:lnTo>
                <a:lnTo>
                  <a:pt x="2348180" y="2552700"/>
                </a:lnTo>
                <a:lnTo>
                  <a:pt x="2391664" y="2557350"/>
                </a:lnTo>
                <a:lnTo>
                  <a:pt x="2435149" y="2561850"/>
                </a:lnTo>
                <a:lnTo>
                  <a:pt x="2478634" y="2566207"/>
                </a:lnTo>
                <a:lnTo>
                  <a:pt x="2522119" y="2570427"/>
                </a:lnTo>
                <a:lnTo>
                  <a:pt x="2565604" y="2574518"/>
                </a:lnTo>
                <a:lnTo>
                  <a:pt x="2609088" y="2578485"/>
                </a:lnTo>
                <a:lnTo>
                  <a:pt x="2652573" y="2582334"/>
                </a:lnTo>
                <a:lnTo>
                  <a:pt x="2696058" y="2586069"/>
                </a:lnTo>
                <a:lnTo>
                  <a:pt x="2739543" y="2589696"/>
                </a:lnTo>
                <a:lnTo>
                  <a:pt x="2783028" y="2593219"/>
                </a:lnTo>
                <a:lnTo>
                  <a:pt x="2826512" y="2596643"/>
                </a:lnTo>
                <a:lnTo>
                  <a:pt x="2869997" y="2599972"/>
                </a:lnTo>
                <a:lnTo>
                  <a:pt x="2913482" y="2603210"/>
                </a:lnTo>
                <a:lnTo>
                  <a:pt x="2956967" y="2606361"/>
                </a:lnTo>
                <a:lnTo>
                  <a:pt x="3000452" y="2609427"/>
                </a:lnTo>
                <a:lnTo>
                  <a:pt x="3043936" y="2612412"/>
                </a:lnTo>
                <a:lnTo>
                  <a:pt x="3087421" y="2615321"/>
                </a:lnTo>
                <a:lnTo>
                  <a:pt x="3130906" y="2618154"/>
                </a:lnTo>
                <a:lnTo>
                  <a:pt x="3174391" y="2620916"/>
                </a:lnTo>
                <a:lnTo>
                  <a:pt x="3217876" y="2623609"/>
                </a:lnTo>
                <a:lnTo>
                  <a:pt x="3261360" y="2626235"/>
                </a:lnTo>
                <a:lnTo>
                  <a:pt x="3304845" y="2628797"/>
                </a:lnTo>
                <a:lnTo>
                  <a:pt x="3348330" y="2631297"/>
                </a:lnTo>
                <a:lnTo>
                  <a:pt x="3391815" y="2633738"/>
                </a:lnTo>
                <a:lnTo>
                  <a:pt x="3435300" y="2636122"/>
                </a:lnTo>
                <a:lnTo>
                  <a:pt x="3478784" y="2638450"/>
                </a:lnTo>
                <a:lnTo>
                  <a:pt x="3522269" y="2640724"/>
                </a:lnTo>
                <a:lnTo>
                  <a:pt x="3565754" y="2642947"/>
                </a:lnTo>
                <a:lnTo>
                  <a:pt x="3609239" y="2645120"/>
                </a:lnTo>
                <a:lnTo>
                  <a:pt x="3652724" y="2647245"/>
                </a:lnTo>
                <a:lnTo>
                  <a:pt x="3696208" y="2649323"/>
                </a:lnTo>
                <a:lnTo>
                  <a:pt x="3739693" y="2651355"/>
                </a:lnTo>
                <a:lnTo>
                  <a:pt x="3783178" y="2653344"/>
                </a:lnTo>
                <a:lnTo>
                  <a:pt x="3826663" y="2655291"/>
                </a:lnTo>
                <a:lnTo>
                  <a:pt x="3870148" y="2657197"/>
                </a:lnTo>
                <a:lnTo>
                  <a:pt x="3913632" y="2659063"/>
                </a:lnTo>
                <a:lnTo>
                  <a:pt x="3957117" y="2660890"/>
                </a:lnTo>
                <a:lnTo>
                  <a:pt x="4000602" y="2662680"/>
                </a:lnTo>
                <a:lnTo>
                  <a:pt x="4044087" y="2664435"/>
                </a:lnTo>
                <a:lnTo>
                  <a:pt x="4087572" y="2666154"/>
                </a:lnTo>
                <a:lnTo>
                  <a:pt x="4131056" y="2667838"/>
                </a:lnTo>
                <a:lnTo>
                  <a:pt x="4174541" y="2669490"/>
                </a:lnTo>
                <a:lnTo>
                  <a:pt x="4218026" y="2671110"/>
                </a:lnTo>
                <a:lnTo>
                  <a:pt x="4261511" y="2672699"/>
                </a:lnTo>
                <a:lnTo>
                  <a:pt x="4304996" y="2674257"/>
                </a:lnTo>
                <a:lnTo>
                  <a:pt x="4348480" y="2675786"/>
                </a:lnTo>
                <a:lnTo>
                  <a:pt x="4391965" y="2677287"/>
                </a:lnTo>
                <a:lnTo>
                  <a:pt x="4435450" y="2678759"/>
                </a:lnTo>
              </a:path>
            </a:pathLst>
          </a:custGeom>
          <a:noFill/>
          <a:ln w="31750">
            <a:solidFill>
              <a:srgbClr val="2E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55623" y="2725928"/>
            <a:ext cx="109728" cy="109728"/>
          </a:xfrm>
          <a:prstGeom prst="ellipse">
            <a:avLst/>
          </a:prstGeom>
          <a:solidFill>
            <a:srgbClr val="2E7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99183" y="3406648"/>
            <a:ext cx="109728" cy="109728"/>
          </a:xfrm>
          <a:prstGeom prst="ellipse">
            <a:avLst/>
          </a:prstGeom>
          <a:solidFill>
            <a:srgbClr val="2E7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686303" y="3747008"/>
            <a:ext cx="109728" cy="109728"/>
          </a:xfrm>
          <a:prstGeom prst="ellipse">
            <a:avLst/>
          </a:prstGeom>
          <a:solidFill>
            <a:srgbClr val="2E7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860544" y="3917188"/>
            <a:ext cx="109728" cy="109728"/>
          </a:xfrm>
          <a:prstGeom prst="ellipse">
            <a:avLst/>
          </a:prstGeom>
          <a:solidFill>
            <a:srgbClr val="2E7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23560" y="1234440"/>
            <a:ext cx="3108960" cy="310896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V в 10⁻³ м³, p в 10⁵ Па.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Точки: 1 и 4; 2 и 2;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4 и 1; 8 и 0,50.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Произведение 400 Па·м³.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Кривая осей не касается.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912" y="4773168"/>
            <a:ext cx="713232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Изотермический процесс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01168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Две температуры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4142232"/>
            <a:ext cx="4892040" cy="22225"/>
          </a:xfrm>
          <a:prstGeom prst="rect">
            <a:avLst/>
          </a:prstGeom>
          <a:solidFill>
            <a:srgbClr val="1B24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22225" cy="3063240"/>
          </a:xfrm>
          <a:prstGeom prst="rect">
            <a:avLst/>
          </a:prstGeom>
          <a:solidFill>
            <a:srgbClr val="1B24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10896" y="1060704"/>
            <a:ext cx="36576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02936" y="4160520"/>
            <a:ext cx="365760" cy="25603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V</a:t>
            </a:r>
          </a:p>
        </p:txBody>
      </p:sp>
      <p:sp>
        <p:nvSpPr>
          <p:cNvPr id="8" name="Freeform 7"/>
          <p:cNvSpPr/>
          <p:nvPr/>
        </p:nvSpPr>
        <p:spPr>
          <a:xfrm>
            <a:off x="827836" y="1305898"/>
            <a:ext cx="4435450" cy="2678759"/>
          </a:xfrm>
          <a:custGeom>
            <a:avLst/>
            <a:gdLst/>
            <a:ahLst/>
            <a:cxnLst/>
            <a:rect l="l" t="t" r="r" b="b"/>
            <a:pathLst>
              <a:path w="4435450" h="2678759">
                <a:moveTo>
                  <a:pt x="0" y="0"/>
                </a:moveTo>
                <a:lnTo>
                  <a:pt x="43485" y="405191"/>
                </a:lnTo>
                <a:lnTo>
                  <a:pt x="86970" y="709083"/>
                </a:lnTo>
                <a:lnTo>
                  <a:pt x="130455" y="945445"/>
                </a:lnTo>
                <a:lnTo>
                  <a:pt x="173939" y="1134534"/>
                </a:lnTo>
                <a:lnTo>
                  <a:pt x="217424" y="1289243"/>
                </a:lnTo>
                <a:lnTo>
                  <a:pt x="260909" y="1418167"/>
                </a:lnTo>
                <a:lnTo>
                  <a:pt x="304394" y="1527257"/>
                </a:lnTo>
                <a:lnTo>
                  <a:pt x="347879" y="1620762"/>
                </a:lnTo>
                <a:lnTo>
                  <a:pt x="391364" y="1701800"/>
                </a:lnTo>
                <a:lnTo>
                  <a:pt x="434848" y="1772709"/>
                </a:lnTo>
                <a:lnTo>
                  <a:pt x="478333" y="1835275"/>
                </a:lnTo>
                <a:lnTo>
                  <a:pt x="521818" y="1890889"/>
                </a:lnTo>
                <a:lnTo>
                  <a:pt x="565303" y="1940649"/>
                </a:lnTo>
                <a:lnTo>
                  <a:pt x="608788" y="1985434"/>
                </a:lnTo>
                <a:lnTo>
                  <a:pt x="652272" y="2025953"/>
                </a:lnTo>
                <a:lnTo>
                  <a:pt x="695757" y="2062788"/>
                </a:lnTo>
                <a:lnTo>
                  <a:pt x="739242" y="2096420"/>
                </a:lnTo>
                <a:lnTo>
                  <a:pt x="782727" y="2127250"/>
                </a:lnTo>
                <a:lnTo>
                  <a:pt x="826212" y="2155614"/>
                </a:lnTo>
                <a:lnTo>
                  <a:pt x="869696" y="2181795"/>
                </a:lnTo>
                <a:lnTo>
                  <a:pt x="913181" y="2206037"/>
                </a:lnTo>
                <a:lnTo>
                  <a:pt x="956666" y="2228548"/>
                </a:lnTo>
                <a:lnTo>
                  <a:pt x="1000151" y="2249506"/>
                </a:lnTo>
                <a:lnTo>
                  <a:pt x="1043636" y="2269067"/>
                </a:lnTo>
                <a:lnTo>
                  <a:pt x="1087120" y="2287366"/>
                </a:lnTo>
                <a:lnTo>
                  <a:pt x="1130605" y="2304521"/>
                </a:lnTo>
                <a:lnTo>
                  <a:pt x="1174090" y="2320637"/>
                </a:lnTo>
                <a:lnTo>
                  <a:pt x="1217575" y="2335804"/>
                </a:lnTo>
                <a:lnTo>
                  <a:pt x="1261060" y="2350105"/>
                </a:lnTo>
                <a:lnTo>
                  <a:pt x="1304544" y="2363611"/>
                </a:lnTo>
                <a:lnTo>
                  <a:pt x="1348029" y="2376388"/>
                </a:lnTo>
                <a:lnTo>
                  <a:pt x="1391514" y="2388491"/>
                </a:lnTo>
                <a:lnTo>
                  <a:pt x="1434999" y="2399975"/>
                </a:lnTo>
                <a:lnTo>
                  <a:pt x="1478484" y="2410884"/>
                </a:lnTo>
                <a:lnTo>
                  <a:pt x="1521968" y="2421260"/>
                </a:lnTo>
                <a:lnTo>
                  <a:pt x="1565453" y="2431143"/>
                </a:lnTo>
                <a:lnTo>
                  <a:pt x="1608938" y="2440566"/>
                </a:lnTo>
                <a:lnTo>
                  <a:pt x="1652423" y="2449561"/>
                </a:lnTo>
                <a:lnTo>
                  <a:pt x="1695908" y="2458156"/>
                </a:lnTo>
                <a:lnTo>
                  <a:pt x="1739392" y="2466377"/>
                </a:lnTo>
                <a:lnTo>
                  <a:pt x="1782877" y="2474248"/>
                </a:lnTo>
                <a:lnTo>
                  <a:pt x="1826362" y="2481792"/>
                </a:lnTo>
                <a:lnTo>
                  <a:pt x="1869847" y="2489027"/>
                </a:lnTo>
                <a:lnTo>
                  <a:pt x="1913332" y="2495974"/>
                </a:lnTo>
                <a:lnTo>
                  <a:pt x="1956816" y="2502647"/>
                </a:lnTo>
                <a:lnTo>
                  <a:pt x="2000301" y="2509064"/>
                </a:lnTo>
                <a:lnTo>
                  <a:pt x="2043786" y="2515239"/>
                </a:lnTo>
                <a:lnTo>
                  <a:pt x="2087271" y="2521185"/>
                </a:lnTo>
                <a:lnTo>
                  <a:pt x="2130756" y="2526915"/>
                </a:lnTo>
                <a:lnTo>
                  <a:pt x="2174240" y="2532441"/>
                </a:lnTo>
                <a:lnTo>
                  <a:pt x="2217725" y="2537772"/>
                </a:lnTo>
                <a:lnTo>
                  <a:pt x="2261210" y="2542920"/>
                </a:lnTo>
                <a:lnTo>
                  <a:pt x="2304695" y="2547893"/>
                </a:lnTo>
                <a:lnTo>
                  <a:pt x="2348180" y="2552700"/>
                </a:lnTo>
                <a:lnTo>
                  <a:pt x="2391664" y="2557350"/>
                </a:lnTo>
                <a:lnTo>
                  <a:pt x="2435149" y="2561850"/>
                </a:lnTo>
                <a:lnTo>
                  <a:pt x="2478634" y="2566207"/>
                </a:lnTo>
                <a:lnTo>
                  <a:pt x="2522119" y="2570427"/>
                </a:lnTo>
                <a:lnTo>
                  <a:pt x="2565604" y="2574518"/>
                </a:lnTo>
                <a:lnTo>
                  <a:pt x="2609088" y="2578485"/>
                </a:lnTo>
                <a:lnTo>
                  <a:pt x="2652573" y="2582334"/>
                </a:lnTo>
                <a:lnTo>
                  <a:pt x="2696058" y="2586069"/>
                </a:lnTo>
                <a:lnTo>
                  <a:pt x="2739543" y="2589696"/>
                </a:lnTo>
                <a:lnTo>
                  <a:pt x="2783028" y="2593219"/>
                </a:lnTo>
                <a:lnTo>
                  <a:pt x="2826512" y="2596643"/>
                </a:lnTo>
                <a:lnTo>
                  <a:pt x="2869997" y="2599972"/>
                </a:lnTo>
                <a:lnTo>
                  <a:pt x="2913482" y="2603210"/>
                </a:lnTo>
                <a:lnTo>
                  <a:pt x="2956967" y="2606361"/>
                </a:lnTo>
                <a:lnTo>
                  <a:pt x="3000452" y="2609427"/>
                </a:lnTo>
                <a:lnTo>
                  <a:pt x="3043936" y="2612412"/>
                </a:lnTo>
                <a:lnTo>
                  <a:pt x="3087421" y="2615321"/>
                </a:lnTo>
                <a:lnTo>
                  <a:pt x="3130906" y="2618154"/>
                </a:lnTo>
                <a:lnTo>
                  <a:pt x="3174391" y="2620916"/>
                </a:lnTo>
                <a:lnTo>
                  <a:pt x="3217876" y="2623609"/>
                </a:lnTo>
                <a:lnTo>
                  <a:pt x="3261360" y="2626235"/>
                </a:lnTo>
                <a:lnTo>
                  <a:pt x="3304845" y="2628797"/>
                </a:lnTo>
                <a:lnTo>
                  <a:pt x="3348330" y="2631297"/>
                </a:lnTo>
                <a:lnTo>
                  <a:pt x="3391815" y="2633738"/>
                </a:lnTo>
                <a:lnTo>
                  <a:pt x="3435300" y="2636122"/>
                </a:lnTo>
                <a:lnTo>
                  <a:pt x="3478784" y="2638450"/>
                </a:lnTo>
                <a:lnTo>
                  <a:pt x="3522269" y="2640724"/>
                </a:lnTo>
                <a:lnTo>
                  <a:pt x="3565754" y="2642947"/>
                </a:lnTo>
                <a:lnTo>
                  <a:pt x="3609239" y="2645120"/>
                </a:lnTo>
                <a:lnTo>
                  <a:pt x="3652724" y="2647245"/>
                </a:lnTo>
                <a:lnTo>
                  <a:pt x="3696208" y="2649323"/>
                </a:lnTo>
                <a:lnTo>
                  <a:pt x="3739693" y="2651355"/>
                </a:lnTo>
                <a:lnTo>
                  <a:pt x="3783178" y="2653344"/>
                </a:lnTo>
                <a:lnTo>
                  <a:pt x="3826663" y="2655291"/>
                </a:lnTo>
                <a:lnTo>
                  <a:pt x="3870148" y="2657197"/>
                </a:lnTo>
                <a:lnTo>
                  <a:pt x="3913632" y="2659063"/>
                </a:lnTo>
                <a:lnTo>
                  <a:pt x="3957117" y="2660890"/>
                </a:lnTo>
                <a:lnTo>
                  <a:pt x="4000602" y="2662680"/>
                </a:lnTo>
                <a:lnTo>
                  <a:pt x="4044087" y="2664435"/>
                </a:lnTo>
                <a:lnTo>
                  <a:pt x="4087572" y="2666154"/>
                </a:lnTo>
                <a:lnTo>
                  <a:pt x="4131056" y="2667838"/>
                </a:lnTo>
                <a:lnTo>
                  <a:pt x="4174541" y="2669490"/>
                </a:lnTo>
                <a:lnTo>
                  <a:pt x="4218026" y="2671110"/>
                </a:lnTo>
                <a:lnTo>
                  <a:pt x="4261511" y="2672699"/>
                </a:lnTo>
                <a:lnTo>
                  <a:pt x="4304996" y="2674257"/>
                </a:lnTo>
                <a:lnTo>
                  <a:pt x="4348480" y="2675786"/>
                </a:lnTo>
                <a:lnTo>
                  <a:pt x="4391965" y="2677287"/>
                </a:lnTo>
                <a:lnTo>
                  <a:pt x="4435450" y="2678759"/>
                </a:lnTo>
              </a:path>
            </a:pathLst>
          </a:custGeom>
          <a:noFill/>
          <a:ln w="31750">
            <a:solidFill>
              <a:srgbClr val="2E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1088745" y="1305898"/>
            <a:ext cx="4174541" cy="2521185"/>
          </a:xfrm>
          <a:custGeom>
            <a:avLst/>
            <a:gdLst/>
            <a:ahLst/>
            <a:cxnLst/>
            <a:rect l="l" t="t" r="r" b="b"/>
            <a:pathLst>
              <a:path w="4174541" h="2521185">
                <a:moveTo>
                  <a:pt x="0" y="0"/>
                </a:moveTo>
                <a:lnTo>
                  <a:pt x="43485" y="218180"/>
                </a:lnTo>
                <a:lnTo>
                  <a:pt x="86970" y="405191"/>
                </a:lnTo>
                <a:lnTo>
                  <a:pt x="130455" y="567267"/>
                </a:lnTo>
                <a:lnTo>
                  <a:pt x="173939" y="709084"/>
                </a:lnTo>
                <a:lnTo>
                  <a:pt x="217424" y="834216"/>
                </a:lnTo>
                <a:lnTo>
                  <a:pt x="260909" y="945445"/>
                </a:lnTo>
                <a:lnTo>
                  <a:pt x="304394" y="1044965"/>
                </a:lnTo>
                <a:lnTo>
                  <a:pt x="347879" y="1134534"/>
                </a:lnTo>
                <a:lnTo>
                  <a:pt x="391363" y="1215572"/>
                </a:lnTo>
                <a:lnTo>
                  <a:pt x="434848" y="1289243"/>
                </a:lnTo>
                <a:lnTo>
                  <a:pt x="478333" y="1356507"/>
                </a:lnTo>
                <a:lnTo>
                  <a:pt x="521818" y="1418167"/>
                </a:lnTo>
                <a:lnTo>
                  <a:pt x="565303" y="1474894"/>
                </a:lnTo>
                <a:lnTo>
                  <a:pt x="608787" y="1527257"/>
                </a:lnTo>
                <a:lnTo>
                  <a:pt x="652272" y="1575741"/>
                </a:lnTo>
                <a:lnTo>
                  <a:pt x="695757" y="1620762"/>
                </a:lnTo>
                <a:lnTo>
                  <a:pt x="739242" y="1662678"/>
                </a:lnTo>
                <a:lnTo>
                  <a:pt x="782727" y="1701800"/>
                </a:lnTo>
                <a:lnTo>
                  <a:pt x="826211" y="1738398"/>
                </a:lnTo>
                <a:lnTo>
                  <a:pt x="869696" y="1772709"/>
                </a:lnTo>
                <a:lnTo>
                  <a:pt x="913181" y="1804940"/>
                </a:lnTo>
                <a:lnTo>
                  <a:pt x="956666" y="1835275"/>
                </a:lnTo>
                <a:lnTo>
                  <a:pt x="1000151" y="1863876"/>
                </a:lnTo>
                <a:lnTo>
                  <a:pt x="1043635" y="1890889"/>
                </a:lnTo>
                <a:lnTo>
                  <a:pt x="1087120" y="1916442"/>
                </a:lnTo>
                <a:lnTo>
                  <a:pt x="1130605" y="1940649"/>
                </a:lnTo>
                <a:lnTo>
                  <a:pt x="1174090" y="1963616"/>
                </a:lnTo>
                <a:lnTo>
                  <a:pt x="1217575" y="1985434"/>
                </a:lnTo>
                <a:lnTo>
                  <a:pt x="1261059" y="2006187"/>
                </a:lnTo>
                <a:lnTo>
                  <a:pt x="1304544" y="2025953"/>
                </a:lnTo>
                <a:lnTo>
                  <a:pt x="1348029" y="2044799"/>
                </a:lnTo>
                <a:lnTo>
                  <a:pt x="1391514" y="2062788"/>
                </a:lnTo>
                <a:lnTo>
                  <a:pt x="1434999" y="2079978"/>
                </a:lnTo>
                <a:lnTo>
                  <a:pt x="1478483" y="2096420"/>
                </a:lnTo>
                <a:lnTo>
                  <a:pt x="1521968" y="2112163"/>
                </a:lnTo>
                <a:lnTo>
                  <a:pt x="1565453" y="2127250"/>
                </a:lnTo>
                <a:lnTo>
                  <a:pt x="1608938" y="2141721"/>
                </a:lnTo>
                <a:lnTo>
                  <a:pt x="1652423" y="2155614"/>
                </a:lnTo>
                <a:lnTo>
                  <a:pt x="1695907" y="2168961"/>
                </a:lnTo>
                <a:lnTo>
                  <a:pt x="1739392" y="2181795"/>
                </a:lnTo>
                <a:lnTo>
                  <a:pt x="1782877" y="2194145"/>
                </a:lnTo>
                <a:lnTo>
                  <a:pt x="1826362" y="2206037"/>
                </a:lnTo>
                <a:lnTo>
                  <a:pt x="1869847" y="2217497"/>
                </a:lnTo>
                <a:lnTo>
                  <a:pt x="1913331" y="2228548"/>
                </a:lnTo>
                <a:lnTo>
                  <a:pt x="1956816" y="2239211"/>
                </a:lnTo>
                <a:lnTo>
                  <a:pt x="2000301" y="2249506"/>
                </a:lnTo>
                <a:lnTo>
                  <a:pt x="2043786" y="2259452"/>
                </a:lnTo>
                <a:lnTo>
                  <a:pt x="2087271" y="2269067"/>
                </a:lnTo>
                <a:lnTo>
                  <a:pt x="2130755" y="2278366"/>
                </a:lnTo>
                <a:lnTo>
                  <a:pt x="2174240" y="2287366"/>
                </a:lnTo>
                <a:lnTo>
                  <a:pt x="2217725" y="2296080"/>
                </a:lnTo>
                <a:lnTo>
                  <a:pt x="2261210" y="2304521"/>
                </a:lnTo>
                <a:lnTo>
                  <a:pt x="2304695" y="2312703"/>
                </a:lnTo>
                <a:lnTo>
                  <a:pt x="2348179" y="2320637"/>
                </a:lnTo>
                <a:lnTo>
                  <a:pt x="2391664" y="2328334"/>
                </a:lnTo>
                <a:lnTo>
                  <a:pt x="2435149" y="2335804"/>
                </a:lnTo>
                <a:lnTo>
                  <a:pt x="2478634" y="2343058"/>
                </a:lnTo>
                <a:lnTo>
                  <a:pt x="2522119" y="2350105"/>
                </a:lnTo>
                <a:lnTo>
                  <a:pt x="2565603" y="2356953"/>
                </a:lnTo>
                <a:lnTo>
                  <a:pt x="2609088" y="2363611"/>
                </a:lnTo>
                <a:lnTo>
                  <a:pt x="2652573" y="2370087"/>
                </a:lnTo>
                <a:lnTo>
                  <a:pt x="2696058" y="2376388"/>
                </a:lnTo>
                <a:lnTo>
                  <a:pt x="2739543" y="2382520"/>
                </a:lnTo>
                <a:lnTo>
                  <a:pt x="2783027" y="2388491"/>
                </a:lnTo>
                <a:lnTo>
                  <a:pt x="2826512" y="2394308"/>
                </a:lnTo>
                <a:lnTo>
                  <a:pt x="2869997" y="2399975"/>
                </a:lnTo>
                <a:lnTo>
                  <a:pt x="2913482" y="2405498"/>
                </a:lnTo>
                <a:lnTo>
                  <a:pt x="2956967" y="2410884"/>
                </a:lnTo>
                <a:lnTo>
                  <a:pt x="3000451" y="2416136"/>
                </a:lnTo>
                <a:lnTo>
                  <a:pt x="3043936" y="2421260"/>
                </a:lnTo>
                <a:lnTo>
                  <a:pt x="3087421" y="2426261"/>
                </a:lnTo>
                <a:lnTo>
                  <a:pt x="3130906" y="2431143"/>
                </a:lnTo>
                <a:lnTo>
                  <a:pt x="3174391" y="2435910"/>
                </a:lnTo>
                <a:lnTo>
                  <a:pt x="3217875" y="2440566"/>
                </a:lnTo>
                <a:lnTo>
                  <a:pt x="3261360" y="2445115"/>
                </a:lnTo>
                <a:lnTo>
                  <a:pt x="3304845" y="2449561"/>
                </a:lnTo>
                <a:lnTo>
                  <a:pt x="3348330" y="2453907"/>
                </a:lnTo>
                <a:lnTo>
                  <a:pt x="3391815" y="2458156"/>
                </a:lnTo>
                <a:lnTo>
                  <a:pt x="3435299" y="2462312"/>
                </a:lnTo>
                <a:lnTo>
                  <a:pt x="3478784" y="2466377"/>
                </a:lnTo>
                <a:lnTo>
                  <a:pt x="3522269" y="2470355"/>
                </a:lnTo>
                <a:lnTo>
                  <a:pt x="3565754" y="2474248"/>
                </a:lnTo>
                <a:lnTo>
                  <a:pt x="3609239" y="2478060"/>
                </a:lnTo>
                <a:lnTo>
                  <a:pt x="3652723" y="2481792"/>
                </a:lnTo>
                <a:lnTo>
                  <a:pt x="3696208" y="2485447"/>
                </a:lnTo>
                <a:lnTo>
                  <a:pt x="3739693" y="2489027"/>
                </a:lnTo>
                <a:lnTo>
                  <a:pt x="3783178" y="2492536"/>
                </a:lnTo>
                <a:lnTo>
                  <a:pt x="3826663" y="2495974"/>
                </a:lnTo>
                <a:lnTo>
                  <a:pt x="3870147" y="2499343"/>
                </a:lnTo>
                <a:lnTo>
                  <a:pt x="3913632" y="2502647"/>
                </a:lnTo>
                <a:lnTo>
                  <a:pt x="3957117" y="2505887"/>
                </a:lnTo>
                <a:lnTo>
                  <a:pt x="4000602" y="2509064"/>
                </a:lnTo>
                <a:lnTo>
                  <a:pt x="4044087" y="2512181"/>
                </a:lnTo>
                <a:lnTo>
                  <a:pt x="4087571" y="2515239"/>
                </a:lnTo>
                <a:lnTo>
                  <a:pt x="4131056" y="2518240"/>
                </a:lnTo>
                <a:lnTo>
                  <a:pt x="4174541" y="2521185"/>
                </a:lnTo>
              </a:path>
            </a:pathLst>
          </a:custGeom>
          <a:noFill/>
          <a:ln w="31750">
            <a:solidFill>
              <a:srgbClr val="C45C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99183" y="3406648"/>
            <a:ext cx="109728" cy="109728"/>
          </a:xfrm>
          <a:prstGeom prst="ellipse">
            <a:avLst/>
          </a:prstGeom>
          <a:solidFill>
            <a:srgbClr val="2E7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599183" y="2725928"/>
            <a:ext cx="109728" cy="109728"/>
          </a:xfrm>
          <a:prstGeom prst="ellipse">
            <a:avLst/>
          </a:prstGeom>
          <a:solidFill>
            <a:srgbClr val="C45C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23560" y="1234440"/>
            <a:ext cx="3108960" cy="310896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Синяя: pV = 400 Па·м³.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Оранжевая: 800 Па·м³.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Количество газа то же.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Выше постоянная T —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кривая дальше от осей.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912" y="4773168"/>
            <a:ext cx="713232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Изотермический процесс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01168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Не прямая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4142232"/>
            <a:ext cx="4892040" cy="22225"/>
          </a:xfrm>
          <a:prstGeom prst="rect">
            <a:avLst/>
          </a:prstGeom>
          <a:solidFill>
            <a:srgbClr val="1B24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22225" cy="3063240"/>
          </a:xfrm>
          <a:prstGeom prst="rect">
            <a:avLst/>
          </a:prstGeom>
          <a:solidFill>
            <a:srgbClr val="1B24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10896" y="1060704"/>
            <a:ext cx="36576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02936" y="4160520"/>
            <a:ext cx="365760" cy="256032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V</a:t>
            </a:r>
          </a:p>
        </p:txBody>
      </p:sp>
      <p:sp>
        <p:nvSpPr>
          <p:cNvPr id="8" name="Freeform 7"/>
          <p:cNvSpPr/>
          <p:nvPr/>
        </p:nvSpPr>
        <p:spPr>
          <a:xfrm>
            <a:off x="827836" y="1305898"/>
            <a:ext cx="4435450" cy="2678759"/>
          </a:xfrm>
          <a:custGeom>
            <a:avLst/>
            <a:gdLst/>
            <a:ahLst/>
            <a:cxnLst/>
            <a:rect l="l" t="t" r="r" b="b"/>
            <a:pathLst>
              <a:path w="4435450" h="2678759">
                <a:moveTo>
                  <a:pt x="0" y="0"/>
                </a:moveTo>
                <a:lnTo>
                  <a:pt x="43485" y="405191"/>
                </a:lnTo>
                <a:lnTo>
                  <a:pt x="86970" y="709083"/>
                </a:lnTo>
                <a:lnTo>
                  <a:pt x="130455" y="945445"/>
                </a:lnTo>
                <a:lnTo>
                  <a:pt x="173939" y="1134534"/>
                </a:lnTo>
                <a:lnTo>
                  <a:pt x="217424" y="1289243"/>
                </a:lnTo>
                <a:lnTo>
                  <a:pt x="260909" y="1418167"/>
                </a:lnTo>
                <a:lnTo>
                  <a:pt x="304394" y="1527257"/>
                </a:lnTo>
                <a:lnTo>
                  <a:pt x="347879" y="1620762"/>
                </a:lnTo>
                <a:lnTo>
                  <a:pt x="391364" y="1701800"/>
                </a:lnTo>
                <a:lnTo>
                  <a:pt x="434848" y="1772709"/>
                </a:lnTo>
                <a:lnTo>
                  <a:pt x="478333" y="1835275"/>
                </a:lnTo>
                <a:lnTo>
                  <a:pt x="521818" y="1890889"/>
                </a:lnTo>
                <a:lnTo>
                  <a:pt x="565303" y="1940649"/>
                </a:lnTo>
                <a:lnTo>
                  <a:pt x="608788" y="1985434"/>
                </a:lnTo>
                <a:lnTo>
                  <a:pt x="652272" y="2025953"/>
                </a:lnTo>
                <a:lnTo>
                  <a:pt x="695757" y="2062788"/>
                </a:lnTo>
                <a:lnTo>
                  <a:pt x="739242" y="2096420"/>
                </a:lnTo>
                <a:lnTo>
                  <a:pt x="782727" y="2127250"/>
                </a:lnTo>
                <a:lnTo>
                  <a:pt x="826212" y="2155614"/>
                </a:lnTo>
                <a:lnTo>
                  <a:pt x="869696" y="2181795"/>
                </a:lnTo>
                <a:lnTo>
                  <a:pt x="913181" y="2206037"/>
                </a:lnTo>
                <a:lnTo>
                  <a:pt x="956666" y="2228548"/>
                </a:lnTo>
                <a:lnTo>
                  <a:pt x="1000151" y="2249506"/>
                </a:lnTo>
                <a:lnTo>
                  <a:pt x="1043636" y="2269067"/>
                </a:lnTo>
                <a:lnTo>
                  <a:pt x="1087120" y="2287366"/>
                </a:lnTo>
                <a:lnTo>
                  <a:pt x="1130605" y="2304521"/>
                </a:lnTo>
                <a:lnTo>
                  <a:pt x="1174090" y="2320637"/>
                </a:lnTo>
                <a:lnTo>
                  <a:pt x="1217575" y="2335804"/>
                </a:lnTo>
                <a:lnTo>
                  <a:pt x="1261060" y="2350105"/>
                </a:lnTo>
                <a:lnTo>
                  <a:pt x="1304544" y="2363611"/>
                </a:lnTo>
                <a:lnTo>
                  <a:pt x="1348029" y="2376388"/>
                </a:lnTo>
                <a:lnTo>
                  <a:pt x="1391514" y="2388491"/>
                </a:lnTo>
                <a:lnTo>
                  <a:pt x="1434999" y="2399975"/>
                </a:lnTo>
                <a:lnTo>
                  <a:pt x="1478484" y="2410884"/>
                </a:lnTo>
                <a:lnTo>
                  <a:pt x="1521968" y="2421260"/>
                </a:lnTo>
                <a:lnTo>
                  <a:pt x="1565453" y="2431143"/>
                </a:lnTo>
                <a:lnTo>
                  <a:pt x="1608938" y="2440566"/>
                </a:lnTo>
                <a:lnTo>
                  <a:pt x="1652423" y="2449561"/>
                </a:lnTo>
                <a:lnTo>
                  <a:pt x="1695908" y="2458156"/>
                </a:lnTo>
                <a:lnTo>
                  <a:pt x="1739392" y="2466377"/>
                </a:lnTo>
                <a:lnTo>
                  <a:pt x="1782877" y="2474248"/>
                </a:lnTo>
                <a:lnTo>
                  <a:pt x="1826362" y="2481792"/>
                </a:lnTo>
                <a:lnTo>
                  <a:pt x="1869847" y="2489027"/>
                </a:lnTo>
                <a:lnTo>
                  <a:pt x="1913332" y="2495974"/>
                </a:lnTo>
                <a:lnTo>
                  <a:pt x="1956816" y="2502647"/>
                </a:lnTo>
                <a:lnTo>
                  <a:pt x="2000301" y="2509064"/>
                </a:lnTo>
                <a:lnTo>
                  <a:pt x="2043786" y="2515239"/>
                </a:lnTo>
                <a:lnTo>
                  <a:pt x="2087271" y="2521185"/>
                </a:lnTo>
                <a:lnTo>
                  <a:pt x="2130756" y="2526915"/>
                </a:lnTo>
                <a:lnTo>
                  <a:pt x="2174240" y="2532441"/>
                </a:lnTo>
                <a:lnTo>
                  <a:pt x="2217725" y="2537772"/>
                </a:lnTo>
                <a:lnTo>
                  <a:pt x="2261210" y="2542920"/>
                </a:lnTo>
                <a:lnTo>
                  <a:pt x="2304695" y="2547893"/>
                </a:lnTo>
                <a:lnTo>
                  <a:pt x="2348180" y="2552700"/>
                </a:lnTo>
                <a:lnTo>
                  <a:pt x="2391664" y="2557350"/>
                </a:lnTo>
                <a:lnTo>
                  <a:pt x="2435149" y="2561850"/>
                </a:lnTo>
                <a:lnTo>
                  <a:pt x="2478634" y="2566207"/>
                </a:lnTo>
                <a:lnTo>
                  <a:pt x="2522119" y="2570427"/>
                </a:lnTo>
                <a:lnTo>
                  <a:pt x="2565604" y="2574518"/>
                </a:lnTo>
                <a:lnTo>
                  <a:pt x="2609088" y="2578485"/>
                </a:lnTo>
                <a:lnTo>
                  <a:pt x="2652573" y="2582334"/>
                </a:lnTo>
                <a:lnTo>
                  <a:pt x="2696058" y="2586069"/>
                </a:lnTo>
                <a:lnTo>
                  <a:pt x="2739543" y="2589696"/>
                </a:lnTo>
                <a:lnTo>
                  <a:pt x="2783028" y="2593219"/>
                </a:lnTo>
                <a:lnTo>
                  <a:pt x="2826512" y="2596643"/>
                </a:lnTo>
                <a:lnTo>
                  <a:pt x="2869997" y="2599972"/>
                </a:lnTo>
                <a:lnTo>
                  <a:pt x="2913482" y="2603210"/>
                </a:lnTo>
                <a:lnTo>
                  <a:pt x="2956967" y="2606361"/>
                </a:lnTo>
                <a:lnTo>
                  <a:pt x="3000452" y="2609427"/>
                </a:lnTo>
                <a:lnTo>
                  <a:pt x="3043936" y="2612412"/>
                </a:lnTo>
                <a:lnTo>
                  <a:pt x="3087421" y="2615321"/>
                </a:lnTo>
                <a:lnTo>
                  <a:pt x="3130906" y="2618154"/>
                </a:lnTo>
                <a:lnTo>
                  <a:pt x="3174391" y="2620916"/>
                </a:lnTo>
                <a:lnTo>
                  <a:pt x="3217876" y="2623609"/>
                </a:lnTo>
                <a:lnTo>
                  <a:pt x="3261360" y="2626235"/>
                </a:lnTo>
                <a:lnTo>
                  <a:pt x="3304845" y="2628797"/>
                </a:lnTo>
                <a:lnTo>
                  <a:pt x="3348330" y="2631297"/>
                </a:lnTo>
                <a:lnTo>
                  <a:pt x="3391815" y="2633738"/>
                </a:lnTo>
                <a:lnTo>
                  <a:pt x="3435300" y="2636122"/>
                </a:lnTo>
                <a:lnTo>
                  <a:pt x="3478784" y="2638450"/>
                </a:lnTo>
                <a:lnTo>
                  <a:pt x="3522269" y="2640724"/>
                </a:lnTo>
                <a:lnTo>
                  <a:pt x="3565754" y="2642947"/>
                </a:lnTo>
                <a:lnTo>
                  <a:pt x="3609239" y="2645120"/>
                </a:lnTo>
                <a:lnTo>
                  <a:pt x="3652724" y="2647245"/>
                </a:lnTo>
                <a:lnTo>
                  <a:pt x="3696208" y="2649323"/>
                </a:lnTo>
                <a:lnTo>
                  <a:pt x="3739693" y="2651355"/>
                </a:lnTo>
                <a:lnTo>
                  <a:pt x="3783178" y="2653344"/>
                </a:lnTo>
                <a:lnTo>
                  <a:pt x="3826663" y="2655291"/>
                </a:lnTo>
                <a:lnTo>
                  <a:pt x="3870148" y="2657197"/>
                </a:lnTo>
                <a:lnTo>
                  <a:pt x="3913632" y="2659063"/>
                </a:lnTo>
                <a:lnTo>
                  <a:pt x="3957117" y="2660890"/>
                </a:lnTo>
                <a:lnTo>
                  <a:pt x="4000602" y="2662680"/>
                </a:lnTo>
                <a:lnTo>
                  <a:pt x="4044087" y="2664435"/>
                </a:lnTo>
                <a:lnTo>
                  <a:pt x="4087572" y="2666154"/>
                </a:lnTo>
                <a:lnTo>
                  <a:pt x="4131056" y="2667838"/>
                </a:lnTo>
                <a:lnTo>
                  <a:pt x="4174541" y="2669490"/>
                </a:lnTo>
                <a:lnTo>
                  <a:pt x="4218026" y="2671110"/>
                </a:lnTo>
                <a:lnTo>
                  <a:pt x="4261511" y="2672699"/>
                </a:lnTo>
                <a:lnTo>
                  <a:pt x="4304996" y="2674257"/>
                </a:lnTo>
                <a:lnTo>
                  <a:pt x="4348480" y="2675786"/>
                </a:lnTo>
                <a:lnTo>
                  <a:pt x="4391965" y="2677287"/>
                </a:lnTo>
                <a:lnTo>
                  <a:pt x="4435450" y="2678759"/>
                </a:lnTo>
              </a:path>
            </a:pathLst>
          </a:custGeom>
          <a:noFill/>
          <a:ln w="31750">
            <a:solidFill>
              <a:srgbClr val="2E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577799" y="1317244"/>
            <a:ext cx="4500677" cy="2818180"/>
          </a:xfrm>
          <a:custGeom>
            <a:avLst/>
            <a:gdLst/>
            <a:ahLst/>
            <a:cxnLst/>
            <a:rect l="l" t="t" r="r" b="b"/>
            <a:pathLst>
              <a:path w="4500677" h="2818180">
                <a:moveTo>
                  <a:pt x="0" y="2818180"/>
                </a:moveTo>
                <a:lnTo>
                  <a:pt x="4500677" y="0"/>
                </a:lnTo>
              </a:path>
            </a:pathLst>
          </a:custGeom>
          <a:noFill/>
          <a:ln w="28575">
            <a:solidFill>
              <a:srgbClr val="C45C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599183" y="3406648"/>
            <a:ext cx="109728" cy="109728"/>
          </a:xfrm>
          <a:prstGeom prst="ellipse">
            <a:avLst/>
          </a:prstGeom>
          <a:solidFill>
            <a:srgbClr val="2E7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23560" y="1234440"/>
            <a:ext cx="3108960" cy="310896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Синяя кривая: pV = const.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Оранжевый луч: p растёт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вместе с V.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Это не изотерма.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p₁/V₁ = p₂/V₂ — неверно.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" y="4773168"/>
            <a:ext cx="713232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Изотермический процесс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01168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Пузырёк</a:t>
            </a:r>
          </a:p>
        </p:txBody>
      </p:sp>
      <p:pic>
        <p:nvPicPr>
          <p:cNvPr id="4" name="Picture 3" descr="water-bubb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360" y="987552"/>
            <a:ext cx="4145279" cy="23317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3401568"/>
            <a:ext cx="8229600" cy="111556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Ближе к поверхности давление снаружи меньше.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Объём пузырька больше, если воздух не ушёл.</a:t>
            </a:r>
          </a:p>
          <a:p>
            <a:pPr algn="l">
              <a:spcAft>
                <a:spcPts val="400"/>
              </a:spcAft>
            </a:pPr>
            <a:r>
              <a:rPr sz="20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Глубину не мерили — в формулу не подставляем.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713232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Изотермический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01168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Где формула не годится</a:t>
            </a:r>
          </a:p>
        </p:txBody>
      </p:sp>
      <p:pic>
        <p:nvPicPr>
          <p:cNvPr id="4" name="Picture 3" descr="open-flas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240" y="1051560"/>
            <a:ext cx="3383280" cy="19030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960120"/>
            <a:ext cx="4754880" cy="356616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Резкий толчок нагревает газ.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Открытый сосуд меняет порцию.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Очень плотный газ — уже не эта модель.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Температура изменилась —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возвращайтесь к pV = νRT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с двумя температурами.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713232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Изотермический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01168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Проверьте фразы</a:t>
            </a:r>
          </a:p>
        </p:txBody>
      </p:sp>
      <p:pic>
        <p:nvPicPr>
          <p:cNvPr id="4" name="Picture 3" descr="corked-j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240" y="1051560"/>
            <a:ext cx="3383280" cy="19030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960120"/>
            <a:ext cx="4754880" cy="356616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А. Сосуд закрыт, T та же, объём вдвое меньше: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давление вдвое больше.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Б. Объём и давление оба выросли, T та же.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В. Луч из начала координат — изотерма.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Г. Порция та же, кривая дальше — T выше.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Напишите: верно или неверно.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713232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Изотермический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256032" y="146304"/>
            <a:ext cx="8631936" cy="4590288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 w="15875">
            <a:solidFill>
              <a:srgbClr val="D9CD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01168"/>
            <a:ext cx="8229600" cy="56692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Итог и домашнее</a:t>
            </a:r>
          </a:p>
        </p:txBody>
      </p:sp>
      <p:pic>
        <p:nvPicPr>
          <p:cNvPr id="4" name="Picture 3" descr="paper-and-gla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240" y="1051560"/>
            <a:ext cx="3383280" cy="19030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960120"/>
            <a:ext cx="4754880" cy="3566160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А и Г — верно. Б и В — нет.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Дома на клетке: pV = 120 Па·м³.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V = 1, 2 и 4 тысячных м³.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Найдите три давления и нарисуйте кривую.</a:t>
            </a:r>
          </a:p>
          <a:p>
            <a:pPr algn="l">
              <a:spcAft>
                <a:spcPts val="400"/>
              </a:spcAft>
            </a:pPr>
            <a:r>
              <a:rPr sz="2400" b="1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Без телефона и без нагрева закрытого сосуда.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" y="4773168"/>
            <a:ext cx="713232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2E74B5"/>
                </a:solidFill>
                <a:latin typeface="Calibri"/>
                <a:ea typeface="Calibri"/>
                <a:cs typeface="Calibri"/>
              </a:rPr>
              <a:t>MediaSchool · Физика 10 · Изотермический процесс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4773168"/>
            <a:ext cx="868680" cy="292608"/>
          </a:xfrm>
          <a:prstGeom prst="rect">
            <a:avLst/>
          </a:prstGeom>
          <a:noFill/>
        </p:spPr>
        <p:txBody>
          <a:bodyPr wrap="square" lIns="36576" rIns="36576" tIns="18288" bIns="18288"/>
          <a:lstStyle/>
          <a:p>
            <a:pPr algn="r">
              <a:spcAft>
                <a:spcPts val="400"/>
              </a:spcAft>
            </a:pPr>
            <a:r>
              <a:rPr sz="1400" b="0">
                <a:solidFill>
                  <a:srgbClr val="1B2430"/>
                </a:solidFill>
                <a:latin typeface="Calibri"/>
                <a:ea typeface="Calibri"/>
                <a:cs typeface="Calibri"/>
              </a:rP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Изотермический процесс изменения состояния идеального газа</dc:title>
  <dc:subject>Физика 10, базовый уровень</dc:subject>
  <dc:creator>MediaSchool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