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0–3 мин. Назвать тему целиком. Изохору и лабораторную не обещать как работу этого часа.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изобарный процесс внутри предложения про три изопроцесса. Изотерму заново не выводим. Изохору и закон Шарля не открываем. Лабораторная № 2 — следующее занятие. https://adu.by/images/2025/08/12/Fizika-10-11.pdf</a:t>
            </a:r>
          </a:p>
          <a:p>
            <a:r>
              <a:t>УМО 2026/2027: Громыко, Зенькович, Луцевич, Слесарь, Физика 10, 2019. https://adu.by/images/2026/ucebnye-predmety-V-XI/fizika/umo-fizika-2026-2027.docx</a:t>
            </a:r>
          </a:p>
          <a:p>
            <a:r>
              <a:t>T = t + 273 — школьное округление. V₂ = 300 × 400 / 300 = 400 см³. Ошибка Цельсия ≈ 1411 см³.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Графики — линии слайда. Это не сканы и не измерения.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0–3 мин. Не называть закон. Принять любые бытовые ответы.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изобарный процесс внутри предложения про три изопроцесса. Изотерму заново не выводим. Изохору и закон Шарля не открываем. Лабораторная № 2 — следующее занятие. https://adu.by/images/2025/08/12/Fizika-10-11.pdf</a:t>
            </a:r>
          </a:p>
          <a:p>
            <a:r>
              <a:t>УМО 2026/2027: Громыко, Зенькович, Луцевич, Слесарь, Физика 10, 2019. https://adu.by/images/2026/ucebnye-predmety-V-XI/fizika/umo-fizika-2026-2027.docx</a:t>
            </a:r>
          </a:p>
          <a:p>
            <a:r>
              <a:t>T = t + 273 — школьное округление. V₂ = 300 × 400 / 300 = 400 см³. Ошибка Цельсия ≈ 1411 см³.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Графики — линии слайда. Это не сканы и не измерения.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3–7 мин. Прогноз в тетради. Не подтверждать, пока не увидят колбу.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изобарный процесс внутри предложения про три изопроцесса. Изотерму заново не выводим. Изохору и закон Шарля не открываем. Лабораторная № 2 — следующее занятие. https://adu.by/images/2025/08/12/Fizika-10-11.pdf</a:t>
            </a:r>
          </a:p>
          <a:p>
            <a:r>
              <a:t>УМО 2026/2027: Громыко, Зенькович, Луцевич, Слесарь, Физика 10, 2019. https://adu.by/images/2026/ucebnye-predmety-V-XI/fizika/umo-fizika-2026-2027.docx</a:t>
            </a:r>
          </a:p>
          <a:p>
            <a:r>
              <a:t>T = t + 273 — школьное округление. V₂ = 300 × 400 / 300 = 400 см³. Ошибка Цельсия ≈ 1411 см³.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Графики — линии слайда. Это не сканы и не измерения.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7–14 мин. Вода, которую терпит рука, даёт лишь несколько процентов объёма: шарик чуть округляется, шара не обещать. Кипяток и горелка не нужны. Нет колбы — сказать прямо. Кадр — посуда до погружения, не результат.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изобарный процесс внутри предложения про три изопроцесса. Изотерму заново не выводим. Изохору и закон Шарля не открываем. Лабораторная № 2 — следующее занятие. https://adu.by/images/2025/08/12/Fizika-10-11.pdf</a:t>
            </a:r>
          </a:p>
          <a:p>
            <a:r>
              <a:t>УМО 2026/2027: Громыко, Зенькович, Луцевич, Слесарь, Физика 10, 2019. https://adu.by/images/2026/ucebnye-predmety-V-XI/fizika/umo-fizika-2026-2027.docx</a:t>
            </a:r>
          </a:p>
          <a:p>
            <a:r>
              <a:t>T = t + 273 — школьное округление. V₂ = 300 × 400 / 300 = 400 см³. Ошибка Цельсия ≈ 1411 см³.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Графики — линии слайда. Это не сканы и не измерения.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7–14 мин. Трение делает равенство приближённым. Не писать p/T.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изобарный процесс внутри предложения про три изопроцесса. Изотерму заново не выводим. Изохору и закон Шарля не открываем. Лабораторная № 2 — следующее занятие. https://adu.by/images/2025/08/12/Fizika-10-11.pdf</a:t>
            </a:r>
          </a:p>
          <a:p>
            <a:r>
              <a:t>УМО 2026/2027: Громыко, Зенькович, Луцевич, Слесарь, Физика 10, 2019. https://adu.by/images/2026/ucebnye-predmety-V-XI/fizika/umo-fizika-2026-2027.docx</a:t>
            </a:r>
          </a:p>
          <a:p>
            <a:r>
              <a:t>T = t + 273 — школьное округление. V₂ = 300 × 400 / 300 = 400 см³. Ошибка Цельсия ≈ 1411 см³.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Графики — линии слайда. Это не сканы и не измерения.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7–14 мин. Наглухо закрытую колбу не греть: стекло может не выдержать. Формулу изохоры не писать.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изобарный процесс внутри предложения про три изопроцесса. Изотерму заново не выводим. Изохору и закон Шарля не открываем. Лабораторная № 2 — следующее занятие. https://adu.by/images/2025/08/12/Fizika-10-11.pdf</a:t>
            </a:r>
          </a:p>
          <a:p>
            <a:r>
              <a:t>УМО 2026/2027: Громыко, Зенькович, Луцевич, Слесарь, Физика 10, 2019. https://adu.by/images/2026/ucebnye-predmety-V-XI/fizika/umo-fizika-2026-2027.docx</a:t>
            </a:r>
          </a:p>
          <a:p>
            <a:r>
              <a:t>T = t + 273 — школьное округление. V₂ = 300 × 400 / 300 = 400 см³. Ошибка Цельсия ≈ 1411 см³.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Графики — линии слайда. Это не сканы и не измерения.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14–22 мин. Идеальный газ уже введён. Пар и жидкость в пример не брать.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изобарный процесс внутри предложения про три изопроцесса. Изотерму заново не выводим. Изохору и закон Шарля не открываем. Лабораторная № 2 — следующее занятие. https://adu.by/images/2025/08/12/Fizika-10-11.pdf</a:t>
            </a:r>
          </a:p>
          <a:p>
            <a:r>
              <a:t>УМО 2026/2027: Громыко, Зенькович, Луцевич, Слесарь, Физика 10, 2019. https://adu.by/images/2026/ucebnye-predmety-V-XI/fizika/umo-fizika-2026-2027.docx</a:t>
            </a:r>
          </a:p>
          <a:p>
            <a:r>
              <a:t>T = t + 273 — школьное округление. V₂ = 300 × 400 / 300 = 400 см³. Ошибка Цельсия ≈ 1411 см³.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Графики — линии слайда. Это не сканы и не измерения.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14–22 мин. Все символы назвать: V объём, T абсолютная температура, t по Цельсию.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изобарный процесс внутри предложения про три изопроцесса. Изотерму заново не выводим. Изохору и закон Шарля не открываем. Лабораторная № 2 — следующее занятие. https://adu.by/images/2025/08/12/Fizika-10-11.pdf</a:t>
            </a:r>
          </a:p>
          <a:p>
            <a:r>
              <a:t>УМО 2026/2027: Громыко, Зенькович, Луцевич, Слесарь, Физика 10, 2019. https://adu.by/images/2026/ucebnye-predmety-V-XI/fizika/umo-fizika-2026-2027.docx</a:t>
            </a:r>
          </a:p>
          <a:p>
            <a:r>
              <a:t>T = t + 273 — школьное округление. V₂ = 300 × 400 / 300 = 400 см³. Ошибка Цельсия ≈ 1411 см³.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Графики — линии слайда. Это не сканы и не измерения.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14–22 мин. V₀ не объём при абсолютном нуле. Шкалу на фото не читать: её нет.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изобарный процесс внутри предложения про три изопроцесса. Изотерму заново не выводим. Изохору и закон Шарля не открываем. Лабораторная № 2 — следующее занятие. https://adu.by/images/2025/08/12/Fizika-10-11.pdf</a:t>
            </a:r>
          </a:p>
          <a:p>
            <a:r>
              <a:t>УМО 2026/2027: Громыко, Зенькович, Луцевич, Слесарь, Физика 10, 2019. https://adu.by/images/2026/ucebnye-predmety-V-XI/fizika/umo-fizika-2026-2027.docx</a:t>
            </a:r>
          </a:p>
          <a:p>
            <a:r>
              <a:t>T = t + 273 — школьное округление. V₂ = 300 × 400 / 300 = 400 см³. Ошибка Цельсия ≈ 1411 см³.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Графики — линии слайда. Это не сканы и не измерения.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22–27 мин. Уравнение состояния не выводить заново. Изотерму не перерешивать.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изобарный процесс внутри предложения про три изопроцесса. Изотерму заново не выводим. Изохору и закон Шарля не открываем. Лабораторная № 2 — следующее занятие. https://adu.by/images/2025/08/12/Fizika-10-11.pdf</a:t>
            </a:r>
          </a:p>
          <a:p>
            <a:r>
              <a:t>УМО 2026/2027: Громыко, Зенькович, Луцевич, Слесарь, Физика 10, 2019. https://adu.by/images/2026/ucebnye-predmety-V-XI/fizika/umo-fizika-2026-2027.docx</a:t>
            </a:r>
          </a:p>
          <a:p>
            <a:r>
              <a:t>T = t + 273 — школьное округление. V₂ = 300 × 400 / 300 = 400 см³. Ошибка Цельсия ≈ 1411 см³.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Графики — линии слайда. Это не сканы и не измерения.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27–36 мин. Ключ закрыт. Ходить не обязательно: смотреть, перевели ли в кельвины.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изобарный процесс внутри предложения про три изопроцесса. Изотерму заново не выводим. Изохору и закон Шарля не открываем. Лабораторная № 2 — следующее занятие. https://adu.by/images/2025/08/12/Fizika-10-11.pdf</a:t>
            </a:r>
          </a:p>
          <a:p>
            <a:r>
              <a:t>УМО 2026/2027: Громыко, Зенькович, Луцевич, Слесарь, Физика 10, 2019. https://adu.by/images/2026/ucebnye-predmety-V-XI/fizika/umo-fizika-2026-2027.docx</a:t>
            </a:r>
          </a:p>
          <a:p>
            <a:r>
              <a:t>T = t + 273 — школьное округление. V₂ = 300 × 400 / 300 = 400 см³. Ошибка Цельсия ≈ 1411 см³.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Графики — линии слайда. Это не сканы и не измерения.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27–36 мин. Открывать после записи. 300 × 127 / 27 ≈ 1411 см³ — отвергнуть.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изобарный процесс внутри предложения про три изопроцесса. Изотерму заново не выводим. Изохору и закон Шарля не открываем. Лабораторная № 2 — следующее занятие. https://adu.by/images/2025/08/12/Fizika-10-11.pdf</a:t>
            </a:r>
          </a:p>
          <a:p>
            <a:r>
              <a:t>УМО 2026/2027: Громыко, Зенькович, Луцевич, Слесарь, Физика 10, 2019. https://adu.by/images/2026/ucebnye-predmety-V-XI/fizika/umo-fizika-2026-2027.docx</a:t>
            </a:r>
          </a:p>
          <a:p>
            <a:r>
              <a:t>T = t + 273 — школьное округление. V₂ = 300 × 400 / 300 = 400 см³. Ошибка Цельсия ≈ 1411 см³.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Графики — линии слайда. Это не сканы и не измерения.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36–42 мин. График рисует слайд, не фотография. Абсолютный нуль — граница модели, газ сжижается раньше.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изобарный процесс внутри предложения про три изопроцесса. Изотерму заново не выводим. Изохору и закон Шарля не открываем. Лабораторная № 2 — следующее занятие. https://adu.by/images/2025/08/12/Fizika-10-11.pdf</a:t>
            </a:r>
          </a:p>
          <a:p>
            <a:r>
              <a:t>УМО 2026/2027: Громыко, Зенькович, Луцевич, Слесарь, Физика 10, 2019. https://adu.by/images/2026/ucebnye-predmety-V-XI/fizika/umo-fizika-2026-2027.docx</a:t>
            </a:r>
          </a:p>
          <a:p>
            <a:r>
              <a:t>T = t + 273 — школьное округление. V₂ = 300 × 400 / 300 = 400 см³. Ошибка Цельсия ≈ 1411 см³.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Графики — линии слайда. Это не сканы и не измерения.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36–42 мин. Изотерму не выводить. Закон Шарля не записывать.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изобарный процесс внутри предложения про три изопроцесса. Изотерму заново не выводим. Изохору и закон Шарля не открываем. Лабораторная № 2 — следующее занятие. https://adu.by/images/2025/08/12/Fizika-10-11.pdf</a:t>
            </a:r>
          </a:p>
          <a:p>
            <a:r>
              <a:t>УМО 2026/2027: Громыко, Зенькович, Луцевич, Слесарь, Физика 10, 2019. https://adu.by/images/2026/ucebnye-predmety-V-XI/fizika/umo-fizika-2026-2027.docx</a:t>
            </a:r>
          </a:p>
          <a:p>
            <a:r>
              <a:t>T = t + 273 — школьное округление. V₂ = 300 × 400 / 300 = 400 см³. Ошибка Цельсия ≈ 1411 см³.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Графики — линии слайда. Это не сканы и не измерения.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42–45 мин. Выход устно или одной строкой. Домашняя вторая температура — 77 °C, ответ 500 см³ не называть. Кипяток запрещён. Лабораторный отчёт сегодня не задавать.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изобарный процесс внутри предложения про три изопроцесса. Изотерму заново не выводим. Изохору и закон Шарля не открываем. Лабораторная № 2 — следующее занятие. https://adu.by/images/2025/08/12/Fizika-10-11.pdf</a:t>
            </a:r>
          </a:p>
          <a:p>
            <a:r>
              <a:t>УМО 2026/2027: Громыко, Зенькович, Луцевич, Слесарь, Физика 10, 2019. https://adu.by/images/2026/ucebnye-predmety-V-XI/fizika/umo-fizika-2026-2027.docx</a:t>
            </a:r>
          </a:p>
          <a:p>
            <a:r>
              <a:t>T = t + 273 — школьное округление. V₂ = 300 × 400 / 300 = 400 см³. Ошибка Цельсия ≈ 1411 см³.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Графики — линии слайда. Это не сканы и не измерения.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35424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365760"/>
            <a:ext cx="4297680" cy="7315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4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Урок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1234440"/>
            <a:ext cx="4297680" cy="237744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8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Изобарный процесс</a:t>
            </a:r>
          </a:p>
          <a:p>
            <a:pPr algn="l">
              <a:spcAft>
                <a:spcPts val="400"/>
              </a:spcAft>
            </a:pPr>
            <a:r>
              <a:rPr sz="28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изменения состояния</a:t>
            </a:r>
          </a:p>
          <a:p>
            <a:pPr algn="l">
              <a:spcAft>
                <a:spcPts val="400"/>
              </a:spcAft>
            </a:pPr>
            <a:r>
              <a:rPr sz="28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идеального газа</a:t>
            </a:r>
          </a:p>
        </p:txBody>
      </p:sp>
      <p:pic>
        <p:nvPicPr>
          <p:cNvPr id="5" name="Picture 4" descr="title-flas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0" y="1143000"/>
            <a:ext cx="3886200" cy="21859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4048" y="4773168"/>
            <a:ext cx="694944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Изобарный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35424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237744"/>
            <a:ext cx="8321040" cy="53035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Шарик на колбе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960120"/>
            <a:ext cx="4160520" cy="342900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Воздух наружу не выходит.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Шарик может раздуться.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Колбу опустят в тёплую воду.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Что станет с объёмом?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Что станет с давлением?</a:t>
            </a:r>
          </a:p>
        </p:txBody>
      </p:sp>
      <p:pic>
        <p:nvPicPr>
          <p:cNvPr id="5" name="Picture 4" descr="balloon-flas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325880"/>
            <a:ext cx="3840480" cy="21602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4048" y="4773168"/>
            <a:ext cx="694944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Изобарный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35424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237744"/>
            <a:ext cx="8321040" cy="53035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Запишите до опыта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960120"/>
            <a:ext cx="4160520" cy="342900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Объём: вырастет или нет?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Давление: что с ним будет?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Масса воздуха та же?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Пока без формулы.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Экран можно погасить.</a:t>
            </a:r>
          </a:p>
        </p:txBody>
      </p:sp>
      <p:pic>
        <p:nvPicPr>
          <p:cNvPr id="5" name="Picture 4" descr="bowl-flas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325880"/>
            <a:ext cx="3840480" cy="21602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4048" y="4773168"/>
            <a:ext cx="694944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Изобарный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35424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237744"/>
            <a:ext cx="8321040" cy="53035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Смотрим живую колбу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960120"/>
            <a:ext cx="4160520" cy="342900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Смотрим опыт, не фото.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Шарик округлился или нет?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Объём вырос или нет?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Фотография ничего не меряет.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Серию точек снимут позже.</a:t>
            </a:r>
          </a:p>
        </p:txBody>
      </p:sp>
      <p:pic>
        <p:nvPicPr>
          <p:cNvPr id="5" name="Picture 4" descr="bowl-flas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325880"/>
            <a:ext cx="3840480" cy="21602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4048" y="4773168"/>
            <a:ext cx="694944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Изобарный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35424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237744"/>
            <a:ext cx="8321040" cy="53035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Давление почти то же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960120"/>
            <a:ext cx="4160520" cy="342900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Поршень лёгкий и едет.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Снаружи давит воздух комнаты.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Газ его не пережимает.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Давление почти постоянно.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Это и есть условие.</a:t>
            </a:r>
          </a:p>
        </p:txBody>
      </p:sp>
      <p:pic>
        <p:nvPicPr>
          <p:cNvPr id="5" name="Picture 4" descr="piston-cylin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325880"/>
            <a:ext cx="3840480" cy="21602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4048" y="4773168"/>
            <a:ext cx="694944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Изобарный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35424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237744"/>
            <a:ext cx="8321040" cy="53035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Масса не уходит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960120"/>
            <a:ext cx="4160520" cy="342900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Поршень воздух не выпускает.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Открытая банка массу теряет.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Кубик — постоянная сила.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Заклинивший поршень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уже другой процесс.</a:t>
            </a:r>
          </a:p>
        </p:txBody>
      </p:sp>
      <p:pic>
        <p:nvPicPr>
          <p:cNvPr id="5" name="Picture 4" descr="piston-weigh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325880"/>
            <a:ext cx="3840480" cy="21602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4048" y="4773168"/>
            <a:ext cx="694944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Изобарный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35424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237744"/>
            <a:ext cx="8321040" cy="53035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Изобарный процесс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960120"/>
            <a:ext cx="4160520" cy="342900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p = const.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Масса газа постоянна.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Меняются V и T.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Идеальный газ — модель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сухого воздуха кабинета.</a:t>
            </a:r>
          </a:p>
        </p:txBody>
      </p:sp>
      <p:pic>
        <p:nvPicPr>
          <p:cNvPr id="5" name="Picture 4" descr="two-cylinde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325880"/>
            <a:ext cx="3840480" cy="21602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4048" y="4773168"/>
            <a:ext cx="694944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Изобарный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35424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237744"/>
            <a:ext cx="8321040" cy="53035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Закон Гей-Люссака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960120"/>
            <a:ext cx="4160520" cy="342900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V₁ / T₁ = V₂ / T₂.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Или V / T = const.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T — кельвины.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T = t + 273.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273 — школьное округление.</a:t>
            </a:r>
          </a:p>
        </p:txBody>
      </p:sp>
      <p:pic>
        <p:nvPicPr>
          <p:cNvPr id="5" name="Picture 4" descr="blank-she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325880"/>
            <a:ext cx="3840480" cy="21602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4048" y="4773168"/>
            <a:ext cx="694944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Изобарный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35424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237744"/>
            <a:ext cx="8321040" cy="53035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Не градусы Цельсия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960120"/>
            <a:ext cx="4160520" cy="342900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27 °C — это 300 K.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На 0 °C объём не ноль.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Через Цельсий: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V = V₀ (1 + t/273).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V₀ — объём при 0 °C.</a:t>
            </a:r>
          </a:p>
        </p:txBody>
      </p:sp>
      <p:pic>
        <p:nvPicPr>
          <p:cNvPr id="5" name="Picture 4" descr="thermometer-bac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325880"/>
            <a:ext cx="3840480" cy="21602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4048" y="4773168"/>
            <a:ext cx="694944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Изобарный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35424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237744"/>
            <a:ext cx="8321040" cy="53035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Частный случай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960120"/>
            <a:ext cx="4160520" cy="342900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Уже знаем: pV = νRT.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p и ν не меняются.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Тогда V / T = νR / p.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R считать не нужно.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Достаточно двух состояний.</a:t>
            </a:r>
          </a:p>
        </p:txBody>
      </p:sp>
      <p:pic>
        <p:nvPicPr>
          <p:cNvPr id="5" name="Picture 4" descr="folded-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325880"/>
            <a:ext cx="3840480" cy="21602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4048" y="4773168"/>
            <a:ext cx="694944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Изобарный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35424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237744"/>
            <a:ext cx="8321040" cy="53035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Посчитайте сами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960120"/>
            <a:ext cx="4160520" cy="342900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p и масса постоянны.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V₁ = 300 см³.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t₁ = 27 °C.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t₂ = 127 °C.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Найдите V₂. Ответа нет.</a:t>
            </a:r>
          </a:p>
        </p:txBody>
      </p:sp>
      <p:pic>
        <p:nvPicPr>
          <p:cNvPr id="5" name="Picture 4" descr="glass-syrin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325880"/>
            <a:ext cx="3840480" cy="21602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4048" y="4773168"/>
            <a:ext cx="694944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Изобарный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35424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237744"/>
            <a:ext cx="8321040" cy="53035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Разбор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960120"/>
            <a:ext cx="4160520" cy="342900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T₁ = 300 K, T₂ = 400 K.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V₂ = 300 × 400 / 300.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V₂ = 400 см³.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Объём вырос в 4/3 раза.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Через °C вышло бы ≈ 1411 см³.</a:t>
            </a:r>
          </a:p>
        </p:txBody>
      </p:sp>
      <p:pic>
        <p:nvPicPr>
          <p:cNvPr id="5" name="Picture 4" descr="tumbl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325880"/>
            <a:ext cx="3840480" cy="21602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4048" y="4773168"/>
            <a:ext cx="694944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Изобарный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35424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237744"/>
            <a:ext cx="8321040" cy="5029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Изобара на V–T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09160" y="868680"/>
            <a:ext cx="3977639" cy="155448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T только в кельвинах.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Прямая идёт через ноль.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Точки: 300 K и 400 K.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По °C ноль не пересекает.</a:t>
            </a:r>
          </a:p>
        </p:txBody>
      </p:sp>
      <p:pic>
        <p:nvPicPr>
          <p:cNvPr id="5" name="Picture 4" descr="glass-ro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2468880"/>
            <a:ext cx="3566160" cy="2005965"/>
          </a:xfrm>
          <a:prstGeom prst="rect">
            <a:avLst/>
          </a:prstGeom>
        </p:spPr>
      </p:pic>
      <p:cxnSp>
        <p:nvCxnSpPr>
          <p:cNvPr id="6" name="Connector 5"/>
          <p:cNvCxnSpPr/>
          <p:nvPr/>
        </p:nvCxnSpPr>
        <p:spPr>
          <a:xfrm>
            <a:off x="822960" y="4160520"/>
            <a:ext cx="3154679" cy="0"/>
          </a:xfrm>
          <a:prstGeom prst="line">
            <a:avLst/>
          </a:prstGeom>
          <a:ln w="22225">
            <a:solidFill>
              <a:srgbClr val="1B24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822960" y="2240280"/>
            <a:ext cx="0" cy="1920240"/>
          </a:xfrm>
          <a:prstGeom prst="line">
            <a:avLst/>
          </a:prstGeom>
          <a:ln w="22225">
            <a:solidFill>
              <a:srgbClr val="1B24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822960" y="2490746"/>
            <a:ext cx="2743200" cy="1669774"/>
          </a:xfrm>
          <a:prstGeom prst="line">
            <a:avLst/>
          </a:prstGeom>
          <a:ln w="28575">
            <a:solidFill>
              <a:srgbClr val="2E74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825496" y="2853325"/>
            <a:ext cx="109728" cy="109728"/>
          </a:xfrm>
          <a:prstGeom prst="ellipse">
            <a:avLst/>
          </a:prstGeom>
          <a:solidFill>
            <a:srgbClr val="C45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 flipV="1">
            <a:off x="2880360" y="4087368"/>
            <a:ext cx="0" cy="73152"/>
          </a:xfrm>
          <a:prstGeom prst="line">
            <a:avLst/>
          </a:prstGeom>
          <a:ln w="15875">
            <a:solidFill>
              <a:srgbClr val="1B24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822960" y="2908189"/>
            <a:ext cx="73152" cy="0"/>
          </a:xfrm>
          <a:prstGeom prst="line">
            <a:avLst/>
          </a:prstGeom>
          <a:ln w="15875">
            <a:solidFill>
              <a:srgbClr val="1B24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82880" y="2780173"/>
            <a:ext cx="566928" cy="237744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300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24328" y="4215383"/>
            <a:ext cx="566928" cy="237744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300</a:t>
            </a:r>
          </a:p>
        </p:txBody>
      </p:sp>
      <p:sp>
        <p:nvSpPr>
          <p:cNvPr id="14" name="Oval 13"/>
          <p:cNvSpPr/>
          <p:nvPr/>
        </p:nvSpPr>
        <p:spPr>
          <a:xfrm>
            <a:off x="3511296" y="2435882"/>
            <a:ext cx="109728" cy="109728"/>
          </a:xfrm>
          <a:prstGeom prst="ellipse">
            <a:avLst/>
          </a:prstGeom>
          <a:solidFill>
            <a:srgbClr val="C45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 flipV="1">
            <a:off x="3566160" y="4087368"/>
            <a:ext cx="0" cy="73152"/>
          </a:xfrm>
          <a:prstGeom prst="line">
            <a:avLst/>
          </a:prstGeom>
          <a:ln w="15875">
            <a:solidFill>
              <a:srgbClr val="1B24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22960" y="2490746"/>
            <a:ext cx="73152" cy="0"/>
          </a:xfrm>
          <a:prstGeom prst="line">
            <a:avLst/>
          </a:prstGeom>
          <a:ln w="15875">
            <a:solidFill>
              <a:srgbClr val="1B24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82880" y="2362730"/>
            <a:ext cx="566928" cy="237744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400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10128" y="4215383"/>
            <a:ext cx="566928" cy="237744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400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4048" y="4215383"/>
            <a:ext cx="292608" cy="237744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" y="4215383"/>
            <a:ext cx="320040" cy="237744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6112" y="1965960"/>
            <a:ext cx="365760" cy="237744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V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4048" y="4773168"/>
            <a:ext cx="694944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Изобарный процесс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35424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237744"/>
            <a:ext cx="8321040" cy="50292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Те же состояния, другие оси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822960"/>
            <a:ext cx="8229600" cy="105156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На p–V и p–T давление — горизонталь.</a:t>
            </a:r>
          </a:p>
          <a:p>
            <a:pPr algn="l">
              <a:spcAft>
                <a:spcPts val="400"/>
              </a:spcAft>
            </a:pPr>
            <a:r>
              <a:rPr sz="2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Объём и температура меняются.</a:t>
            </a:r>
          </a:p>
          <a:p>
            <a:pPr algn="l">
              <a:spcAft>
                <a:spcPts val="400"/>
              </a:spcAft>
            </a:pPr>
            <a:r>
              <a:rPr sz="2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Линию постоянного объёма не строим.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31520" y="3950207"/>
            <a:ext cx="3520440" cy="0"/>
          </a:xfrm>
          <a:prstGeom prst="line">
            <a:avLst/>
          </a:prstGeom>
          <a:ln w="22225">
            <a:solidFill>
              <a:srgbClr val="1B24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731520" y="2286000"/>
            <a:ext cx="0" cy="1664207"/>
          </a:xfrm>
          <a:prstGeom prst="line">
            <a:avLst/>
          </a:prstGeom>
          <a:ln w="22225">
            <a:solidFill>
              <a:srgbClr val="1B24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1717243" y="2918399"/>
            <a:ext cx="1760220" cy="0"/>
          </a:xfrm>
          <a:prstGeom prst="line">
            <a:avLst/>
          </a:prstGeom>
          <a:ln w="28575">
            <a:solidFill>
              <a:srgbClr val="2E74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666951" y="2868107"/>
            <a:ext cx="100584" cy="100584"/>
          </a:xfrm>
          <a:prstGeom prst="ellipse">
            <a:avLst/>
          </a:prstGeom>
          <a:solidFill>
            <a:srgbClr val="C45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16075" y="3968495"/>
            <a:ext cx="502920" cy="237744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V₁</a:t>
            </a:r>
          </a:p>
        </p:txBody>
      </p:sp>
      <p:sp>
        <p:nvSpPr>
          <p:cNvPr id="10" name="Oval 9"/>
          <p:cNvSpPr/>
          <p:nvPr/>
        </p:nvSpPr>
        <p:spPr>
          <a:xfrm>
            <a:off x="3427171" y="2868107"/>
            <a:ext cx="100584" cy="100584"/>
          </a:xfrm>
          <a:prstGeom prst="ellipse">
            <a:avLst/>
          </a:prstGeom>
          <a:solidFill>
            <a:srgbClr val="C45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276295" y="3968495"/>
            <a:ext cx="502920" cy="237744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V₂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11880" y="3968495"/>
            <a:ext cx="731520" cy="25603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2029967"/>
            <a:ext cx="731520" cy="25603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p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937759" y="3950207"/>
            <a:ext cx="3520441" cy="0"/>
          </a:xfrm>
          <a:prstGeom prst="line">
            <a:avLst/>
          </a:prstGeom>
          <a:ln w="22225">
            <a:solidFill>
              <a:srgbClr val="1B24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4937759" y="2286000"/>
            <a:ext cx="0" cy="1664207"/>
          </a:xfrm>
          <a:prstGeom prst="line">
            <a:avLst/>
          </a:prstGeom>
          <a:ln w="22225">
            <a:solidFill>
              <a:srgbClr val="1B24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5923483" y="2918399"/>
            <a:ext cx="1760220" cy="0"/>
          </a:xfrm>
          <a:prstGeom prst="line">
            <a:avLst/>
          </a:prstGeom>
          <a:ln w="28575">
            <a:solidFill>
              <a:srgbClr val="2E74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5873191" y="2868107"/>
            <a:ext cx="100584" cy="100584"/>
          </a:xfrm>
          <a:prstGeom prst="ellipse">
            <a:avLst/>
          </a:prstGeom>
          <a:solidFill>
            <a:srgbClr val="C45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722315" y="3968495"/>
            <a:ext cx="502920" cy="237744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T₁</a:t>
            </a:r>
          </a:p>
        </p:txBody>
      </p:sp>
      <p:sp>
        <p:nvSpPr>
          <p:cNvPr id="19" name="Oval 18"/>
          <p:cNvSpPr/>
          <p:nvPr/>
        </p:nvSpPr>
        <p:spPr>
          <a:xfrm>
            <a:off x="7633411" y="2868107"/>
            <a:ext cx="100584" cy="100584"/>
          </a:xfrm>
          <a:prstGeom prst="ellipse">
            <a:avLst/>
          </a:prstGeom>
          <a:solidFill>
            <a:srgbClr val="C45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82535" y="3968495"/>
            <a:ext cx="502920" cy="237744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T₂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18120" y="3968495"/>
            <a:ext cx="731520" cy="25603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10912" y="2029967"/>
            <a:ext cx="731520" cy="25603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4048" y="4773168"/>
            <a:ext cx="694944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Изобарный процесс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35424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237744"/>
            <a:ext cx="8321040" cy="53035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Выход и дом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960120"/>
            <a:ext cx="4160520" cy="342900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Почему в отношение не ставят 27?</a:t>
            </a:r>
          </a:p>
          <a:p>
            <a:pPr algn="l">
              <a:spcAft>
                <a:spcPts val="400"/>
              </a:spcAft>
            </a:pPr>
            <a:r>
              <a:rPr sz="2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Дома: банка и шарик.</a:t>
            </a:r>
          </a:p>
          <a:p>
            <a:pPr algn="l">
              <a:spcAft>
                <a:spcPts val="400"/>
              </a:spcAft>
            </a:pPr>
            <a:r>
              <a:rPr sz="2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Вода тёплая, из-под крана.</a:t>
            </a:r>
          </a:p>
          <a:p>
            <a:pPr algn="l">
              <a:spcAft>
                <a:spcPts val="400"/>
              </a:spcAft>
            </a:pPr>
            <a:r>
              <a:rPr sz="2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Без плиты и без телефона.</a:t>
            </a:r>
          </a:p>
          <a:p>
            <a:pPr algn="l">
              <a:spcAft>
                <a:spcPts val="400"/>
              </a:spcAft>
            </a:pPr>
            <a:r>
              <a:rPr sz="2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Или 400 см³, 7 °C → 77 °C.</a:t>
            </a:r>
          </a:p>
        </p:txBody>
      </p:sp>
      <p:pic>
        <p:nvPicPr>
          <p:cNvPr id="5" name="Picture 4" descr="jar-ballo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325880"/>
            <a:ext cx="3840480" cy="21602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4048" y="4773168"/>
            <a:ext cx="694944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Изобарный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Изобарный процесс изменения состояния идеального газа</dc:title>
  <dc:subject>Физика 10, базовый уровень</dc:subject>
  <dc:creator>MediaSchool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