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0–4 мин. Назвать тему. Не начинать с формулы. Изотерму и изобару не открывать.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0–4 мин. Принять любые бытовые ответы. Не подтверждать, пока не запишут.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4–9 мин. Если звучит «объём вырастет», вернуть к пробке. Законы Бойля и Гей-Люссака на доску не переписывать.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9–16 мин. Уравнение состояния не выводить. R не вычислять: оно сократится. Основное уравнение МКТ не писать.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9–16 мин. Назвать закон Шарля. Подчеркнуть кельвины до задачи. 273,15 не спорить: на уроке правило t + 273.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16–25 мин. Один конец манометра открыт в комнату. Глухую колбу не греть. Ртуть не брать. Нет прибора — слайд остаётся постановкой, число не выдумывать. Сдвиг столбика чуть меняет объём: при малом сдвиге процесс считаем изохорным.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16–25 мин. Погасить экран на запись, если класс смотрит в слайд вместо тетради. Ответ не говорить.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16–25 мин. Если прибора не было, сказать это вслух и перейти к примеру 100 кПа. Не подгонять уровни под 150 кПа.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25–34 мин. Чисел 100 и 150 ещё нет: точки подпишут после расчёта. Реальный газ до T = 0 не продолжают. Это график модели.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25–34 мин. Наклон не вычислять. Не называть это новым законом. Повышенный уровень и адиабату не открывать.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25–34 мин. Если кто-то рисует гиперболу, сказать: это была изотерма, сегодня объём не меняется. Формулу изотермы не писать.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25–34 мин. Ловушку назвать до счёта, чужое число 656 ещё не показывать.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34–42 мин. Ответа на слайде нет. Смотреть две-три тетради: есть ли перевод в кельвины. Свой опыт с этими числами не сравнивать.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34–42 мин. Открывать только после попытки. 150 кПа = 1,50×10⁵ Па. Кто оставил градусы Цельсия, показывает место поломки.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42–45 мин. Выход — три фразы своими словами. Домашнее проговорить: 0 °C и 273 °C, закрытую банку не греть.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изохорный процесс в строке вместе с изотермическим и изобарным. Этот час — только изохора и закон Шарля. Демонстрация программы: давление меняется с температурой при постоянном объёме. Лабораторной изохорного процесса в базовом перечне нет. https://adu.by/images/2025/08/12/Fizika-10-11.pdf</a:t>
            </a:r>
          </a:p>
          <a:p>
            <a:r>
              <a:t>Уравнение состояния и абсолютная температура уже изучены. Первый закон, работа, количество теплоты и внутренняя энергия — тема 2, в слайды не входят.</a:t>
            </a:r>
          </a:p>
          <a:p>
            <a:r>
              <a:t>T = t + 273 — школьное правило этого урока. Пособие: Громыко и др., Физика 10, 2019, по УМО 2026/2027. Постраничный текст не открывался.</a:t>
            </a:r>
          </a:p>
          <a:p>
            <a:r>
              <a:t>Кадры — imagegen 2026-10-02, не измерение и не скан.</a:t>
            </a:r>
          </a:p>
          <a:p>
            <a:r>
              <a:t>Безопасность: https://adu.by/images/2025/09/pravila-bezopasnosti-OSO.pdf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56032"/>
            <a:ext cx="822960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4000" b="1" i="0">
                <a:solidFill>
                  <a:srgbClr val="1B2430"/>
                </a:solidFill>
                <a:latin typeface="Calibri"/>
              </a:rPr>
              <a:t>Урок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868680"/>
            <a:ext cx="8229600" cy="10515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B2430"/>
                </a:solidFill>
                <a:latin typeface="Calibri"/>
              </a:rPr>
              <a:t>Изохорный процесс изменения состояния идеального газа</a:t>
            </a:r>
          </a:p>
        </p:txBody>
      </p:sp>
      <p:pic>
        <p:nvPicPr>
          <p:cNvPr id="5" name="Picture 4" descr="stoppered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639" y="1965960"/>
            <a:ext cx="3982720" cy="2240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8912" y="4224528"/>
            <a:ext cx="8229600" cy="3657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1B2430"/>
                </a:solidFill>
                <a:latin typeface="Calibri"/>
              </a:rPr>
              <a:t>Закрытый воздух. Объём не отпускаем.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Закрытая банка</a:t>
            </a:r>
          </a:p>
        </p:txBody>
      </p:sp>
      <p:pic>
        <p:nvPicPr>
          <p:cNvPr id="4" name="Picture 3" descr="lidded-j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Воздух наружу не выходит.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Стекло почти не раздувается.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Что меняется сильнее: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давление или объём?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Запишите прогноз. Пока без формулы.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Объём держим</a:t>
            </a:r>
          </a:p>
        </p:txBody>
      </p:sp>
      <p:pic>
        <p:nvPicPr>
          <p:cNvPr id="4" name="Picture 3" descr="sealed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Изохорный процесс: V = const.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Масса и состав газа те же.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Меняются давление и температура.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Изотерму и изобару заново не выводим.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Из уравнения состояния</a:t>
            </a:r>
          </a:p>
        </p:txBody>
      </p:sp>
      <p:pic>
        <p:nvPicPr>
          <p:cNvPr id="4" name="Picture 3" descr="cork-v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Уже знаем: pV = νRT.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ν — количество вещества, не объём.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Сегодня V, ν и R не меняются.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Тогда p / T постоянно.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Закон Шарля</a:t>
            </a:r>
          </a:p>
        </p:txBody>
      </p:sp>
      <p:pic>
        <p:nvPicPr>
          <p:cNvPr id="4" name="Picture 3" descr="check-de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Давление прямо пропорционально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абсолютной температуре.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p₁ / T₁ = p₂ / T₂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T = t + 273. Только кельвины.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Опыт учителя</a:t>
            </a:r>
          </a:p>
        </p:txBody>
      </p:sp>
      <p:pic>
        <p:nvPicPr>
          <p:cNvPr id="4" name="Picture 3" descr="bath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Колба с воздухом в водяной бане.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Шланг пойдёт в открытый манометр.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На рисунке манометра ещё нет.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Греет только учитель.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До нагрева</a:t>
            </a:r>
          </a:p>
        </p:txBody>
      </p:sp>
      <p:pic>
        <p:nvPicPr>
          <p:cNvPr id="4" name="Picture 3" descr="warm-cool-ja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Правая банка останется холоднее.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Обе закрыты, объём тот же.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Где давление станет выше?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Одна фраза. Без числа.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Что увидели</a:t>
            </a:r>
          </a:p>
        </p:txBody>
      </p:sp>
      <p:pic>
        <p:nvPicPr>
          <p:cNvPr id="4" name="Picture 3" descr="open-utu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Уровни разные: давление выросло.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Колба не раздулась.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Рисунок — не измерение закона.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Число только с живого прибора.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393192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Изохора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1051560"/>
            <a:ext cx="3566160" cy="29260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В осях p и T — прямая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через начало координат.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На оси температуры — кельвины.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60520" y="4160520"/>
            <a:ext cx="4206240" cy="0"/>
          </a:xfrm>
          <a:prstGeom prst="line">
            <a:avLst/>
          </a:prstGeom>
          <a:ln w="19050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4160520" y="1234440"/>
            <a:ext cx="0" cy="2926080"/>
          </a:xfrm>
          <a:prstGeom prst="line">
            <a:avLst/>
          </a:prstGeom>
          <a:ln w="19050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4160520" y="2336986"/>
            <a:ext cx="3196742" cy="1823534"/>
          </a:xfrm>
          <a:prstGeom prst="line">
            <a:avLst/>
          </a:prstGeom>
          <a:ln w="34925">
            <a:solidFill>
              <a:srgbClr val="2E74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863132" y="3088770"/>
            <a:ext cx="128016" cy="128016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040879" y="2416942"/>
            <a:ext cx="128016" cy="128016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4187952"/>
            <a:ext cx="82296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T, 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1115568"/>
            <a:ext cx="45720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58768" y="4187952"/>
            <a:ext cx="3657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B2430"/>
                </a:solidFill>
                <a:latin typeface="Calibri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5580" y="3225930"/>
            <a:ext cx="105156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45C26"/>
                </a:solidFill>
                <a:latin typeface="Calibri"/>
              </a:rPr>
              <a:t>T₁, p₁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3327" y="2554102"/>
            <a:ext cx="105156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45C26"/>
                </a:solidFill>
                <a:latin typeface="Calibri"/>
              </a:rPr>
              <a:t>T₂, p₂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Два объёма</a:t>
            </a:r>
          </a:p>
        </p:txBody>
      </p:sp>
      <p:pic>
        <p:nvPicPr>
          <p:cNvPr id="4" name="Picture 3" descr="two-flas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Масса одна и та же, ν то же.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p / T меньше при большем V.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Больший объём — прямая положе.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Вторую колбу сегодня не считаем.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19456"/>
            <a:ext cx="8229600" cy="42062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000" b="1" i="0">
                <a:solidFill>
                  <a:srgbClr val="1B2430"/>
                </a:solidFill>
                <a:latin typeface="Calibri"/>
              </a:rPr>
              <a:t>Те же состояния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658368"/>
            <a:ext cx="8229600" cy="3657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1B2430"/>
                </a:solidFill>
                <a:latin typeface="Calibri"/>
              </a:rPr>
              <a:t>Слева вертикаль p–V. Справа горизонталь V–T.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7240" y="4069080"/>
            <a:ext cx="3291840" cy="0"/>
          </a:xfrm>
          <a:prstGeom prst="line">
            <a:avLst/>
          </a:prstGeom>
          <a:ln w="19050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777240" y="1554480"/>
            <a:ext cx="0" cy="2514600"/>
          </a:xfrm>
          <a:prstGeom prst="line">
            <a:avLst/>
          </a:prstGeom>
          <a:ln w="19050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2331720" y="1965960"/>
            <a:ext cx="0" cy="1371600"/>
          </a:xfrm>
          <a:prstGeom prst="line">
            <a:avLst/>
          </a:prstGeom>
          <a:ln w="38100">
            <a:solidFill>
              <a:srgbClr val="2E74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267712" y="3273552"/>
            <a:ext cx="128016" cy="128016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67712" y="1901952"/>
            <a:ext cx="128016" cy="128016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4048" y="1444752"/>
            <a:ext cx="41148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1B2430"/>
                </a:solidFill>
                <a:latin typeface="Calibri"/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4096512"/>
            <a:ext cx="3657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80" y="4096512"/>
            <a:ext cx="50292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V₀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3182112"/>
            <a:ext cx="45720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p₁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1810512"/>
            <a:ext cx="45720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p₂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760" y="2468880"/>
            <a:ext cx="10515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C45C26"/>
                </a:solidFill>
                <a:latin typeface="Calibri"/>
              </a:rPr>
              <a:t>нагрев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937760" y="4069080"/>
            <a:ext cx="3429000" cy="0"/>
          </a:xfrm>
          <a:prstGeom prst="line">
            <a:avLst/>
          </a:prstGeom>
          <a:ln w="19050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4937760" y="1554480"/>
            <a:ext cx="0" cy="2514600"/>
          </a:xfrm>
          <a:prstGeom prst="line">
            <a:avLst/>
          </a:prstGeom>
          <a:ln w="19050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5852160" y="2606040"/>
            <a:ext cx="1920240" cy="0"/>
          </a:xfrm>
          <a:prstGeom prst="line">
            <a:avLst/>
          </a:prstGeom>
          <a:ln w="38100">
            <a:solidFill>
              <a:srgbClr val="2E74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788152" y="2542032"/>
            <a:ext cx="128016" cy="128016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708392" y="2542032"/>
            <a:ext cx="128016" cy="128016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0" y="1444752"/>
            <a:ext cx="3657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1B2430"/>
                </a:solidFill>
                <a:latin typeface="Calibri"/>
              </a:rPr>
              <a:t>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096512"/>
            <a:ext cx="3657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0" y="2194560"/>
            <a:ext cx="50292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V₀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23560" y="2926080"/>
            <a:ext cx="45720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T₁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98079" y="2926080"/>
            <a:ext cx="45720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B2430"/>
                </a:solidFill>
                <a:latin typeface="Calibri"/>
              </a:rPr>
              <a:t>T₂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3246120"/>
            <a:ext cx="10515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C45C26"/>
                </a:solidFill>
                <a:latin typeface="Calibri"/>
              </a:rPr>
              <a:t>нагрев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Не шкала Цельсия</a:t>
            </a:r>
          </a:p>
        </p:txBody>
      </p:sp>
      <p:pic>
        <p:nvPicPr>
          <p:cNvPr id="4" name="Picture 3" descr="tall-bot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0 на оси кельвинов — не 0 °C.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0 °C — это 273 К.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В формулу t вместо T не ставят.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Прямая через ноль — по кельвинам.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Посчитайте</a:t>
            </a:r>
          </a:p>
        </p:txBody>
      </p:sp>
      <p:pic>
        <p:nvPicPr>
          <p:cNvPr id="4" name="Picture 3" descr="problem-she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V = const, масса та же.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t₁ = 27 °C, p₁ = 100 кПа.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t₂ = 177 °C.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Найдите p₂. Сначала кельвины.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Разбор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97280"/>
            <a:ext cx="8138160" cy="329184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600" b="1" i="0">
                <a:solidFill>
                  <a:srgbClr val="1B2430"/>
                </a:solidFill>
                <a:latin typeface="Calibri"/>
              </a:rPr>
              <a:t>T₁ = 300 К.   T₂ = 450 К.</a:t>
            </a:r>
          </a:p>
          <a:p>
            <a:pPr algn="l">
              <a:spcAft>
                <a:spcPts val="400"/>
              </a:spcAft>
            </a:pPr>
            <a:r>
              <a:rPr sz="2600" b="1" i="0">
                <a:solidFill>
                  <a:srgbClr val="1B2430"/>
                </a:solidFill>
                <a:latin typeface="Calibri"/>
              </a:rPr>
              <a:t>p₂ = 100 × 450 / 300 = 150 кПа.</a:t>
            </a:r>
          </a:p>
          <a:p>
            <a:pPr algn="l">
              <a:spcAft>
                <a:spcPts val="400"/>
              </a:spcAft>
            </a:pPr>
            <a:r>
              <a:rPr sz="2600" b="1" i="0">
                <a:solidFill>
                  <a:srgbClr val="1B2430"/>
                </a:solidFill>
                <a:latin typeface="Calibri"/>
              </a:rPr>
              <a:t>Проверка: 100 / 300 = 150 / 450.</a:t>
            </a:r>
          </a:p>
          <a:p>
            <a:pPr algn="l">
              <a:spcAft>
                <a:spcPts val="400"/>
              </a:spcAft>
            </a:pPr>
            <a:r>
              <a:rPr sz="2600" b="1" i="0">
                <a:solidFill>
                  <a:srgbClr val="1B2430"/>
                </a:solidFill>
                <a:latin typeface="Calibri"/>
              </a:rPr>
              <a:t>Путь через °C даёт около 656 кПа.</a:t>
            </a:r>
          </a:p>
          <a:p>
            <a:pPr algn="l">
              <a:spcAft>
                <a:spcPts val="400"/>
              </a:spcAft>
            </a:pPr>
            <a:r>
              <a:rPr sz="2600" b="1" i="0">
                <a:solidFill>
                  <a:srgbClr val="1B2430"/>
                </a:solidFill>
                <a:latin typeface="Calibri"/>
              </a:rPr>
              <a:t>Это не ответ закона Шарля.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6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37744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 i="0">
                <a:solidFill>
                  <a:srgbClr val="1B2430"/>
                </a:solidFill>
                <a:latin typeface="Calibri"/>
              </a:rPr>
              <a:t>Три фразы</a:t>
            </a:r>
          </a:p>
        </p:txBody>
      </p:sp>
      <p:pic>
        <p:nvPicPr>
          <p:cNvPr id="4" name="Picture 3" descr="windowsill-j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55908"/>
            <a:ext cx="3977639" cy="2237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1051560"/>
            <a:ext cx="4160520" cy="33832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Объём не менялся.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p / T осталось тем же.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Температура была в кельвинах.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Дома: график и один расчёт.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B2430"/>
                </a:solidFill>
                <a:latin typeface="Calibri"/>
              </a:rPr>
              <a:t>Плиту не включать.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69494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E74B5"/>
                </a:solidFill>
                <a:latin typeface="Calibri"/>
              </a:rPr>
              <a:t>MediaSchool · Физика 10 · Изохорный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4773168"/>
            <a:ext cx="1005840" cy="2743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 i="0">
                <a:solidFill>
                  <a:srgbClr val="1B2430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Изохорный процесс изменения состояния идеального газа</dc:title>
  <dc:subject>Физика 10, базовый уровень</dc:subject>
  <dc:creator>MediaSchool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>Урок 13</cp:category>
</cp:coreProperties>
</file>