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12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DD0F5128-8B53-4273-B89F-93F332B5B9E7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2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открытие.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Дайте 10 секунд на молчаливое наблюдение, затем соберите два вопроса учеников.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diffusion-hero.png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 type="sldNum" idx="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5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двухчастное объяснение.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diffusion-model.png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6" name="PlaceHolder 3"/>
          <p:cNvSpPr>
            <a:spLocks noGrp="1"/>
          </p:cNvSpPr>
          <p:nvPr>
            <p:ph type="sldNum" idx="1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важная оговорка.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diffusion-model.png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 type="sldNum" idx="1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синтез примеров.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diffusion-hero.png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PlaceHolder 3"/>
          <p:cNvSpPr>
            <a:spLocks noGrp="1"/>
          </p:cNvSpPr>
          <p:nvPr>
            <p:ph type="sldNum" idx="1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6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наблюдение и эксперимент.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diffusion-photo.png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5" name="PlaceHolder 3"/>
          <p:cNvSpPr>
            <a:spLocks noGrp="1"/>
          </p:cNvSpPr>
          <p:nvPr>
            <p:ph type="sldNum" idx="1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измеримый результат.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diffusion-photo.png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 type="sldNum" idx="1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маршрут исследования.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 type="sldNum" idx="1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вывод исследования.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sldNum" idx="1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работа в паре.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diffusion-photo.png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7" name="PlaceHolder 3"/>
          <p:cNvSpPr>
            <a:spLocks noGrp="1"/>
          </p:cNvSpPr>
          <p:nvPr>
            <p:ph type="sldNum" idx="2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применение.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diffusion-model.png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 type="sldNum" idx="2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8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проверка понимания.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Не показывайте следующий слайд до голосования класса.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diffusion-hero.png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PlaceHolder 3"/>
          <p:cNvSpPr>
            <a:spLocks noGrp="1"/>
          </p:cNvSpPr>
          <p:nvPr>
            <p:ph type="sldNum" idx="2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прогноз.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diffusion-photo.png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PlaceHolder 3"/>
          <p:cNvSpPr>
            <a:spLocks noGrp="1"/>
          </p:cNvSpPr>
          <p:nvPr>
            <p:ph type="sldNum" idx="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раскрытие ответов.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diffusion-hero.png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 type="sldNum" idx="2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выход из урока.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diffusion-hero.png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 type="sldNum" idx="2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раскрытие результата.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diffusion-photo.png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 type="sldNum" idx="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главная идея.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sldNum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4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понятийная модель.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diffusion-model.png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 type="sldNum" idx="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задание без подсказки.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 type="sldNum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4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проверка ответа.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7" name="PlaceHolder 3"/>
          <p:cNvSpPr>
            <a:spLocks noGrp="1"/>
          </p:cNvSpPr>
          <p:nvPr>
            <p:ph type="sldNum" idx="1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сравнение.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diffusion-model.png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 type="sldNum" idx="1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Роль слайда: объяснение явления.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Сначала задайте вопрос, затем раскрывайте объяснение; попросите ученика назвать наблюдение отдельно от модели.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Проверьте понимание коротким вопросом перед переходом дальше.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https://goldbook.iupac.org/terms/view/D01716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https://goldbook.iupac.org/terms/view/B00748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https://doi.org/10.1080/14786442808674769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/Users/blari/WebstormProjects/MediaSchool/prisma/seed-content-matter.ts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OpenAI-generated educational visual, 2026-08-02: diffusion-photo.png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sldNum" idx="1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lnSpc>
                <a:spcPct val="90000"/>
              </a:lnSpc>
              <a:buNone/>
            </a:pP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9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"/>
          <p:cNvPicPr/>
          <p:nvPr/>
        </p:nvPicPr>
        <p:blipFill>
          <a:blip r:embed="rId1"/>
          <a:srcRect l="0" t="28" r="0" b="28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" name="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gradFill rotWithShape="0">
            <a:gsLst>
              <a:gs pos="0">
                <a:srgbClr val="090E1A">
                  <a:alpha val="94000"/>
                </a:srgbClr>
              </a:gs>
              <a:gs pos="42000">
                <a:srgbClr val="090E1A">
                  <a:alpha val="65000"/>
                </a:srgbClr>
              </a:gs>
              <a:gs pos="100000">
                <a:srgbClr val="090E1A">
                  <a:alpha val="12000"/>
                </a:srgbClr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"/>
          <p:cNvSpPr/>
          <p:nvPr/>
        </p:nvSpPr>
        <p:spPr>
          <a:xfrm>
            <a:off x="552600" y="476280"/>
            <a:ext cx="409536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50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ФИЗИКА · 7 КЛАСС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deck-title"/>
          <p:cNvSpPr/>
          <p:nvPr/>
        </p:nvSpPr>
        <p:spPr>
          <a:xfrm>
            <a:off x="552600" y="1676520"/>
            <a:ext cx="6762240" cy="180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>
              <a:lnSpc>
                <a:spcPct val="92000"/>
              </a:lnSpc>
            </a:pPr>
            <a:r>
              <a:rPr lang="en-US" sz="5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Диффузия.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92000"/>
              </a:lnSpc>
            </a:pPr>
            <a:r>
              <a:rPr lang="en-US" sz="5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Броуновское движение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deck-subtitle"/>
          <p:cNvSpPr/>
          <p:nvPr/>
        </p:nvSpPr>
        <p:spPr>
          <a:xfrm>
            <a:off x="581040" y="3857760"/>
            <a:ext cx="5619240" cy="49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85000" lnSpcReduction="19999"/>
          </a:bodyPr>
          <a:p>
            <a:pPr>
              <a:lnSpc>
                <a:spcPct val="104000"/>
              </a:lnSpc>
            </a:pPr>
            <a:r>
              <a:rPr lang="en-US" sz="2170" b="0" u="none" strike="noStrike">
                <a:solidFill>
                  <a:srgbClr val="FFFFFF">
                    <a:alpha val="88000"/>
                  </a:srgbClr>
                </a:solidFill>
                <a:effectLst/>
                <a:uFillTx/>
                <a:latin typeface="Arial"/>
                <a:ea typeface="Arial"/>
              </a:rPr>
              <a:t>Хаотическое движение частиц создаёт наблюдаемый результат</a:t>
            </a:r>
            <a:endParaRPr lang="en-US" sz="21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7" name=""/>
          <p:cNvCxnSpPr/>
          <p:nvPr/>
        </p:nvCxnSpPr>
        <p:spPr>
          <a:xfrm>
            <a:off x="571320" y="4809960"/>
            <a:ext cx="2381760" cy="360"/>
          </a:xfrm>
          <a:prstGeom prst="straightConnector1">
            <a:avLst/>
          </a:prstGeom>
          <a:ln w="47625">
            <a:solidFill>
              <a:srgbClr val="FFB454"/>
            </a:solidFill>
            <a:round/>
          </a:ln>
        </p:spPr>
      </p:cxnSp>
      <p:sp>
        <p:nvSpPr>
          <p:cNvPr id="18" name=""/>
          <p:cNvSpPr/>
          <p:nvPr/>
        </p:nvSpPr>
        <p:spPr>
          <a:xfrm>
            <a:off x="571680" y="5010120"/>
            <a:ext cx="5905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FFFFFF">
                    <a:alpha val="78000"/>
                  </a:srgbClr>
                </a:solidFill>
                <a:effectLst/>
                <a:uFillTx/>
                <a:latin typeface="Arial"/>
                <a:ea typeface="Arial"/>
              </a:rPr>
              <a:t>КОНЦЕНТРАЦИЯ  ·  ДВИЖЕНИЕ  ·  ВЫРАВНИВАНИЕ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slide-number-1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01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9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" name=""/>
          <p:cNvSpPr/>
          <p:nvPr/>
        </p:nvSpPr>
        <p:spPr>
          <a:xfrm>
            <a:off x="0" y="0"/>
            <a:ext cx="12191760" cy="1428480"/>
          </a:xfrm>
          <a:prstGeom prst="rect">
            <a:avLst/>
          </a:prstGeom>
          <a:solidFill>
            <a:srgbClr val="090E1A">
              <a:alpha val="8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514440" y="447840"/>
            <a:ext cx="10477080" cy="59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85000" lnSpcReduction="9999"/>
          </a:bodyPr>
          <a:p>
            <a:pPr>
              <a:lnSpc>
                <a:spcPct val="104000"/>
              </a:lnSpc>
            </a:pPr>
            <a:r>
              <a:rPr lang="en-US" sz="345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Диффузия и броуновское движение — не одно и то же</a:t>
            </a:r>
            <a:endParaRPr lang="en-US" sz="34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0" y="5105520"/>
            <a:ext cx="6095520" cy="1752120"/>
          </a:xfrm>
          <a:prstGeom prst="rect">
            <a:avLst/>
          </a:prstGeom>
          <a:solidFill>
            <a:srgbClr val="090E1A">
              <a:alpha val="86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6095880" y="5105520"/>
            <a:ext cx="6095520" cy="1752120"/>
          </a:xfrm>
          <a:prstGeom prst="rect">
            <a:avLst/>
          </a:prstGeom>
          <a:solidFill>
            <a:srgbClr val="090E1A">
              <a:alpha val="7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514440" y="5410080"/>
            <a:ext cx="171432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50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ДИФФУЗИЯ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514440" y="5810400"/>
            <a:ext cx="485748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70000" lnSpcReduction="19999"/>
          </a:bodyPr>
          <a:p>
            <a:pPr>
              <a:lnSpc>
                <a:spcPct val="104000"/>
              </a:lnSpc>
            </a:pPr>
            <a:r>
              <a:rPr lang="en-US" sz="20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выравнивается концентрация множества частиц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6553080" y="5410080"/>
            <a:ext cx="171432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500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БРОУНОВСКОЕ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6553080" y="5810400"/>
            <a:ext cx="495252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77500" lnSpcReduction="19999"/>
          </a:bodyPr>
          <a:p>
            <a:pPr>
              <a:lnSpc>
                <a:spcPct val="104000"/>
              </a:lnSpc>
            </a:pPr>
            <a:r>
              <a:rPr lang="en-US" sz="21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беспорядочно движется наблюдаемая взвесь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5" name="slide-number-9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09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eyebrow"/>
          <p:cNvSpPr/>
          <p:nvPr/>
        </p:nvSpPr>
        <p:spPr>
          <a:xfrm>
            <a:off x="514440" y="419040"/>
            <a:ext cx="3619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4F46E5"/>
                </a:solidFill>
                <a:effectLst/>
                <a:uFillTx/>
                <a:latin typeface="Arial"/>
                <a:ea typeface="Arial"/>
              </a:rPr>
              <a:t>ВАЖНАЯ ОГОВОРКА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514440" y="866880"/>
            <a:ext cx="6953040" cy="7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77500" lnSpcReduction="19999"/>
          </a:bodyPr>
          <a:p>
            <a:pPr>
              <a:lnSpc>
                <a:spcPct val="104000"/>
              </a:lnSpc>
            </a:pPr>
            <a:r>
              <a:rPr lang="en-US" sz="353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Красивый опыт может показывать сразу несколько процессов</a:t>
            </a:r>
            <a:endParaRPr lang="en-US" sz="35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4476600" y="1866960"/>
            <a:ext cx="7162560" cy="4095360"/>
          </a:xfrm>
          <a:prstGeom prst="roundRect">
            <a:avLst>
              <a:gd name="adj" fmla="val 16667"/>
            </a:avLst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514440" y="2152800"/>
            <a:ext cx="314280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4F46E5"/>
                </a:solidFill>
                <a:effectLst/>
                <a:uFillTx/>
                <a:latin typeface="Arial"/>
                <a:ea typeface="Arial"/>
              </a:rPr>
              <a:t>ЧИСТАЯ МОДЕЛЬ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514440" y="2610000"/>
            <a:ext cx="323820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12000"/>
              </a:lnSpc>
            </a:pPr>
            <a:r>
              <a:rPr lang="en-US" sz="232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диффузия в геле</a:t>
            </a:r>
            <a:endParaRPr lang="en-US" sz="2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2000"/>
              </a:lnSpc>
            </a:pPr>
            <a:r>
              <a:rPr lang="en-US" sz="232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минимум потоков</a:t>
            </a:r>
            <a:endParaRPr lang="en-US" sz="2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51" name=""/>
          <p:cNvCxnSpPr/>
          <p:nvPr/>
        </p:nvCxnSpPr>
        <p:spPr>
          <a:xfrm>
            <a:off x="514080" y="4114800"/>
            <a:ext cx="3143880" cy="360"/>
          </a:xfrm>
          <a:prstGeom prst="straightConnector1">
            <a:avLst/>
          </a:prstGeom>
          <a:ln w="19050">
            <a:solidFill>
              <a:srgbClr val="B8BCC4"/>
            </a:solidFill>
            <a:round/>
          </a:ln>
        </p:spPr>
      </p:cxnSp>
      <p:sp>
        <p:nvSpPr>
          <p:cNvPr id="152" name=""/>
          <p:cNvSpPr/>
          <p:nvPr/>
        </p:nvSpPr>
        <p:spPr>
          <a:xfrm>
            <a:off x="514440" y="4457880"/>
            <a:ext cx="314280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СМЕШАННЫЙ ОПЫТ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514440" y="4915080"/>
            <a:ext cx="3238200" cy="85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85000" lnSpcReduction="9999"/>
          </a:bodyPr>
          <a:p>
            <a:pPr>
              <a:lnSpc>
                <a:spcPct val="112000"/>
              </a:lnSpc>
            </a:pPr>
            <a:r>
              <a:rPr lang="en-US" sz="232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краситель в тёплой воде</a:t>
            </a:r>
            <a:endParaRPr lang="en-US" sz="2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2000"/>
              </a:lnSpc>
            </a:pPr>
            <a:r>
              <a:rPr lang="en-US" sz="232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диффузия + конвекция</a:t>
            </a:r>
            <a:endParaRPr lang="en-US" sz="2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6877080" y="6114960"/>
            <a:ext cx="4762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350" b="1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Перемешивание ложкой — не диффузия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slide-number-10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10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9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"/>
          <p:cNvPicPr/>
          <p:nvPr/>
        </p:nvPicPr>
        <p:blipFill>
          <a:blip r:embed="rId1"/>
          <a:srcRect l="0" t="28" r="0" b="28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" name=""/>
          <p:cNvSpPr/>
          <p:nvPr/>
        </p:nvSpPr>
        <p:spPr>
          <a:xfrm>
            <a:off x="0" y="0"/>
            <a:ext cx="6476760" cy="6857640"/>
          </a:xfrm>
          <a:prstGeom prst="rect">
            <a:avLst/>
          </a:prstGeom>
          <a:gradFill rotWithShape="0">
            <a:gsLst>
              <a:gs pos="0">
                <a:srgbClr val="090E1A">
                  <a:alpha val="98000"/>
                </a:srgbClr>
              </a:gs>
              <a:gs pos="72000">
                <a:srgbClr val="090E1A">
                  <a:alpha val="82000"/>
                </a:srgbClr>
              </a:gs>
              <a:gs pos="100000">
                <a:srgbClr val="090E1A">
                  <a:alpha val="5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eyebrow"/>
          <p:cNvSpPr/>
          <p:nvPr/>
        </p:nvSpPr>
        <p:spPr>
          <a:xfrm>
            <a:off x="514440" y="419040"/>
            <a:ext cx="3619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92500" lnSpcReduction="9999"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ОДНО СМЕШИВАНИЕ — РАЗНЫЕ ПРИЧИНЫ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9" name=""/>
          <p:cNvSpPr/>
          <p:nvPr/>
        </p:nvSpPr>
        <p:spPr>
          <a:xfrm>
            <a:off x="514440" y="1000080"/>
            <a:ext cx="5524200" cy="125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92500" lnSpcReduction="9999"/>
          </a:bodyPr>
          <a:p>
            <a:pPr>
              <a:lnSpc>
                <a:spcPct val="94000"/>
              </a:lnSpc>
            </a:pPr>
            <a:r>
              <a:rPr lang="en-US" sz="36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Сначала определите, движется ли сама среда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0" name=""/>
          <p:cNvSpPr/>
          <p:nvPr/>
        </p:nvSpPr>
        <p:spPr>
          <a:xfrm>
            <a:off x="523800" y="2943360"/>
            <a:ext cx="75960" cy="399600"/>
          </a:xfrm>
          <a:prstGeom prst="rect">
            <a:avLst/>
          </a:prstGeom>
          <a:solidFill>
            <a:srgbClr val="818C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781200" y="2876400"/>
            <a:ext cx="238104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FFFFFF">
                    <a:alpha val="64000"/>
                  </a:srgbClr>
                </a:solidFill>
                <a:effectLst/>
                <a:uFillTx/>
                <a:latin typeface="Arial"/>
                <a:ea typeface="Arial"/>
              </a:rPr>
              <a:t>ГЕЛЬ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3219480" y="2876400"/>
            <a:ext cx="2523600" cy="36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0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диффузия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3" name=""/>
          <p:cNvSpPr/>
          <p:nvPr/>
        </p:nvSpPr>
        <p:spPr>
          <a:xfrm>
            <a:off x="523800" y="3638520"/>
            <a:ext cx="75960" cy="399600"/>
          </a:xfrm>
          <a:prstGeom prst="rect">
            <a:avLst/>
          </a:prstGeom>
          <a:solidFill>
            <a:srgbClr val="63E6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781200" y="3571920"/>
            <a:ext cx="238104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FFFFFF">
                    <a:alpha val="64000"/>
                  </a:srgbClr>
                </a:solidFill>
                <a:effectLst/>
                <a:uFillTx/>
                <a:latin typeface="Arial"/>
                <a:ea typeface="Arial"/>
              </a:rPr>
              <a:t>ТЁПЛАЯ ВОДА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"/>
          <p:cNvSpPr/>
          <p:nvPr/>
        </p:nvSpPr>
        <p:spPr>
          <a:xfrm>
            <a:off x="3219480" y="3571920"/>
            <a:ext cx="2523600" cy="36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92500" lnSpcReduction="9999"/>
          </a:bodyPr>
          <a:p>
            <a:pPr>
              <a:lnSpc>
                <a:spcPct val="104000"/>
              </a:lnSpc>
            </a:pPr>
            <a:r>
              <a:rPr lang="en-US" sz="20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возможна конвекция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6" name=""/>
          <p:cNvSpPr/>
          <p:nvPr/>
        </p:nvSpPr>
        <p:spPr>
          <a:xfrm>
            <a:off x="523800" y="4334040"/>
            <a:ext cx="75960" cy="399600"/>
          </a:xfrm>
          <a:prstGeom prst="rect">
            <a:avLst/>
          </a:prstGeom>
          <a:solidFill>
            <a:srgbClr val="FFB45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"/>
          <p:cNvSpPr/>
          <p:nvPr/>
        </p:nvSpPr>
        <p:spPr>
          <a:xfrm>
            <a:off x="781200" y="4267080"/>
            <a:ext cx="238104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FFFFFF">
                    <a:alpha val="64000"/>
                  </a:srgbClr>
                </a:solidFill>
                <a:effectLst/>
                <a:uFillTx/>
                <a:latin typeface="Arial"/>
                <a:ea typeface="Arial"/>
              </a:rPr>
              <a:t>ЛОЖКА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8" name=""/>
          <p:cNvSpPr/>
          <p:nvPr/>
        </p:nvSpPr>
        <p:spPr>
          <a:xfrm>
            <a:off x="3219480" y="4267080"/>
            <a:ext cx="2523600" cy="36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0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перемешивание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523800" y="5029200"/>
            <a:ext cx="75960" cy="3996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"/>
          <p:cNvSpPr/>
          <p:nvPr/>
        </p:nvSpPr>
        <p:spPr>
          <a:xfrm>
            <a:off x="781200" y="4962600"/>
            <a:ext cx="238104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FFFFFF">
                    <a:alpha val="64000"/>
                  </a:srgbClr>
                </a:solidFill>
                <a:effectLst/>
                <a:uFillTx/>
                <a:latin typeface="Arial"/>
                <a:ea typeface="Arial"/>
              </a:rPr>
              <a:t>ВЕНТИЛЯТОР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1" name=""/>
          <p:cNvSpPr/>
          <p:nvPr/>
        </p:nvSpPr>
        <p:spPr>
          <a:xfrm>
            <a:off x="3219480" y="4962600"/>
            <a:ext cx="2523600" cy="36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0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поток воздуха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2" name=""/>
          <p:cNvSpPr/>
          <p:nvPr/>
        </p:nvSpPr>
        <p:spPr>
          <a:xfrm>
            <a:off x="514440" y="5943600"/>
            <a:ext cx="561924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Какой пример лучше всего изолирует диффузию?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3" name="slide-number-11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11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9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5" name=""/>
          <p:cNvSpPr/>
          <p:nvPr/>
        </p:nvSpPr>
        <p:spPr>
          <a:xfrm>
            <a:off x="0" y="0"/>
            <a:ext cx="12191760" cy="1476000"/>
          </a:xfrm>
          <a:prstGeom prst="rect">
            <a:avLst/>
          </a:prstGeom>
          <a:solidFill>
            <a:srgbClr val="090E1A">
              <a:alpha val="8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6" name=""/>
          <p:cNvSpPr/>
          <p:nvPr/>
        </p:nvSpPr>
        <p:spPr>
          <a:xfrm>
            <a:off x="514440" y="428760"/>
            <a:ext cx="10953360" cy="6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77500" lnSpcReduction="19999"/>
          </a:bodyPr>
          <a:p>
            <a:pPr>
              <a:lnSpc>
                <a:spcPct val="104000"/>
              </a:lnSpc>
            </a:pPr>
            <a:r>
              <a:rPr lang="en-US" sz="338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Наблюдение фиксирует. Эксперимент исключает лишние причины.</a:t>
            </a:r>
            <a:endParaRPr lang="en-US" sz="33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7" name=""/>
          <p:cNvSpPr/>
          <p:nvPr/>
        </p:nvSpPr>
        <p:spPr>
          <a:xfrm>
            <a:off x="0" y="4819680"/>
            <a:ext cx="6095520" cy="2037960"/>
          </a:xfrm>
          <a:prstGeom prst="rect">
            <a:avLst/>
          </a:prstGeom>
          <a:solidFill>
            <a:srgbClr val="090E1A">
              <a:alpha val="8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8" name=""/>
          <p:cNvSpPr/>
          <p:nvPr/>
        </p:nvSpPr>
        <p:spPr>
          <a:xfrm>
            <a:off x="6095880" y="4819680"/>
            <a:ext cx="6095520" cy="2037960"/>
          </a:xfrm>
          <a:prstGeom prst="rect">
            <a:avLst/>
          </a:prstGeom>
          <a:solidFill>
            <a:srgbClr val="171A38">
              <a:alpha val="8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9" name=""/>
          <p:cNvSpPr/>
          <p:nvPr/>
        </p:nvSpPr>
        <p:spPr>
          <a:xfrm>
            <a:off x="514440" y="5219640"/>
            <a:ext cx="380952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50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НАБЛЮДЕНИЕ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0" name=""/>
          <p:cNvSpPr/>
          <p:nvPr/>
        </p:nvSpPr>
        <p:spPr>
          <a:xfrm>
            <a:off x="514440" y="5657760"/>
            <a:ext cx="4952520" cy="60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0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видим размывание границы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1" name=""/>
          <p:cNvSpPr/>
          <p:nvPr/>
        </p:nvSpPr>
        <p:spPr>
          <a:xfrm>
            <a:off x="6553080" y="5219640"/>
            <a:ext cx="380952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500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ЭКСПЕРИМЕНТ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2" name=""/>
          <p:cNvSpPr/>
          <p:nvPr/>
        </p:nvSpPr>
        <p:spPr>
          <a:xfrm>
            <a:off x="6553080" y="5657760"/>
            <a:ext cx="4857480" cy="60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17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убираем поток и перемешивание</a:t>
            </a:r>
            <a:endParaRPr lang="en-US" sz="21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3" name="slide-number-12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12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9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5" name=""/>
          <p:cNvSpPr/>
          <p:nvPr/>
        </p:nvSpPr>
        <p:spPr>
          <a:xfrm>
            <a:off x="0" y="0"/>
            <a:ext cx="12191760" cy="1618920"/>
          </a:xfrm>
          <a:prstGeom prst="rect">
            <a:avLst/>
          </a:prstGeom>
          <a:gradFill rotWithShape="0">
            <a:gsLst>
              <a:gs pos="0">
                <a:srgbClr val="090E1A">
                  <a:alpha val="96000"/>
                </a:srgbClr>
              </a:gs>
              <a:gs pos="70000">
                <a:srgbClr val="090E1A">
                  <a:alpha val="72000"/>
                </a:srgbClr>
              </a:gs>
              <a:gs pos="100000">
                <a:srgbClr val="090E1A">
                  <a:alpha val="14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"/>
          <p:cNvSpPr/>
          <p:nvPr/>
        </p:nvSpPr>
        <p:spPr>
          <a:xfrm>
            <a:off x="514440" y="409680"/>
            <a:ext cx="10572480" cy="81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92500" lnSpcReduction="9999"/>
          </a:bodyPr>
          <a:p>
            <a:pPr>
              <a:lnSpc>
                <a:spcPct val="104000"/>
              </a:lnSpc>
            </a:pPr>
            <a:r>
              <a:rPr lang="en-US" sz="353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После выравнивания движение не прекращается</a:t>
            </a:r>
            <a:endParaRPr lang="en-US" sz="35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7" name=""/>
          <p:cNvSpPr/>
          <p:nvPr/>
        </p:nvSpPr>
        <p:spPr>
          <a:xfrm>
            <a:off x="0" y="5467320"/>
            <a:ext cx="12191760" cy="1390320"/>
          </a:xfrm>
          <a:prstGeom prst="rect">
            <a:avLst/>
          </a:prstGeom>
          <a:solidFill>
            <a:srgbClr val="090E1A">
              <a:alpha val="8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8" name=""/>
          <p:cNvSpPr/>
          <p:nvPr/>
        </p:nvSpPr>
        <p:spPr>
          <a:xfrm>
            <a:off x="514440" y="5753160"/>
            <a:ext cx="371448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РЕЗУЛЬТАТ ДИФФУЗИИ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9" name=""/>
          <p:cNvSpPr/>
          <p:nvPr/>
        </p:nvSpPr>
        <p:spPr>
          <a:xfrm>
            <a:off x="4476600" y="5676840"/>
            <a:ext cx="61909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285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нет результирующего переноса</a:t>
            </a:r>
            <a:endParaRPr lang="en-US" sz="28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0" name=""/>
          <p:cNvSpPr/>
          <p:nvPr/>
        </p:nvSpPr>
        <p:spPr>
          <a:xfrm>
            <a:off x="7810560" y="6229440"/>
            <a:ext cx="3428640" cy="24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85000" lnSpcReduction="9999"/>
          </a:bodyPr>
          <a:p>
            <a:pPr algn="r">
              <a:lnSpc>
                <a:spcPct val="104000"/>
              </a:lnSpc>
            </a:pPr>
            <a:r>
              <a:rPr lang="en-US" sz="1430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частицы продолжают хаотическое движение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1" name="slide-number-13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13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eyebrow"/>
          <p:cNvSpPr/>
          <p:nvPr/>
        </p:nvSpPr>
        <p:spPr>
          <a:xfrm>
            <a:off x="514440" y="419040"/>
            <a:ext cx="3619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4F46E5"/>
                </a:solidFill>
                <a:effectLst/>
                <a:uFillTx/>
                <a:latin typeface="Arial"/>
                <a:ea typeface="Arial"/>
              </a:rPr>
              <a:t>МАРШРУТ ОПЫТА · НАЧАЛО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"/>
          <p:cNvSpPr/>
          <p:nvPr/>
        </p:nvSpPr>
        <p:spPr>
          <a:xfrm>
            <a:off x="514440" y="857160"/>
            <a:ext cx="10953360" cy="74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77500" lnSpcReduction="19999"/>
          </a:bodyPr>
          <a:p>
            <a:pPr>
              <a:lnSpc>
                <a:spcPct val="104000"/>
              </a:lnSpc>
            </a:pPr>
            <a:r>
              <a:rPr lang="en-US" sz="353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Температуру проверяем при равных остальных условиях</a:t>
            </a:r>
            <a:endParaRPr lang="en-US" sz="35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94" name="method-line-14"/>
          <p:cNvCxnSpPr/>
          <p:nvPr/>
        </p:nvCxnSpPr>
        <p:spPr>
          <a:xfrm>
            <a:off x="1000080" y="3438360"/>
            <a:ext cx="9715680" cy="360"/>
          </a:xfrm>
          <a:prstGeom prst="straightConnector1">
            <a:avLst/>
          </a:prstGeom>
          <a:ln w="38100">
            <a:solidFill>
              <a:srgbClr val="CDD1DC"/>
            </a:solidFill>
            <a:round/>
          </a:ln>
        </p:spPr>
      </p:cxnSp>
      <p:sp>
        <p:nvSpPr>
          <p:cNvPr id="195" name=""/>
          <p:cNvSpPr/>
          <p:nvPr/>
        </p:nvSpPr>
        <p:spPr>
          <a:xfrm>
            <a:off x="1181160" y="3219480"/>
            <a:ext cx="399600" cy="399600"/>
          </a:xfrm>
          <a:prstGeom prst="roundRect">
            <a:avLst>
              <a:gd name="adj" fmla="val 19048"/>
            </a:avLst>
          </a:prstGeom>
          <a:solidFill>
            <a:srgbClr val="4F46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"/>
          <p:cNvSpPr/>
          <p:nvPr/>
        </p:nvSpPr>
        <p:spPr>
          <a:xfrm>
            <a:off x="1181160" y="3295800"/>
            <a:ext cx="39960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13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01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"/>
          <p:cNvSpPr/>
          <p:nvPr/>
        </p:nvSpPr>
        <p:spPr>
          <a:xfrm>
            <a:off x="571680" y="3914640"/>
            <a:ext cx="165708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43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ВОПРОС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"/>
          <p:cNvSpPr/>
          <p:nvPr/>
        </p:nvSpPr>
        <p:spPr>
          <a:xfrm>
            <a:off x="571680" y="4324320"/>
            <a:ext cx="1657080" cy="6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10000"/>
              </a:lnSpc>
            </a:pPr>
            <a:r>
              <a:rPr lang="en-US" sz="150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Что влияет?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"/>
          <p:cNvSpPr/>
          <p:nvPr/>
        </p:nvSpPr>
        <p:spPr>
          <a:xfrm>
            <a:off x="3419640" y="3219480"/>
            <a:ext cx="399600" cy="399600"/>
          </a:xfrm>
          <a:prstGeom prst="roundRect">
            <a:avLst>
              <a:gd name="adj" fmla="val 19048"/>
            </a:avLst>
          </a:prstGeom>
          <a:solidFill>
            <a:srgbClr val="4F46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0" name=""/>
          <p:cNvSpPr/>
          <p:nvPr/>
        </p:nvSpPr>
        <p:spPr>
          <a:xfrm>
            <a:off x="3419640" y="3295800"/>
            <a:ext cx="39960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13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02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"/>
          <p:cNvSpPr/>
          <p:nvPr/>
        </p:nvSpPr>
        <p:spPr>
          <a:xfrm>
            <a:off x="2809800" y="3914640"/>
            <a:ext cx="165708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43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ГИПОТЕЗА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"/>
          <p:cNvSpPr/>
          <p:nvPr/>
        </p:nvSpPr>
        <p:spPr>
          <a:xfrm>
            <a:off x="2809800" y="4324320"/>
            <a:ext cx="1657080" cy="6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10000"/>
              </a:lnSpc>
            </a:pPr>
            <a:r>
              <a:rPr lang="en-US" sz="150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Выше T — быстрее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"/>
          <p:cNvSpPr/>
          <p:nvPr/>
        </p:nvSpPr>
        <p:spPr>
          <a:xfrm>
            <a:off x="5657760" y="3219480"/>
            <a:ext cx="399600" cy="399600"/>
          </a:xfrm>
          <a:prstGeom prst="roundRect">
            <a:avLst>
              <a:gd name="adj" fmla="val 19048"/>
            </a:avLst>
          </a:prstGeom>
          <a:solidFill>
            <a:srgbClr val="4F46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4" name=""/>
          <p:cNvSpPr/>
          <p:nvPr/>
        </p:nvSpPr>
        <p:spPr>
          <a:xfrm>
            <a:off x="5657760" y="3295800"/>
            <a:ext cx="39960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13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03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"/>
          <p:cNvSpPr/>
          <p:nvPr/>
        </p:nvSpPr>
        <p:spPr>
          <a:xfrm>
            <a:off x="5048280" y="3914640"/>
            <a:ext cx="165708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43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СРЕДА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"/>
          <p:cNvSpPr/>
          <p:nvPr/>
        </p:nvSpPr>
        <p:spPr>
          <a:xfrm>
            <a:off x="5048280" y="4324320"/>
            <a:ext cx="1657080" cy="6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10000"/>
              </a:lnSpc>
            </a:pPr>
            <a:r>
              <a:rPr lang="en-US" sz="150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Одинаковый гель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"/>
          <p:cNvSpPr/>
          <p:nvPr/>
        </p:nvSpPr>
        <p:spPr>
          <a:xfrm>
            <a:off x="7896240" y="3219480"/>
            <a:ext cx="399600" cy="399600"/>
          </a:xfrm>
          <a:prstGeom prst="roundRect">
            <a:avLst>
              <a:gd name="adj" fmla="val 19048"/>
            </a:avLst>
          </a:prstGeom>
          <a:solidFill>
            <a:srgbClr val="D9D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"/>
          <p:cNvSpPr/>
          <p:nvPr/>
        </p:nvSpPr>
        <p:spPr>
          <a:xfrm>
            <a:off x="7896240" y="3295800"/>
            <a:ext cx="39960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130" b="1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04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"/>
          <p:cNvSpPr/>
          <p:nvPr/>
        </p:nvSpPr>
        <p:spPr>
          <a:xfrm>
            <a:off x="7286760" y="3914640"/>
            <a:ext cx="165708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430" b="1" u="none" strike="noStrike">
                <a:solidFill>
                  <a:srgbClr val="697180"/>
                </a:solidFill>
                <a:effectLst/>
                <a:uFillTx/>
                <a:latin typeface="Arial"/>
                <a:ea typeface="Arial"/>
              </a:rPr>
              <a:t>НАБЛЮДЕНИЕ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"/>
          <p:cNvSpPr/>
          <p:nvPr/>
        </p:nvSpPr>
        <p:spPr>
          <a:xfrm>
            <a:off x="7286760" y="4324320"/>
            <a:ext cx="1657080" cy="6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10000"/>
              </a:lnSpc>
            </a:pPr>
            <a:r>
              <a:rPr lang="en-US" sz="1500" b="0" u="none" strike="noStrike">
                <a:solidFill>
                  <a:srgbClr val="7C8493"/>
                </a:solidFill>
                <a:effectLst/>
                <a:uFillTx/>
                <a:latin typeface="Arial"/>
                <a:ea typeface="Arial"/>
              </a:rPr>
              <a:t>Сравниваем границу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"/>
          <p:cNvSpPr/>
          <p:nvPr/>
        </p:nvSpPr>
        <p:spPr>
          <a:xfrm>
            <a:off x="10134720" y="3219480"/>
            <a:ext cx="399600" cy="399600"/>
          </a:xfrm>
          <a:prstGeom prst="roundRect">
            <a:avLst>
              <a:gd name="adj" fmla="val 19048"/>
            </a:avLst>
          </a:prstGeom>
          <a:solidFill>
            <a:srgbClr val="D9D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"/>
          <p:cNvSpPr/>
          <p:nvPr/>
        </p:nvSpPr>
        <p:spPr>
          <a:xfrm>
            <a:off x="10134720" y="3295800"/>
            <a:ext cx="39960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130" b="1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05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"/>
          <p:cNvSpPr/>
          <p:nvPr/>
        </p:nvSpPr>
        <p:spPr>
          <a:xfrm>
            <a:off x="9524880" y="3914640"/>
            <a:ext cx="165708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430" b="1" u="none" strike="noStrike">
                <a:solidFill>
                  <a:srgbClr val="697180"/>
                </a:solidFill>
                <a:effectLst/>
                <a:uFillTx/>
                <a:latin typeface="Arial"/>
                <a:ea typeface="Arial"/>
              </a:rPr>
              <a:t>ВЫВОД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"/>
          <p:cNvSpPr/>
          <p:nvPr/>
        </p:nvSpPr>
        <p:spPr>
          <a:xfrm>
            <a:off x="9524880" y="4324320"/>
            <a:ext cx="1657080" cy="6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10000"/>
              </a:lnSpc>
            </a:pPr>
            <a:r>
              <a:rPr lang="en-US" sz="1500" b="0" u="none" strike="noStrike">
                <a:solidFill>
                  <a:srgbClr val="7C8493"/>
                </a:solidFill>
                <a:effectLst/>
                <a:uFillTx/>
                <a:latin typeface="Arial"/>
                <a:ea typeface="Arial"/>
              </a:rPr>
              <a:t>Учитываем конвекцию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"/>
          <p:cNvSpPr/>
          <p:nvPr/>
        </p:nvSpPr>
        <p:spPr>
          <a:xfrm>
            <a:off x="533520" y="5457960"/>
            <a:ext cx="11105640" cy="599760"/>
          </a:xfrm>
          <a:prstGeom prst="rect">
            <a:avLst/>
          </a:prstGeom>
          <a:solidFill>
            <a:srgbClr val="E7E9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"/>
          <p:cNvSpPr/>
          <p:nvPr/>
        </p:nvSpPr>
        <p:spPr>
          <a:xfrm>
            <a:off x="781200" y="5629320"/>
            <a:ext cx="105724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65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Нельзя менять одновременно температуру, объём и количество красителя.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slide-number-14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14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eyebrow"/>
          <p:cNvSpPr/>
          <p:nvPr/>
        </p:nvSpPr>
        <p:spPr>
          <a:xfrm>
            <a:off x="514440" y="419040"/>
            <a:ext cx="3619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4F46E5"/>
                </a:solidFill>
                <a:effectLst/>
                <a:uFillTx/>
                <a:latin typeface="Arial"/>
                <a:ea typeface="Arial"/>
              </a:rPr>
              <a:t>МАРШРУТ ОПЫТА · ПОЛНЫЙ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"/>
          <p:cNvSpPr/>
          <p:nvPr/>
        </p:nvSpPr>
        <p:spPr>
          <a:xfrm>
            <a:off x="514440" y="857160"/>
            <a:ext cx="10953360" cy="74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353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Вывод требует контролируемых условий</a:t>
            </a:r>
            <a:endParaRPr lang="en-US" sz="35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20" name="method-line-15"/>
          <p:cNvCxnSpPr/>
          <p:nvPr/>
        </p:nvCxnSpPr>
        <p:spPr>
          <a:xfrm>
            <a:off x="1000080" y="3438360"/>
            <a:ext cx="9715680" cy="360"/>
          </a:xfrm>
          <a:prstGeom prst="straightConnector1">
            <a:avLst/>
          </a:prstGeom>
          <a:ln w="38100">
            <a:solidFill>
              <a:srgbClr val="4F46E5"/>
            </a:solidFill>
            <a:round/>
          </a:ln>
        </p:spPr>
      </p:cxnSp>
      <p:sp>
        <p:nvSpPr>
          <p:cNvPr id="221" name=""/>
          <p:cNvSpPr/>
          <p:nvPr/>
        </p:nvSpPr>
        <p:spPr>
          <a:xfrm>
            <a:off x="1181160" y="3219480"/>
            <a:ext cx="399600" cy="399600"/>
          </a:xfrm>
          <a:prstGeom prst="roundRect">
            <a:avLst>
              <a:gd name="adj" fmla="val 19048"/>
            </a:avLst>
          </a:prstGeom>
          <a:solidFill>
            <a:srgbClr val="4F46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2" name=""/>
          <p:cNvSpPr/>
          <p:nvPr/>
        </p:nvSpPr>
        <p:spPr>
          <a:xfrm>
            <a:off x="1181160" y="3295800"/>
            <a:ext cx="39960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13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01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"/>
          <p:cNvSpPr/>
          <p:nvPr/>
        </p:nvSpPr>
        <p:spPr>
          <a:xfrm>
            <a:off x="571680" y="3914640"/>
            <a:ext cx="165708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43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ВОПРОС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"/>
          <p:cNvSpPr/>
          <p:nvPr/>
        </p:nvSpPr>
        <p:spPr>
          <a:xfrm>
            <a:off x="571680" y="4324320"/>
            <a:ext cx="1657080" cy="6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10000"/>
              </a:lnSpc>
            </a:pPr>
            <a:r>
              <a:rPr lang="en-US" sz="150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Как влияет T?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"/>
          <p:cNvSpPr/>
          <p:nvPr/>
        </p:nvSpPr>
        <p:spPr>
          <a:xfrm>
            <a:off x="3419640" y="3219480"/>
            <a:ext cx="399600" cy="399600"/>
          </a:xfrm>
          <a:prstGeom prst="roundRect">
            <a:avLst>
              <a:gd name="adj" fmla="val 19048"/>
            </a:avLst>
          </a:prstGeom>
          <a:solidFill>
            <a:srgbClr val="4F46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6" name=""/>
          <p:cNvSpPr/>
          <p:nvPr/>
        </p:nvSpPr>
        <p:spPr>
          <a:xfrm>
            <a:off x="3419640" y="3295800"/>
            <a:ext cx="39960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13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02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"/>
          <p:cNvSpPr/>
          <p:nvPr/>
        </p:nvSpPr>
        <p:spPr>
          <a:xfrm>
            <a:off x="2809800" y="3914640"/>
            <a:ext cx="165708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43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ГИПОТЕЗА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"/>
          <p:cNvSpPr/>
          <p:nvPr/>
        </p:nvSpPr>
        <p:spPr>
          <a:xfrm>
            <a:off x="2809800" y="4324320"/>
            <a:ext cx="1657080" cy="6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10000"/>
              </a:lnSpc>
            </a:pPr>
            <a:r>
              <a:rPr lang="en-US" sz="150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Движение интенсивнее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"/>
          <p:cNvSpPr/>
          <p:nvPr/>
        </p:nvSpPr>
        <p:spPr>
          <a:xfrm>
            <a:off x="5657760" y="3219480"/>
            <a:ext cx="399600" cy="399600"/>
          </a:xfrm>
          <a:prstGeom prst="roundRect">
            <a:avLst>
              <a:gd name="adj" fmla="val 19048"/>
            </a:avLst>
          </a:prstGeom>
          <a:solidFill>
            <a:srgbClr val="4F46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0" name=""/>
          <p:cNvSpPr/>
          <p:nvPr/>
        </p:nvSpPr>
        <p:spPr>
          <a:xfrm>
            <a:off x="5657760" y="3295800"/>
            <a:ext cx="39960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13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03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"/>
          <p:cNvSpPr/>
          <p:nvPr/>
        </p:nvSpPr>
        <p:spPr>
          <a:xfrm>
            <a:off x="5048280" y="3914640"/>
            <a:ext cx="165708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43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КОНТРОЛЬ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"/>
          <p:cNvSpPr/>
          <p:nvPr/>
        </p:nvSpPr>
        <p:spPr>
          <a:xfrm>
            <a:off x="5048280" y="4324320"/>
            <a:ext cx="1657080" cy="6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10000"/>
              </a:lnSpc>
            </a:pPr>
            <a:r>
              <a:rPr lang="en-US" sz="150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Равные образцы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"/>
          <p:cNvSpPr/>
          <p:nvPr/>
        </p:nvSpPr>
        <p:spPr>
          <a:xfrm>
            <a:off x="7896240" y="3219480"/>
            <a:ext cx="399600" cy="399600"/>
          </a:xfrm>
          <a:prstGeom prst="roundRect">
            <a:avLst>
              <a:gd name="adj" fmla="val 19048"/>
            </a:avLst>
          </a:prstGeom>
          <a:solidFill>
            <a:srgbClr val="4F46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4" name=""/>
          <p:cNvSpPr/>
          <p:nvPr/>
        </p:nvSpPr>
        <p:spPr>
          <a:xfrm>
            <a:off x="7896240" y="3295800"/>
            <a:ext cx="39960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13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04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"/>
          <p:cNvSpPr/>
          <p:nvPr/>
        </p:nvSpPr>
        <p:spPr>
          <a:xfrm>
            <a:off x="7286760" y="3914640"/>
            <a:ext cx="165708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43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ДАННЫЕ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"/>
          <p:cNvSpPr/>
          <p:nvPr/>
        </p:nvSpPr>
        <p:spPr>
          <a:xfrm>
            <a:off x="7286760" y="4324320"/>
            <a:ext cx="1657080" cy="6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10000"/>
              </a:lnSpc>
            </a:pPr>
            <a:r>
              <a:rPr lang="en-US" sz="150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Ширина зоны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"/>
          <p:cNvSpPr/>
          <p:nvPr/>
        </p:nvSpPr>
        <p:spPr>
          <a:xfrm>
            <a:off x="10134720" y="3219480"/>
            <a:ext cx="399600" cy="399600"/>
          </a:xfrm>
          <a:prstGeom prst="roundRect">
            <a:avLst>
              <a:gd name="adj" fmla="val 19048"/>
            </a:avLst>
          </a:prstGeom>
          <a:solidFill>
            <a:srgbClr val="FFB45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"/>
          <p:cNvSpPr/>
          <p:nvPr/>
        </p:nvSpPr>
        <p:spPr>
          <a:xfrm>
            <a:off x="10134720" y="3295800"/>
            <a:ext cx="39960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13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05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"/>
          <p:cNvSpPr/>
          <p:nvPr/>
        </p:nvSpPr>
        <p:spPr>
          <a:xfrm>
            <a:off x="9524880" y="3914640"/>
            <a:ext cx="165708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43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ВЫВОД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"/>
          <p:cNvSpPr/>
          <p:nvPr/>
        </p:nvSpPr>
        <p:spPr>
          <a:xfrm>
            <a:off x="9524880" y="4324320"/>
            <a:ext cx="1657080" cy="6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10000"/>
              </a:lnSpc>
            </a:pPr>
            <a:r>
              <a:rPr lang="en-US" sz="150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Сравниваем честно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"/>
          <p:cNvSpPr/>
          <p:nvPr/>
        </p:nvSpPr>
        <p:spPr>
          <a:xfrm>
            <a:off x="533520" y="5457960"/>
            <a:ext cx="11105640" cy="599760"/>
          </a:xfrm>
          <a:prstGeom prst="rect">
            <a:avLst/>
          </a:prstGeom>
          <a:solidFill>
            <a:srgbClr val="171A3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2" name=""/>
          <p:cNvSpPr/>
          <p:nvPr/>
        </p:nvSpPr>
        <p:spPr>
          <a:xfrm>
            <a:off x="781200" y="5629320"/>
            <a:ext cx="105724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65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Если виден общий поток жидкости, отделите конвекцию от диффузии.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slide-number-15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15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9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5" name=""/>
          <p:cNvSpPr/>
          <p:nvPr/>
        </p:nvSpPr>
        <p:spPr>
          <a:xfrm>
            <a:off x="0" y="0"/>
            <a:ext cx="12191760" cy="1714320"/>
          </a:xfrm>
          <a:prstGeom prst="rect">
            <a:avLst/>
          </a:prstGeom>
          <a:gradFill rotWithShape="0">
            <a:gsLst>
              <a:gs pos="0">
                <a:srgbClr val="090E1A">
                  <a:alpha val="97000"/>
                </a:srgbClr>
              </a:gs>
              <a:gs pos="70000">
                <a:srgbClr val="090E1A">
                  <a:alpha val="72000"/>
                </a:srgbClr>
              </a:gs>
              <a:gs pos="100000">
                <a:srgbClr val="090E1A">
                  <a:alpha val="12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"/>
          <p:cNvSpPr/>
          <p:nvPr/>
        </p:nvSpPr>
        <p:spPr>
          <a:xfrm>
            <a:off x="514440" y="457200"/>
            <a:ext cx="10000800" cy="64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36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Разделите процессы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7" name=""/>
          <p:cNvSpPr/>
          <p:nvPr/>
        </p:nvSpPr>
        <p:spPr>
          <a:xfrm>
            <a:off x="533520" y="1219320"/>
            <a:ext cx="8191080" cy="31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650" b="0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Краситель в геле · чай размешивают · пылинка дрожит под микроскопом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8" name=""/>
          <p:cNvSpPr/>
          <p:nvPr/>
        </p:nvSpPr>
        <p:spPr>
          <a:xfrm>
            <a:off x="514440" y="2324160"/>
            <a:ext cx="3142800" cy="3638160"/>
          </a:xfrm>
          <a:prstGeom prst="rect">
            <a:avLst/>
          </a:prstGeom>
          <a:solidFill>
            <a:srgbClr val="090E1A">
              <a:alpha val="8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9" name=""/>
          <p:cNvSpPr/>
          <p:nvPr/>
        </p:nvSpPr>
        <p:spPr>
          <a:xfrm>
            <a:off x="781200" y="2638440"/>
            <a:ext cx="2571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01  Диффузия?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0" name=""/>
          <p:cNvSpPr/>
          <p:nvPr/>
        </p:nvSpPr>
        <p:spPr>
          <a:xfrm>
            <a:off x="781200" y="3133800"/>
            <a:ext cx="2571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02  Конвекция?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1" name=""/>
          <p:cNvSpPr/>
          <p:nvPr/>
        </p:nvSpPr>
        <p:spPr>
          <a:xfrm>
            <a:off x="781200" y="3629160"/>
            <a:ext cx="2571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03  Перемешивание?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2" name=""/>
          <p:cNvSpPr/>
          <p:nvPr/>
        </p:nvSpPr>
        <p:spPr>
          <a:xfrm>
            <a:off x="781200" y="4124160"/>
            <a:ext cx="2571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04  Броуновское?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3" name=""/>
          <p:cNvSpPr/>
          <p:nvPr/>
        </p:nvSpPr>
        <p:spPr>
          <a:xfrm>
            <a:off x="781200" y="4619520"/>
            <a:ext cx="2571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05  Что наблюдаем?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4" name=""/>
          <p:cNvSpPr/>
          <p:nvPr/>
        </p:nvSpPr>
        <p:spPr>
          <a:xfrm>
            <a:off x="781200" y="5114880"/>
            <a:ext cx="2571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06  Какая модель?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5" name=""/>
          <p:cNvSpPr/>
          <p:nvPr/>
        </p:nvSpPr>
        <p:spPr>
          <a:xfrm>
            <a:off x="8001000" y="6162840"/>
            <a:ext cx="333324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Обсудите в паре — 60 секунд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6" name="slide-number-16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16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9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8" name=""/>
          <p:cNvSpPr/>
          <p:nvPr/>
        </p:nvSpPr>
        <p:spPr>
          <a:xfrm>
            <a:off x="0" y="0"/>
            <a:ext cx="6190920" cy="6857640"/>
          </a:xfrm>
          <a:prstGeom prst="rect">
            <a:avLst/>
          </a:prstGeom>
          <a:gradFill rotWithShape="0">
            <a:gsLst>
              <a:gs pos="0">
                <a:srgbClr val="090E1A">
                  <a:alpha val="97000"/>
                </a:srgbClr>
              </a:gs>
              <a:gs pos="72000">
                <a:srgbClr val="090E1A">
                  <a:alpha val="86000"/>
                </a:srgbClr>
              </a:gs>
              <a:gs pos="100000">
                <a:srgbClr val="090E1A">
                  <a:alpha val="12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eyebrow"/>
          <p:cNvSpPr/>
          <p:nvPr/>
        </p:nvSpPr>
        <p:spPr>
          <a:xfrm>
            <a:off x="514440" y="419040"/>
            <a:ext cx="3619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ДИФФУЗИЯ ВОКРУГ НАС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0" name=""/>
          <p:cNvSpPr/>
          <p:nvPr/>
        </p:nvSpPr>
        <p:spPr>
          <a:xfrm>
            <a:off x="514440" y="990720"/>
            <a:ext cx="533376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85000" lnSpcReduction="19999"/>
          </a:bodyPr>
          <a:p>
            <a:pPr>
              <a:lnSpc>
                <a:spcPct val="95000"/>
              </a:lnSpc>
            </a:pPr>
            <a:r>
              <a:rPr lang="en-US" sz="367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Хаотическое движение влияет на реальные процессы</a:t>
            </a:r>
            <a:endParaRPr lang="en-US" sz="36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1" name=""/>
          <p:cNvSpPr/>
          <p:nvPr/>
        </p:nvSpPr>
        <p:spPr>
          <a:xfrm>
            <a:off x="523800" y="2743200"/>
            <a:ext cx="190476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материалы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2" name=""/>
          <p:cNvSpPr/>
          <p:nvPr/>
        </p:nvSpPr>
        <p:spPr>
          <a:xfrm>
            <a:off x="2362320" y="2743200"/>
            <a:ext cx="304776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взаимное проникновение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3" name=""/>
          <p:cNvSpPr/>
          <p:nvPr/>
        </p:nvSpPr>
        <p:spPr>
          <a:xfrm>
            <a:off x="523800" y="3333600"/>
            <a:ext cx="190476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пища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4" name=""/>
          <p:cNvSpPr/>
          <p:nvPr/>
        </p:nvSpPr>
        <p:spPr>
          <a:xfrm>
            <a:off x="2362320" y="3333600"/>
            <a:ext cx="304776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распределение веществ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5" name=""/>
          <p:cNvSpPr/>
          <p:nvPr/>
        </p:nvSpPr>
        <p:spPr>
          <a:xfrm>
            <a:off x="523800" y="3924360"/>
            <a:ext cx="190476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1" u="none" strike="noStrike">
                <a:solidFill>
                  <a:srgbClr val="818CF8"/>
                </a:solidFill>
                <a:effectLst/>
                <a:uFillTx/>
                <a:latin typeface="Arial"/>
                <a:ea typeface="Arial"/>
              </a:rPr>
              <a:t>организм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6" name=""/>
          <p:cNvSpPr/>
          <p:nvPr/>
        </p:nvSpPr>
        <p:spPr>
          <a:xfrm>
            <a:off x="2362320" y="3924360"/>
            <a:ext cx="304776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92500" lnSpcReduction="9999"/>
          </a:bodyPr>
          <a:p>
            <a:pPr>
              <a:lnSpc>
                <a:spcPct val="104000"/>
              </a:lnSpc>
            </a:pPr>
            <a:r>
              <a:rPr lang="en-US" sz="1729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перенос на малых расстояниях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7" name=""/>
          <p:cNvSpPr/>
          <p:nvPr/>
        </p:nvSpPr>
        <p:spPr>
          <a:xfrm>
            <a:off x="523800" y="4514760"/>
            <a:ext cx="190476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среда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8" name=""/>
          <p:cNvSpPr/>
          <p:nvPr/>
        </p:nvSpPr>
        <p:spPr>
          <a:xfrm>
            <a:off x="2362320" y="4514760"/>
            <a:ext cx="304776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рассеивание примесей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9" name=""/>
          <p:cNvSpPr/>
          <p:nvPr/>
        </p:nvSpPr>
        <p:spPr>
          <a:xfrm>
            <a:off x="523800" y="5105520"/>
            <a:ext cx="190476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технологии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0" name=""/>
          <p:cNvSpPr/>
          <p:nvPr/>
        </p:nvSpPr>
        <p:spPr>
          <a:xfrm>
            <a:off x="2362320" y="5105520"/>
            <a:ext cx="304776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729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окраска и спекание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1" name="slide-number-17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17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9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"/>
          <p:cNvPicPr/>
          <p:nvPr/>
        </p:nvPicPr>
        <p:blipFill>
          <a:blip r:embed="rId1"/>
          <a:srcRect l="0" t="28" r="0" b="28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3" name="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90E1A">
              <a:alpha val="62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4" name=""/>
          <p:cNvSpPr/>
          <p:nvPr/>
        </p:nvSpPr>
        <p:spPr>
          <a:xfrm>
            <a:off x="0" y="0"/>
            <a:ext cx="12191760" cy="1428480"/>
          </a:xfrm>
          <a:prstGeom prst="rect">
            <a:avLst/>
          </a:prstGeom>
          <a:solidFill>
            <a:srgbClr val="090E1A">
              <a:alpha val="9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5" name=""/>
          <p:cNvSpPr/>
          <p:nvPr/>
        </p:nvSpPr>
        <p:spPr>
          <a:xfrm>
            <a:off x="514440" y="419040"/>
            <a:ext cx="10667520" cy="6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353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Сможете распознать причину?</a:t>
            </a:r>
            <a:endParaRPr lang="en-US" sz="35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6" name=""/>
          <p:cNvSpPr/>
          <p:nvPr/>
        </p:nvSpPr>
        <p:spPr>
          <a:xfrm>
            <a:off x="304920" y="4114800"/>
            <a:ext cx="7600680" cy="1952280"/>
          </a:xfrm>
          <a:prstGeom prst="rect">
            <a:avLst/>
          </a:prstGeom>
          <a:solidFill>
            <a:srgbClr val="090E1A">
              <a:alpha val="92000"/>
            </a:srgbClr>
          </a:solidFill>
          <a:ln w="9525">
            <a:solidFill>
              <a:srgbClr val="FFFFFF">
                <a:alpha val="18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7" name=""/>
          <p:cNvSpPr/>
          <p:nvPr/>
        </p:nvSpPr>
        <p:spPr>
          <a:xfrm>
            <a:off x="609480" y="4438800"/>
            <a:ext cx="219024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ПОДСКАЗКА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8" name=""/>
          <p:cNvSpPr/>
          <p:nvPr/>
        </p:nvSpPr>
        <p:spPr>
          <a:xfrm>
            <a:off x="609480" y="4915080"/>
            <a:ext cx="6667200" cy="81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5000"/>
              </a:lnSpc>
            </a:pPr>
            <a:r>
              <a:rPr lang="en-US" sz="23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Ищите общий поток, внешнее действие или случайное движение</a:t>
            </a:r>
            <a:endParaRPr lang="en-US" sz="23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9" name=""/>
          <p:cNvSpPr/>
          <p:nvPr/>
        </p:nvSpPr>
        <p:spPr>
          <a:xfrm>
            <a:off x="304920" y="1809720"/>
            <a:ext cx="3619080" cy="1952280"/>
          </a:xfrm>
          <a:prstGeom prst="rect">
            <a:avLst/>
          </a:prstGeom>
          <a:solidFill>
            <a:srgbClr val="090E1A">
              <a:alpha val="34000"/>
            </a:srgbClr>
          </a:solidFill>
          <a:ln w="9525">
            <a:solidFill>
              <a:srgbClr val="FFFFFF">
                <a:alpha val="28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0" name=""/>
          <p:cNvSpPr/>
          <p:nvPr/>
        </p:nvSpPr>
        <p:spPr>
          <a:xfrm>
            <a:off x="476280" y="1943280"/>
            <a:ext cx="4950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32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1</a:t>
            </a:r>
            <a:endParaRPr lang="en-US" sz="23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1" name=""/>
          <p:cNvSpPr/>
          <p:nvPr/>
        </p:nvSpPr>
        <p:spPr>
          <a:xfrm>
            <a:off x="4286160" y="1809720"/>
            <a:ext cx="3619080" cy="1952280"/>
          </a:xfrm>
          <a:prstGeom prst="rect">
            <a:avLst/>
          </a:prstGeom>
          <a:solidFill>
            <a:srgbClr val="090E1A">
              <a:alpha val="34000"/>
            </a:srgbClr>
          </a:solidFill>
          <a:ln w="9525">
            <a:solidFill>
              <a:srgbClr val="FFFFFF">
                <a:alpha val="28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2" name=""/>
          <p:cNvSpPr/>
          <p:nvPr/>
        </p:nvSpPr>
        <p:spPr>
          <a:xfrm>
            <a:off x="4457880" y="1943280"/>
            <a:ext cx="4950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32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2</a:t>
            </a:r>
            <a:endParaRPr lang="en-US" sz="23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3" name=""/>
          <p:cNvSpPr/>
          <p:nvPr/>
        </p:nvSpPr>
        <p:spPr>
          <a:xfrm>
            <a:off x="8267760" y="1809720"/>
            <a:ext cx="3619080" cy="1952280"/>
          </a:xfrm>
          <a:prstGeom prst="rect">
            <a:avLst/>
          </a:prstGeom>
          <a:solidFill>
            <a:srgbClr val="090E1A">
              <a:alpha val="34000"/>
            </a:srgbClr>
          </a:solidFill>
          <a:ln w="9525">
            <a:solidFill>
              <a:srgbClr val="FFFFFF">
                <a:alpha val="28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4" name=""/>
          <p:cNvSpPr/>
          <p:nvPr/>
        </p:nvSpPr>
        <p:spPr>
          <a:xfrm>
            <a:off x="8439120" y="1943280"/>
            <a:ext cx="4950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32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3</a:t>
            </a:r>
            <a:endParaRPr lang="en-US" sz="23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5" name=""/>
          <p:cNvSpPr/>
          <p:nvPr/>
        </p:nvSpPr>
        <p:spPr>
          <a:xfrm>
            <a:off x="8267760" y="4114800"/>
            <a:ext cx="3619080" cy="1952280"/>
          </a:xfrm>
          <a:prstGeom prst="rect">
            <a:avLst/>
          </a:prstGeom>
          <a:solidFill>
            <a:srgbClr val="090E1A">
              <a:alpha val="34000"/>
            </a:srgbClr>
          </a:solidFill>
          <a:ln w="28575">
            <a:solidFill>
              <a:srgbClr val="FFB45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6" name=""/>
          <p:cNvSpPr/>
          <p:nvPr/>
        </p:nvSpPr>
        <p:spPr>
          <a:xfrm>
            <a:off x="8439120" y="4248000"/>
            <a:ext cx="4950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320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4</a:t>
            </a:r>
            <a:endParaRPr lang="en-US" sz="23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7" name=""/>
          <p:cNvSpPr/>
          <p:nvPr/>
        </p:nvSpPr>
        <p:spPr>
          <a:xfrm>
            <a:off x="3524400" y="6105600"/>
            <a:ext cx="5143320" cy="29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729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Назовите процесс и одно доказательство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8" name="slide-number-18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18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9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" name=""/>
          <p:cNvSpPr/>
          <p:nvPr/>
        </p:nvSpPr>
        <p:spPr>
          <a:xfrm>
            <a:off x="0" y="0"/>
            <a:ext cx="12191760" cy="1695240"/>
          </a:xfrm>
          <a:prstGeom prst="rect">
            <a:avLst/>
          </a:prstGeom>
          <a:gradFill rotWithShape="0">
            <a:gsLst>
              <a:gs pos="0">
                <a:srgbClr val="090E1A">
                  <a:alpha val="94000"/>
                </a:srgbClr>
              </a:gs>
              <a:gs pos="60000">
                <a:srgbClr val="090E1A">
                  <a:alpha val="72000"/>
                </a:srgbClr>
              </a:gs>
              <a:gs pos="100000">
                <a:srgbClr val="090E1A">
                  <a:alpha val="15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"/>
          <p:cNvSpPr/>
          <p:nvPr/>
        </p:nvSpPr>
        <p:spPr>
          <a:xfrm>
            <a:off x="514440" y="466560"/>
            <a:ext cx="952452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>
              <a:lnSpc>
                <a:spcPct val="104000"/>
              </a:lnSpc>
            </a:pPr>
            <a:r>
              <a:rPr lang="en-US" sz="39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Краситель распространяется без ложки. Что его движет?</a:t>
            </a:r>
            <a:endParaRPr lang="en-US" sz="3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"/>
          <p:cNvSpPr/>
          <p:nvPr/>
        </p:nvSpPr>
        <p:spPr>
          <a:xfrm>
            <a:off x="0" y="5276880"/>
            <a:ext cx="12191760" cy="1580760"/>
          </a:xfrm>
          <a:prstGeom prst="rect">
            <a:avLst/>
          </a:prstGeom>
          <a:gradFill rotWithShape="0">
            <a:gsLst>
              <a:gs pos="0">
                <a:srgbClr val="090E1A">
                  <a:alpha val="94000"/>
                </a:srgbClr>
              </a:gs>
              <a:gs pos="68000">
                <a:srgbClr val="090E1A">
                  <a:alpha val="68000"/>
                </a:srgbClr>
              </a:gs>
              <a:gs pos="100000">
                <a:srgbClr val="090E1A">
                  <a:alpha val="0"/>
                </a:srgbClr>
              </a:gs>
            </a:gsLst>
            <a:lin ang="162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"/>
          <p:cNvSpPr/>
          <p:nvPr/>
        </p:nvSpPr>
        <p:spPr>
          <a:xfrm>
            <a:off x="2381400" y="5791320"/>
            <a:ext cx="247608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729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САМО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"/>
          <p:cNvSpPr/>
          <p:nvPr/>
        </p:nvSpPr>
        <p:spPr>
          <a:xfrm>
            <a:off x="7286760" y="5791320"/>
            <a:ext cx="247608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729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ПЕРЕМЕШИВАЮТ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"/>
          <p:cNvSpPr/>
          <p:nvPr/>
        </p:nvSpPr>
        <p:spPr>
          <a:xfrm>
            <a:off x="3571920" y="6191280"/>
            <a:ext cx="504792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65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Как отличить диффузию от течения жидкости?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slide-number-2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02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9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"/>
          <p:cNvPicPr/>
          <p:nvPr/>
        </p:nvPicPr>
        <p:blipFill>
          <a:blip r:embed="rId1"/>
          <a:srcRect l="0" t="28" r="0" b="28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0" name="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90E1A">
              <a:alpha val="4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1" name=""/>
          <p:cNvSpPr/>
          <p:nvPr/>
        </p:nvSpPr>
        <p:spPr>
          <a:xfrm>
            <a:off x="0" y="0"/>
            <a:ext cx="12191760" cy="1428480"/>
          </a:xfrm>
          <a:prstGeom prst="rect">
            <a:avLst/>
          </a:prstGeom>
          <a:solidFill>
            <a:srgbClr val="090E1A">
              <a:alpha val="9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2" name=""/>
          <p:cNvSpPr/>
          <p:nvPr/>
        </p:nvSpPr>
        <p:spPr>
          <a:xfrm>
            <a:off x="514440" y="419040"/>
            <a:ext cx="10667520" cy="6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85000" lnSpcReduction="9999"/>
          </a:bodyPr>
          <a:p>
            <a:pPr>
              <a:lnSpc>
                <a:spcPct val="104000"/>
              </a:lnSpc>
            </a:pPr>
            <a:r>
              <a:rPr lang="en-US" sz="353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Проверяем: похожий результат — разные механизмы</a:t>
            </a:r>
            <a:endParaRPr lang="en-US" sz="35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3" name=""/>
          <p:cNvSpPr/>
          <p:nvPr/>
        </p:nvSpPr>
        <p:spPr>
          <a:xfrm>
            <a:off x="304920" y="4114800"/>
            <a:ext cx="7600680" cy="1952280"/>
          </a:xfrm>
          <a:prstGeom prst="rect">
            <a:avLst/>
          </a:prstGeom>
          <a:solidFill>
            <a:srgbClr val="090E1A">
              <a:alpha val="94000"/>
            </a:srgbClr>
          </a:solidFill>
          <a:ln w="9525">
            <a:solidFill>
              <a:srgbClr val="FFFFFF">
                <a:alpha val="18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4" name=""/>
          <p:cNvSpPr/>
          <p:nvPr/>
        </p:nvSpPr>
        <p:spPr>
          <a:xfrm>
            <a:off x="609480" y="4438800"/>
            <a:ext cx="219024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ВАЖНО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5" name=""/>
          <p:cNvSpPr/>
          <p:nvPr/>
        </p:nvSpPr>
        <p:spPr>
          <a:xfrm>
            <a:off x="609480" y="4915080"/>
            <a:ext cx="6667200" cy="81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5000"/>
              </a:lnSpc>
            </a:pPr>
            <a:r>
              <a:rPr lang="en-US" sz="23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Смешивание не всегда означает диффузию</a:t>
            </a:r>
            <a:endParaRPr lang="en-US" sz="23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6" name=""/>
          <p:cNvSpPr/>
          <p:nvPr/>
        </p:nvSpPr>
        <p:spPr>
          <a:xfrm>
            <a:off x="304920" y="1809720"/>
            <a:ext cx="3619080" cy="1952280"/>
          </a:xfrm>
          <a:prstGeom prst="rect">
            <a:avLst/>
          </a:prstGeom>
          <a:solidFill>
            <a:srgbClr val="090E1A">
              <a:alpha val="74000"/>
            </a:srgbClr>
          </a:solidFill>
          <a:ln w="9525">
            <a:solidFill>
              <a:srgbClr val="FFFFFF">
                <a:alpha val="28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7" name=""/>
          <p:cNvSpPr/>
          <p:nvPr/>
        </p:nvSpPr>
        <p:spPr>
          <a:xfrm>
            <a:off x="476280" y="1943280"/>
            <a:ext cx="4950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32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1</a:t>
            </a:r>
            <a:endParaRPr lang="en-US" sz="23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8" name=""/>
          <p:cNvSpPr/>
          <p:nvPr/>
        </p:nvSpPr>
        <p:spPr>
          <a:xfrm>
            <a:off x="1009800" y="2400480"/>
            <a:ext cx="2647440" cy="95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algn="ctr">
              <a:lnSpc>
                <a:spcPct val="104000"/>
              </a:lnSpc>
            </a:pPr>
            <a:r>
              <a:rPr lang="en-US" sz="20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гель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4000"/>
              </a:lnSpc>
            </a:pPr>
            <a:r>
              <a:rPr lang="en-US" sz="20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диффузия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9" name=""/>
          <p:cNvSpPr/>
          <p:nvPr/>
        </p:nvSpPr>
        <p:spPr>
          <a:xfrm>
            <a:off x="4286160" y="1809720"/>
            <a:ext cx="3619080" cy="1952280"/>
          </a:xfrm>
          <a:prstGeom prst="rect">
            <a:avLst/>
          </a:prstGeom>
          <a:solidFill>
            <a:srgbClr val="090E1A">
              <a:alpha val="74000"/>
            </a:srgbClr>
          </a:solidFill>
          <a:ln w="9525">
            <a:solidFill>
              <a:srgbClr val="FFFFFF">
                <a:alpha val="28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0" name=""/>
          <p:cNvSpPr/>
          <p:nvPr/>
        </p:nvSpPr>
        <p:spPr>
          <a:xfrm>
            <a:off x="4457880" y="1943280"/>
            <a:ext cx="4950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32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2</a:t>
            </a:r>
            <a:endParaRPr lang="en-US" sz="23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1" name=""/>
          <p:cNvSpPr/>
          <p:nvPr/>
        </p:nvSpPr>
        <p:spPr>
          <a:xfrm>
            <a:off x="4991040" y="2400480"/>
            <a:ext cx="2647440" cy="95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algn="ctr">
              <a:lnSpc>
                <a:spcPct val="104000"/>
              </a:lnSpc>
            </a:pPr>
            <a:r>
              <a:rPr lang="en-US" sz="20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нагрев снизу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4000"/>
              </a:lnSpc>
            </a:pPr>
            <a:r>
              <a:rPr lang="en-US" sz="20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конвекция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2" name=""/>
          <p:cNvSpPr/>
          <p:nvPr/>
        </p:nvSpPr>
        <p:spPr>
          <a:xfrm>
            <a:off x="8267760" y="1809720"/>
            <a:ext cx="3619080" cy="1952280"/>
          </a:xfrm>
          <a:prstGeom prst="rect">
            <a:avLst/>
          </a:prstGeom>
          <a:solidFill>
            <a:srgbClr val="090E1A">
              <a:alpha val="74000"/>
            </a:srgbClr>
          </a:solidFill>
          <a:ln w="9525">
            <a:solidFill>
              <a:srgbClr val="FFFFFF">
                <a:alpha val="28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3" name=""/>
          <p:cNvSpPr/>
          <p:nvPr/>
        </p:nvSpPr>
        <p:spPr>
          <a:xfrm>
            <a:off x="8439120" y="1943280"/>
            <a:ext cx="4950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32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3</a:t>
            </a:r>
            <a:endParaRPr lang="en-US" sz="23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4" name=""/>
          <p:cNvSpPr/>
          <p:nvPr/>
        </p:nvSpPr>
        <p:spPr>
          <a:xfrm>
            <a:off x="8972640" y="2400480"/>
            <a:ext cx="2647440" cy="95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/>
          </a:bodyPr>
          <a:p>
            <a:pPr algn="ctr">
              <a:lnSpc>
                <a:spcPct val="104000"/>
              </a:lnSpc>
            </a:pPr>
            <a:r>
              <a:rPr lang="en-US" sz="20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ложка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4000"/>
              </a:lnSpc>
            </a:pPr>
            <a:r>
              <a:rPr lang="en-US" sz="20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перемешивание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5" name=""/>
          <p:cNvSpPr/>
          <p:nvPr/>
        </p:nvSpPr>
        <p:spPr>
          <a:xfrm>
            <a:off x="8267760" y="4114800"/>
            <a:ext cx="3619080" cy="1952280"/>
          </a:xfrm>
          <a:prstGeom prst="rect">
            <a:avLst/>
          </a:prstGeom>
          <a:solidFill>
            <a:srgbClr val="090E1A">
              <a:alpha val="74000"/>
            </a:srgbClr>
          </a:solidFill>
          <a:ln w="28575">
            <a:solidFill>
              <a:srgbClr val="FFB45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6" name=""/>
          <p:cNvSpPr/>
          <p:nvPr/>
        </p:nvSpPr>
        <p:spPr>
          <a:xfrm>
            <a:off x="8439120" y="4248000"/>
            <a:ext cx="4950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320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4</a:t>
            </a:r>
            <a:endParaRPr lang="en-US" sz="23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7" name=""/>
          <p:cNvSpPr/>
          <p:nvPr/>
        </p:nvSpPr>
        <p:spPr>
          <a:xfrm>
            <a:off x="8972640" y="4705200"/>
            <a:ext cx="2647440" cy="95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rmAutofit lnSpcReduction="9999"/>
          </a:bodyPr>
          <a:p>
            <a:pPr algn="ctr">
              <a:lnSpc>
                <a:spcPct val="104000"/>
              </a:lnSpc>
            </a:pPr>
            <a:r>
              <a:rPr lang="en-US" sz="20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частица дрожит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4000"/>
              </a:lnSpc>
            </a:pPr>
            <a:r>
              <a:rPr lang="en-US" sz="202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броуновское движение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8" name="slide-number-19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19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9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"/>
          <p:cNvPicPr/>
          <p:nvPr/>
        </p:nvPicPr>
        <p:blipFill>
          <a:blip r:embed="rId1"/>
          <a:srcRect l="0" t="28" r="0" b="28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0" name="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gradFill rotWithShape="0">
            <a:gsLst>
              <a:gs pos="0">
                <a:srgbClr val="090E1A">
                  <a:alpha val="96000"/>
                </a:srgbClr>
              </a:gs>
              <a:gs pos="50000">
                <a:srgbClr val="090E1A">
                  <a:alpha val="74000"/>
                </a:srgbClr>
              </a:gs>
              <a:gs pos="100000">
                <a:srgbClr val="090E1A">
                  <a:alpha val="22000"/>
                </a:srgbClr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eyebrow"/>
          <p:cNvSpPr/>
          <p:nvPr/>
        </p:nvSpPr>
        <p:spPr>
          <a:xfrm>
            <a:off x="514440" y="419040"/>
            <a:ext cx="3619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ВЫХОД ИЗ УРОКА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2" name=""/>
          <p:cNvSpPr/>
          <p:nvPr/>
        </p:nvSpPr>
        <p:spPr>
          <a:xfrm>
            <a:off x="514440" y="1123920"/>
            <a:ext cx="7619760" cy="131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94000"/>
              </a:lnSpc>
            </a:pPr>
            <a:r>
              <a:rPr lang="en-US" sz="405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Хаотическое микродвижение</a:t>
            </a:r>
            <a:endParaRPr lang="en-US" sz="4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94000"/>
              </a:lnSpc>
            </a:pPr>
            <a:r>
              <a:rPr lang="en-US" sz="405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даёт макрорезультат</a:t>
            </a:r>
            <a:endParaRPr lang="en-US" sz="4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13" name=""/>
          <p:cNvCxnSpPr/>
          <p:nvPr/>
        </p:nvCxnSpPr>
        <p:spPr>
          <a:xfrm>
            <a:off x="819000" y="3724200"/>
            <a:ext cx="9620640" cy="360"/>
          </a:xfrm>
          <a:prstGeom prst="straightConnector1">
            <a:avLst/>
          </a:prstGeom>
          <a:ln w="28575">
            <a:solidFill>
              <a:srgbClr val="FFFFFF">
                <a:alpha val="34000"/>
              </a:srgbClr>
            </a:solidFill>
            <a:round/>
          </a:ln>
        </p:spPr>
      </p:cxnSp>
      <p:sp>
        <p:nvSpPr>
          <p:cNvPr id="314" name=""/>
          <p:cNvSpPr/>
          <p:nvPr/>
        </p:nvSpPr>
        <p:spPr>
          <a:xfrm>
            <a:off x="685800" y="3552840"/>
            <a:ext cx="361440" cy="361440"/>
          </a:xfrm>
          <a:prstGeom prst="roundRect">
            <a:avLst>
              <a:gd name="adj" fmla="val 21053"/>
            </a:avLst>
          </a:prstGeom>
          <a:solidFill>
            <a:srgbClr val="63E6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5" name=""/>
          <p:cNvSpPr/>
          <p:nvPr/>
        </p:nvSpPr>
        <p:spPr>
          <a:xfrm>
            <a:off x="504720" y="4143240"/>
            <a:ext cx="180936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наблюдаем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6" name=""/>
          <p:cNvSpPr/>
          <p:nvPr/>
        </p:nvSpPr>
        <p:spPr>
          <a:xfrm>
            <a:off x="2924280" y="3552840"/>
            <a:ext cx="361440" cy="361440"/>
          </a:xfrm>
          <a:prstGeom prst="roundRect">
            <a:avLst>
              <a:gd name="adj" fmla="val 21053"/>
            </a:avLst>
          </a:prstGeom>
          <a:solidFill>
            <a:srgbClr val="63E6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"/>
          <p:cNvSpPr/>
          <p:nvPr/>
        </p:nvSpPr>
        <p:spPr>
          <a:xfrm>
            <a:off x="2743200" y="4143240"/>
            <a:ext cx="180936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исключаем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8" name=""/>
          <p:cNvSpPr/>
          <p:nvPr/>
        </p:nvSpPr>
        <p:spPr>
          <a:xfrm>
            <a:off x="5162400" y="3552840"/>
            <a:ext cx="361440" cy="361440"/>
          </a:xfrm>
          <a:prstGeom prst="roundRect">
            <a:avLst>
              <a:gd name="adj" fmla="val 21053"/>
            </a:avLst>
          </a:prstGeom>
          <a:solidFill>
            <a:srgbClr val="63E6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9" name=""/>
          <p:cNvSpPr/>
          <p:nvPr/>
        </p:nvSpPr>
        <p:spPr>
          <a:xfrm>
            <a:off x="4981680" y="4143240"/>
            <a:ext cx="180936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моделируем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0" name=""/>
          <p:cNvSpPr/>
          <p:nvPr/>
        </p:nvSpPr>
        <p:spPr>
          <a:xfrm>
            <a:off x="7400880" y="3552840"/>
            <a:ext cx="361440" cy="361440"/>
          </a:xfrm>
          <a:prstGeom prst="roundRect">
            <a:avLst>
              <a:gd name="adj" fmla="val 21053"/>
            </a:avLst>
          </a:prstGeom>
          <a:solidFill>
            <a:srgbClr val="63E6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1" name=""/>
          <p:cNvSpPr/>
          <p:nvPr/>
        </p:nvSpPr>
        <p:spPr>
          <a:xfrm>
            <a:off x="7219800" y="4143240"/>
            <a:ext cx="180936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сравниваем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2" name=""/>
          <p:cNvSpPr/>
          <p:nvPr/>
        </p:nvSpPr>
        <p:spPr>
          <a:xfrm>
            <a:off x="9639360" y="3552840"/>
            <a:ext cx="361440" cy="361440"/>
          </a:xfrm>
          <a:prstGeom prst="roundRect">
            <a:avLst>
              <a:gd name="adj" fmla="val 21053"/>
            </a:avLst>
          </a:prstGeom>
          <a:solidFill>
            <a:srgbClr val="FFB45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"/>
          <p:cNvSpPr/>
          <p:nvPr/>
        </p:nvSpPr>
        <p:spPr>
          <a:xfrm>
            <a:off x="9458280" y="4143240"/>
            <a:ext cx="180936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объясняем</a:t>
            </a:r>
            <a:endParaRPr lang="en-US" sz="1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4" name=""/>
          <p:cNvSpPr/>
          <p:nvPr/>
        </p:nvSpPr>
        <p:spPr>
          <a:xfrm>
            <a:off x="514440" y="5191200"/>
            <a:ext cx="7333920" cy="952200"/>
          </a:xfrm>
          <a:prstGeom prst="rect">
            <a:avLst/>
          </a:prstGeom>
          <a:solidFill>
            <a:srgbClr val="171A38">
              <a:alpha val="8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5" name=""/>
          <p:cNvSpPr/>
          <p:nvPr/>
        </p:nvSpPr>
        <p:spPr>
          <a:xfrm>
            <a:off x="781200" y="5391000"/>
            <a:ext cx="6800400" cy="60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92500" lnSpcReduction="9999"/>
          </a:bodyPr>
          <a:p>
            <a:pPr>
              <a:lnSpc>
                <a:spcPct val="106000"/>
              </a:lnSpc>
            </a:pPr>
            <a:r>
              <a:rPr lang="en-US" sz="21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Почему диффузия в твёрдом теле не становится заметной за один урок?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6" name="slide-number-20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20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9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" name=""/>
          <p:cNvSpPr/>
          <p:nvPr/>
        </p:nvSpPr>
        <p:spPr>
          <a:xfrm>
            <a:off x="0" y="0"/>
            <a:ext cx="6333840" cy="6857640"/>
          </a:xfrm>
          <a:prstGeom prst="rect">
            <a:avLst/>
          </a:prstGeom>
          <a:gradFill rotWithShape="0">
            <a:gsLst>
              <a:gs pos="0">
                <a:srgbClr val="090E1A">
                  <a:alpha val="96000"/>
                </a:srgbClr>
              </a:gs>
              <a:gs pos="78000">
                <a:srgbClr val="090E1A">
                  <a:alpha val="86000"/>
                </a:srgbClr>
              </a:gs>
              <a:gs pos="100000">
                <a:srgbClr val="090E1A">
                  <a:alpha val="25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eyebrow"/>
          <p:cNvSpPr/>
          <p:nvPr/>
        </p:nvSpPr>
        <p:spPr>
          <a:xfrm>
            <a:off x="514440" y="419040"/>
            <a:ext cx="3619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РЕЗУЛЬТАТ НАБЛЮДЕНИЯ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"/>
          <p:cNvSpPr/>
          <p:nvPr/>
        </p:nvSpPr>
        <p:spPr>
          <a:xfrm>
            <a:off x="514440" y="1200240"/>
            <a:ext cx="5333760" cy="12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95000"/>
              </a:lnSpc>
            </a:pPr>
            <a:r>
              <a:rPr lang="en-US" sz="367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Граница размывается.</a:t>
            </a:r>
            <a:endParaRPr lang="en-US" sz="36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95000"/>
              </a:lnSpc>
            </a:pPr>
            <a:r>
              <a:rPr lang="en-US" sz="367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Цвет выравнивается.</a:t>
            </a:r>
            <a:endParaRPr lang="en-US" sz="36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"/>
          <p:cNvSpPr/>
          <p:nvPr/>
        </p:nvSpPr>
        <p:spPr>
          <a:xfrm>
            <a:off x="514440" y="2800440"/>
            <a:ext cx="5143320" cy="81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25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Частицы движутся хаотично даже без внешнего перемешивания.</a:t>
            </a:r>
            <a:endParaRPr lang="en-US" sz="2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3" name=""/>
          <p:cNvCxnSpPr/>
          <p:nvPr/>
        </p:nvCxnSpPr>
        <p:spPr>
          <a:xfrm>
            <a:off x="514080" y="4009680"/>
            <a:ext cx="4800960" cy="360"/>
          </a:xfrm>
          <a:prstGeom prst="straightConnector1">
            <a:avLst/>
          </a:prstGeom>
          <a:ln w="19050">
            <a:solidFill>
              <a:srgbClr val="FFFFFF">
                <a:alpha val="28000"/>
              </a:srgbClr>
            </a:solidFill>
            <a:round/>
          </a:ln>
        </p:spPr>
      </p:cxnSp>
      <p:sp>
        <p:nvSpPr>
          <p:cNvPr id="34" name=""/>
          <p:cNvSpPr/>
          <p:nvPr/>
        </p:nvSpPr>
        <p:spPr>
          <a:xfrm>
            <a:off x="514440" y="4267080"/>
            <a:ext cx="190476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430" b="0" u="none" strike="noStrike">
                <a:solidFill>
                  <a:srgbClr val="FFFFFF">
                    <a:alpha val="62000"/>
                  </a:srgbClr>
                </a:solidFill>
                <a:effectLst/>
                <a:uFillTx/>
                <a:latin typeface="Arial"/>
                <a:ea typeface="Arial"/>
              </a:rPr>
              <a:t>Изменили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"/>
          <p:cNvSpPr/>
          <p:nvPr/>
        </p:nvSpPr>
        <p:spPr>
          <a:xfrm>
            <a:off x="514440" y="4572000"/>
            <a:ext cx="209520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250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концентрацию</a:t>
            </a:r>
            <a:endParaRPr lang="en-US" sz="2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" name=""/>
          <p:cNvSpPr/>
          <p:nvPr/>
        </p:nvSpPr>
        <p:spPr>
          <a:xfrm>
            <a:off x="2762280" y="4267080"/>
            <a:ext cx="266652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430" b="0" u="none" strike="noStrike">
                <a:solidFill>
                  <a:srgbClr val="FFFFFF">
                    <a:alpha val="62000"/>
                  </a:srgbClr>
                </a:solidFill>
                <a:effectLst/>
                <a:uFillTx/>
                <a:latin typeface="Arial"/>
                <a:ea typeface="Arial"/>
              </a:rPr>
              <a:t>Оставили одинаковыми</a:t>
            </a:r>
            <a:endParaRPr lang="en-US" sz="14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" name=""/>
          <p:cNvSpPr/>
          <p:nvPr/>
        </p:nvSpPr>
        <p:spPr>
          <a:xfrm>
            <a:off x="2762280" y="4572000"/>
            <a:ext cx="2857320" cy="6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85000" lnSpcReduction="9999"/>
          </a:bodyPr>
          <a:p>
            <a:pPr>
              <a:lnSpc>
                <a:spcPct val="104000"/>
              </a:lnSpc>
            </a:pPr>
            <a:r>
              <a:rPr lang="en-US" sz="187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сосуд · среду · отсутствие перемешивания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slide-number-3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03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yebrow"/>
          <p:cNvSpPr/>
          <p:nvPr/>
        </p:nvSpPr>
        <p:spPr>
          <a:xfrm>
            <a:off x="514440" y="419040"/>
            <a:ext cx="3619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4F46E5"/>
                </a:solidFill>
                <a:effectLst/>
                <a:uFillTx/>
                <a:latin typeface="Arial"/>
                <a:ea typeface="Arial"/>
              </a:rPr>
              <a:t>ГЛАВНАЯ ИДЕЯ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"/>
          <p:cNvSpPr/>
          <p:nvPr/>
        </p:nvSpPr>
        <p:spPr>
          <a:xfrm>
            <a:off x="514440" y="1047600"/>
            <a:ext cx="7810200" cy="142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>
              <a:lnSpc>
                <a:spcPct val="94000"/>
              </a:lnSpc>
            </a:pPr>
            <a:r>
              <a:rPr lang="en-US" sz="405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Диффузия выравнивает</a:t>
            </a:r>
            <a:endParaRPr lang="en-US" sz="4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94000"/>
              </a:lnSpc>
            </a:pPr>
            <a:r>
              <a:rPr lang="en-US" sz="405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концентрацию</a:t>
            </a:r>
            <a:endParaRPr lang="en-US" sz="4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"/>
          <p:cNvSpPr/>
          <p:nvPr/>
        </p:nvSpPr>
        <p:spPr>
          <a:xfrm>
            <a:off x="533520" y="2771640"/>
            <a:ext cx="7048080" cy="89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92500" lnSpcReduction="9999"/>
          </a:bodyPr>
          <a:p>
            <a:pPr>
              <a:lnSpc>
                <a:spcPct val="110000"/>
              </a:lnSpc>
            </a:pPr>
            <a:r>
              <a:rPr lang="en-US" sz="202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Хаотическое тепловое движение создаёт результирующий перенос из области большей концентрации в область меньшей.</a:t>
            </a:r>
            <a:endParaRPr lang="en-US" sz="20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42" name="logic-line"/>
          <p:cNvCxnSpPr/>
          <p:nvPr/>
        </p:nvCxnSpPr>
        <p:spPr>
          <a:xfrm>
            <a:off x="685800" y="4838400"/>
            <a:ext cx="9906120" cy="360"/>
          </a:xfrm>
          <a:prstGeom prst="straightConnector1">
            <a:avLst/>
          </a:prstGeom>
          <a:ln w="19050">
            <a:solidFill>
              <a:srgbClr val="B8BCC4"/>
            </a:solidFill>
            <a:round/>
          </a:ln>
        </p:spPr>
      </p:cxnSp>
      <p:sp>
        <p:nvSpPr>
          <p:cNvPr id="43" name=""/>
          <p:cNvSpPr/>
          <p:nvPr/>
        </p:nvSpPr>
        <p:spPr>
          <a:xfrm>
            <a:off x="628560" y="4734000"/>
            <a:ext cx="190080" cy="190080"/>
          </a:xfrm>
          <a:prstGeom prst="roundRect">
            <a:avLst>
              <a:gd name="adj" fmla="val 40000"/>
            </a:avLst>
          </a:prstGeom>
          <a:solidFill>
            <a:srgbClr val="4F46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" name=""/>
          <p:cNvSpPr/>
          <p:nvPr/>
        </p:nvSpPr>
        <p:spPr>
          <a:xfrm>
            <a:off x="533520" y="5219640"/>
            <a:ext cx="42840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280" b="1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01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"/>
          <p:cNvSpPr/>
          <p:nvPr/>
        </p:nvSpPr>
        <p:spPr>
          <a:xfrm>
            <a:off x="1009800" y="5162400"/>
            <a:ext cx="2952360" cy="36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80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РАЗЛИЧИЕ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"/>
          <p:cNvSpPr/>
          <p:nvPr/>
        </p:nvSpPr>
        <p:spPr>
          <a:xfrm>
            <a:off x="1009800" y="5591160"/>
            <a:ext cx="2571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58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Где частиц больше?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"/>
          <p:cNvSpPr/>
          <p:nvPr/>
        </p:nvSpPr>
        <p:spPr>
          <a:xfrm>
            <a:off x="4390920" y="4734000"/>
            <a:ext cx="190080" cy="190080"/>
          </a:xfrm>
          <a:prstGeom prst="roundRect">
            <a:avLst>
              <a:gd name="adj" fmla="val 40000"/>
            </a:avLst>
          </a:prstGeom>
          <a:solidFill>
            <a:srgbClr val="63E6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"/>
          <p:cNvSpPr/>
          <p:nvPr/>
        </p:nvSpPr>
        <p:spPr>
          <a:xfrm>
            <a:off x="4295880" y="5219640"/>
            <a:ext cx="42840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280" b="1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02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"/>
          <p:cNvSpPr/>
          <p:nvPr/>
        </p:nvSpPr>
        <p:spPr>
          <a:xfrm>
            <a:off x="4772160" y="5162400"/>
            <a:ext cx="2952360" cy="36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80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ДВИЖЕНИЕ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"/>
          <p:cNvSpPr/>
          <p:nvPr/>
        </p:nvSpPr>
        <p:spPr>
          <a:xfrm>
            <a:off x="4772160" y="5591160"/>
            <a:ext cx="2571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92500" lnSpcReduction="9999"/>
          </a:bodyPr>
          <a:p>
            <a:pPr>
              <a:lnSpc>
                <a:spcPct val="104000"/>
              </a:lnSpc>
            </a:pPr>
            <a:r>
              <a:rPr lang="en-US" sz="158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Частицы движутся хаотично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"/>
          <p:cNvSpPr/>
          <p:nvPr/>
        </p:nvSpPr>
        <p:spPr>
          <a:xfrm>
            <a:off x="8153280" y="4734000"/>
            <a:ext cx="190080" cy="190080"/>
          </a:xfrm>
          <a:prstGeom prst="roundRect">
            <a:avLst>
              <a:gd name="adj" fmla="val 40000"/>
            </a:avLst>
          </a:prstGeom>
          <a:solidFill>
            <a:srgbClr val="FFB45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"/>
          <p:cNvSpPr/>
          <p:nvPr/>
        </p:nvSpPr>
        <p:spPr>
          <a:xfrm>
            <a:off x="8058240" y="5219640"/>
            <a:ext cx="42840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280" b="1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03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"/>
          <p:cNvSpPr/>
          <p:nvPr/>
        </p:nvSpPr>
        <p:spPr>
          <a:xfrm>
            <a:off x="8534520" y="5162400"/>
            <a:ext cx="2952360" cy="36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80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РЕЗУЛЬТАТ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"/>
          <p:cNvSpPr/>
          <p:nvPr/>
        </p:nvSpPr>
        <p:spPr>
          <a:xfrm>
            <a:off x="8534520" y="5591160"/>
            <a:ext cx="2571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85000" lnSpcReduction="9999"/>
          </a:bodyPr>
          <a:p>
            <a:pPr>
              <a:lnSpc>
                <a:spcPct val="104000"/>
              </a:lnSpc>
            </a:pPr>
            <a:r>
              <a:rPr lang="en-US" sz="158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Концентрация выравнивается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slide-number-4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04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yebrow"/>
          <p:cNvSpPr/>
          <p:nvPr/>
        </p:nvSpPr>
        <p:spPr>
          <a:xfrm>
            <a:off x="514440" y="419040"/>
            <a:ext cx="3619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4F46E5"/>
                </a:solidFill>
                <a:effectLst/>
                <a:uFillTx/>
                <a:latin typeface="Arial"/>
                <a:ea typeface="Arial"/>
              </a:rPr>
              <a:t>ЯЗЫК ДИФФУЗИИ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"/>
          <p:cNvSpPr/>
          <p:nvPr/>
        </p:nvSpPr>
        <p:spPr>
          <a:xfrm>
            <a:off x="514440" y="876240"/>
            <a:ext cx="11124720" cy="81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>
              <a:lnSpc>
                <a:spcPct val="104000"/>
              </a:lnSpc>
            </a:pPr>
            <a:r>
              <a:rPr lang="en-US" sz="360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Разделяем наблюдение, модель и результат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"/>
          <p:cNvSpPr/>
          <p:nvPr/>
        </p:nvSpPr>
        <p:spPr>
          <a:xfrm>
            <a:off x="514440" y="1971720"/>
            <a:ext cx="4476240" cy="4095360"/>
          </a:xfrm>
          <a:prstGeom prst="roundRect">
            <a:avLst>
              <a:gd name="adj" fmla="val 1860"/>
            </a:avLst>
          </a:prstGeom>
          <a:solidFill>
            <a:srgbClr val="FFFFFF"/>
          </a:solidFill>
          <a:ln w="9525">
            <a:solidFill>
              <a:srgbClr val="D8DCE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"/>
          <p:cNvSpPr/>
          <p:nvPr/>
        </p:nvSpPr>
        <p:spPr>
          <a:xfrm>
            <a:off x="800280" y="2286000"/>
            <a:ext cx="161892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280" b="1" u="none" strike="noStrike">
                <a:solidFill>
                  <a:srgbClr val="4F46E5"/>
                </a:solidFill>
                <a:effectLst/>
                <a:uFillTx/>
                <a:latin typeface="Arial"/>
                <a:ea typeface="Arial"/>
              </a:rPr>
              <a:t>НАБЛЮДЕНИЕ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"/>
          <p:cNvSpPr/>
          <p:nvPr/>
        </p:nvSpPr>
        <p:spPr>
          <a:xfrm>
            <a:off x="800280" y="2571840"/>
            <a:ext cx="28573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92500" lnSpcReduction="9999"/>
          </a:bodyPr>
          <a:p>
            <a:pPr>
              <a:lnSpc>
                <a:spcPct val="104000"/>
              </a:lnSpc>
            </a:pPr>
            <a:r>
              <a:rPr lang="en-US" sz="232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пятно расширяется</a:t>
            </a:r>
            <a:endParaRPr lang="en-US" sz="2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"/>
          <p:cNvSpPr/>
          <p:nvPr/>
        </p:nvSpPr>
        <p:spPr>
          <a:xfrm>
            <a:off x="800280" y="3009960"/>
            <a:ext cx="333324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50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видимый эффект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62" name=""/>
          <p:cNvCxnSpPr/>
          <p:nvPr/>
        </p:nvCxnSpPr>
        <p:spPr>
          <a:xfrm>
            <a:off x="799920" y="3342960"/>
            <a:ext cx="3667320" cy="360"/>
          </a:xfrm>
          <a:prstGeom prst="straightConnector1">
            <a:avLst/>
          </a:prstGeom>
          <a:ln w="9525">
            <a:solidFill>
              <a:srgbClr val="E1E4EC"/>
            </a:solidFill>
            <a:round/>
          </a:ln>
        </p:spPr>
      </p:cxnSp>
      <p:sp>
        <p:nvSpPr>
          <p:cNvPr id="63" name=""/>
          <p:cNvSpPr/>
          <p:nvPr/>
        </p:nvSpPr>
        <p:spPr>
          <a:xfrm>
            <a:off x="800280" y="3476520"/>
            <a:ext cx="161892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28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МОДЕЛЬ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"/>
          <p:cNvSpPr/>
          <p:nvPr/>
        </p:nvSpPr>
        <p:spPr>
          <a:xfrm>
            <a:off x="800280" y="3762360"/>
            <a:ext cx="28573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232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частицы движутся</a:t>
            </a:r>
            <a:endParaRPr lang="en-US" sz="2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"/>
          <p:cNvSpPr/>
          <p:nvPr/>
        </p:nvSpPr>
        <p:spPr>
          <a:xfrm>
            <a:off x="800280" y="4200480"/>
            <a:ext cx="333324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50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микрообъяснение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66" name=""/>
          <p:cNvCxnSpPr/>
          <p:nvPr/>
        </p:nvCxnSpPr>
        <p:spPr>
          <a:xfrm>
            <a:off x="799920" y="4533840"/>
            <a:ext cx="3667320" cy="360"/>
          </a:xfrm>
          <a:prstGeom prst="straightConnector1">
            <a:avLst/>
          </a:prstGeom>
          <a:ln w="9525">
            <a:solidFill>
              <a:srgbClr val="E1E4EC"/>
            </a:solidFill>
            <a:round/>
          </a:ln>
        </p:spPr>
      </p:cxnSp>
      <p:sp>
        <p:nvSpPr>
          <p:cNvPr id="67" name=""/>
          <p:cNvSpPr/>
          <p:nvPr/>
        </p:nvSpPr>
        <p:spPr>
          <a:xfrm>
            <a:off x="800280" y="4667400"/>
            <a:ext cx="161892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280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РЕЗУЛЬТАТ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"/>
          <p:cNvSpPr/>
          <p:nvPr/>
        </p:nvSpPr>
        <p:spPr>
          <a:xfrm>
            <a:off x="800280" y="4952880"/>
            <a:ext cx="28573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62500" lnSpcReduction="19999"/>
          </a:bodyPr>
          <a:p>
            <a:pPr>
              <a:lnSpc>
                <a:spcPct val="104000"/>
              </a:lnSpc>
            </a:pPr>
            <a:r>
              <a:rPr lang="en-US" sz="2320" b="1" u="none" strike="noStrike">
                <a:solidFill>
                  <a:srgbClr val="171923"/>
                </a:solidFill>
                <a:effectLst/>
                <a:uFillTx/>
                <a:latin typeface="Arial"/>
                <a:ea typeface="Arial"/>
              </a:rPr>
              <a:t>концентрация выравнивается</a:t>
            </a:r>
            <a:endParaRPr lang="en-US" sz="2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"/>
          <p:cNvSpPr/>
          <p:nvPr/>
        </p:nvSpPr>
        <p:spPr>
          <a:xfrm>
            <a:off x="800280" y="5391000"/>
            <a:ext cx="333324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50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что меняется в системе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"/>
          <p:cNvSpPr/>
          <p:nvPr/>
        </p:nvSpPr>
        <p:spPr>
          <a:xfrm>
            <a:off x="5315040" y="1971720"/>
            <a:ext cx="6324120" cy="4095360"/>
          </a:xfrm>
          <a:prstGeom prst="roundRect">
            <a:avLst>
              <a:gd name="adj" fmla="val 16667"/>
            </a:avLst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slide-number-5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667085"/>
                </a:solidFill>
                <a:effectLst/>
                <a:uFillTx/>
                <a:latin typeface="Arial"/>
                <a:ea typeface="Arial"/>
              </a:rPr>
              <a:t>05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71A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eyebrow"/>
          <p:cNvSpPr/>
          <p:nvPr/>
        </p:nvSpPr>
        <p:spPr>
          <a:xfrm>
            <a:off x="514440" y="419040"/>
            <a:ext cx="3619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85000" lnSpcReduction="9999"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ЧТО ПРОИСХОДИТ? · СНАЧАЛА БЕЗ ПОДСКАЗКИ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" name=""/>
          <p:cNvSpPr/>
          <p:nvPr/>
        </p:nvSpPr>
        <p:spPr>
          <a:xfrm>
            <a:off x="514440" y="905040"/>
            <a:ext cx="1066752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375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Диффузия, конвекция или перемешивание?</a:t>
            </a:r>
            <a:endParaRPr lang="en-US" sz="37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" name=""/>
          <p:cNvSpPr/>
          <p:nvPr/>
        </p:nvSpPr>
        <p:spPr>
          <a:xfrm>
            <a:off x="533520" y="2171880"/>
            <a:ext cx="2571480" cy="704520"/>
          </a:xfrm>
          <a:prstGeom prst="roundRect">
            <a:avLst>
              <a:gd name="adj" fmla="val 10811"/>
            </a:avLst>
          </a:prstGeom>
          <a:solidFill>
            <a:srgbClr val="FFFFFF">
              <a:alpha val="7000"/>
            </a:srgbClr>
          </a:solidFill>
          <a:ln w="9525">
            <a:solidFill>
              <a:srgbClr val="FFFFFF">
                <a:alpha val="1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"/>
          <p:cNvSpPr/>
          <p:nvPr/>
        </p:nvSpPr>
        <p:spPr>
          <a:xfrm>
            <a:off x="704880" y="2266920"/>
            <a:ext cx="22381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77500" lnSpcReduction="19999"/>
          </a:bodyPr>
          <a:p>
            <a:pPr algn="ctr">
              <a:lnSpc>
                <a:spcPct val="104000"/>
              </a:lnSpc>
            </a:pPr>
            <a:r>
              <a:rPr lang="en-US" sz="2550" b="1" u="none" strike="noStrike">
                <a:solidFill>
                  <a:srgbClr val="818CF8"/>
                </a:solidFill>
                <a:effectLst/>
                <a:uFillTx/>
                <a:latin typeface="Arial"/>
                <a:ea typeface="Arial"/>
              </a:rPr>
              <a:t>краситель в геле</a:t>
            </a:r>
            <a:endParaRPr lang="en-US" sz="25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" name=""/>
          <p:cNvSpPr/>
          <p:nvPr/>
        </p:nvSpPr>
        <p:spPr>
          <a:xfrm>
            <a:off x="4305240" y="1943280"/>
            <a:ext cx="2571480" cy="704520"/>
          </a:xfrm>
          <a:prstGeom prst="roundRect">
            <a:avLst>
              <a:gd name="adj" fmla="val 10811"/>
            </a:avLst>
          </a:prstGeom>
          <a:solidFill>
            <a:srgbClr val="FFFFFF">
              <a:alpha val="7000"/>
            </a:srgbClr>
          </a:solidFill>
          <a:ln w="9525">
            <a:solidFill>
              <a:srgbClr val="FFFFFF">
                <a:alpha val="1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"/>
          <p:cNvSpPr/>
          <p:nvPr/>
        </p:nvSpPr>
        <p:spPr>
          <a:xfrm>
            <a:off x="4476600" y="2038320"/>
            <a:ext cx="22381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255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ложка в чае</a:t>
            </a:r>
            <a:endParaRPr lang="en-US" sz="25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"/>
          <p:cNvSpPr/>
          <p:nvPr/>
        </p:nvSpPr>
        <p:spPr>
          <a:xfrm>
            <a:off x="7962840" y="2305080"/>
            <a:ext cx="2571480" cy="704520"/>
          </a:xfrm>
          <a:prstGeom prst="roundRect">
            <a:avLst>
              <a:gd name="adj" fmla="val 10811"/>
            </a:avLst>
          </a:prstGeom>
          <a:solidFill>
            <a:srgbClr val="FFFFFF">
              <a:alpha val="7000"/>
            </a:srgbClr>
          </a:solidFill>
          <a:ln w="9525">
            <a:solidFill>
              <a:srgbClr val="FFFFFF">
                <a:alpha val="1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"/>
          <p:cNvSpPr/>
          <p:nvPr/>
        </p:nvSpPr>
        <p:spPr>
          <a:xfrm>
            <a:off x="8134200" y="2400480"/>
            <a:ext cx="22381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70000" lnSpcReduction="19999"/>
          </a:bodyPr>
          <a:p>
            <a:pPr algn="ctr">
              <a:lnSpc>
                <a:spcPct val="104000"/>
              </a:lnSpc>
            </a:pPr>
            <a:r>
              <a:rPr lang="en-US" sz="2550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тёплый поток вверх</a:t>
            </a:r>
            <a:endParaRPr lang="en-US" sz="25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"/>
          <p:cNvSpPr/>
          <p:nvPr/>
        </p:nvSpPr>
        <p:spPr>
          <a:xfrm>
            <a:off x="1257480" y="3886200"/>
            <a:ext cx="2571480" cy="704520"/>
          </a:xfrm>
          <a:prstGeom prst="roundRect">
            <a:avLst>
              <a:gd name="adj" fmla="val 10811"/>
            </a:avLst>
          </a:prstGeom>
          <a:solidFill>
            <a:srgbClr val="FFFFFF">
              <a:alpha val="7000"/>
            </a:srgbClr>
          </a:solidFill>
          <a:ln w="9525">
            <a:solidFill>
              <a:srgbClr val="FFFFFF">
                <a:alpha val="1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"/>
          <p:cNvSpPr/>
          <p:nvPr/>
        </p:nvSpPr>
        <p:spPr>
          <a:xfrm>
            <a:off x="1428840" y="3981600"/>
            <a:ext cx="22381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70000" lnSpcReduction="19999"/>
          </a:bodyPr>
          <a:p>
            <a:pPr algn="ctr">
              <a:lnSpc>
                <a:spcPct val="104000"/>
              </a:lnSpc>
            </a:pPr>
            <a:r>
              <a:rPr lang="en-US" sz="2550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запах у вентилятора</a:t>
            </a:r>
            <a:endParaRPr lang="en-US" sz="25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" name=""/>
          <p:cNvSpPr/>
          <p:nvPr/>
        </p:nvSpPr>
        <p:spPr>
          <a:xfrm>
            <a:off x="5019840" y="4000680"/>
            <a:ext cx="2571480" cy="704520"/>
          </a:xfrm>
          <a:prstGeom prst="roundRect">
            <a:avLst>
              <a:gd name="adj" fmla="val 10811"/>
            </a:avLst>
          </a:prstGeom>
          <a:solidFill>
            <a:srgbClr val="FFFFFF">
              <a:alpha val="7000"/>
            </a:srgbClr>
          </a:solidFill>
          <a:ln w="9525">
            <a:solidFill>
              <a:srgbClr val="FFFFFF">
                <a:alpha val="1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"/>
          <p:cNvSpPr/>
          <p:nvPr/>
        </p:nvSpPr>
        <p:spPr>
          <a:xfrm>
            <a:off x="5191200" y="4095720"/>
            <a:ext cx="22381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70000" lnSpcReduction="19999"/>
          </a:bodyPr>
          <a:p>
            <a:pPr algn="ctr">
              <a:lnSpc>
                <a:spcPct val="104000"/>
              </a:lnSpc>
            </a:pPr>
            <a:r>
              <a:rPr lang="en-US" sz="2550" b="1" u="none" strike="noStrike">
                <a:solidFill>
                  <a:srgbClr val="818CF8"/>
                </a:solidFill>
                <a:effectLst/>
                <a:uFillTx/>
                <a:latin typeface="Arial"/>
                <a:ea typeface="Arial"/>
              </a:rPr>
              <a:t>металлы в контакте</a:t>
            </a:r>
            <a:endParaRPr lang="en-US" sz="25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" name=""/>
          <p:cNvSpPr/>
          <p:nvPr/>
        </p:nvSpPr>
        <p:spPr>
          <a:xfrm>
            <a:off x="8448840" y="3924360"/>
            <a:ext cx="2571480" cy="704520"/>
          </a:xfrm>
          <a:prstGeom prst="roundRect">
            <a:avLst>
              <a:gd name="adj" fmla="val 10811"/>
            </a:avLst>
          </a:prstGeom>
          <a:solidFill>
            <a:srgbClr val="FFFFFF">
              <a:alpha val="7000"/>
            </a:srgbClr>
          </a:solidFill>
          <a:ln w="9525">
            <a:solidFill>
              <a:srgbClr val="FFFFFF">
                <a:alpha val="1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"/>
          <p:cNvSpPr/>
          <p:nvPr/>
        </p:nvSpPr>
        <p:spPr>
          <a:xfrm>
            <a:off x="8620200" y="4019400"/>
            <a:ext cx="22381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70000" lnSpcReduction="19999"/>
          </a:bodyPr>
          <a:p>
            <a:pPr algn="ctr">
              <a:lnSpc>
                <a:spcPct val="104000"/>
              </a:lnSpc>
            </a:pPr>
            <a:r>
              <a:rPr lang="en-US" sz="255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частица под микроскопом</a:t>
            </a:r>
            <a:endParaRPr lang="en-US" sz="25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"/>
          <p:cNvSpPr/>
          <p:nvPr/>
        </p:nvSpPr>
        <p:spPr>
          <a:xfrm>
            <a:off x="2000160" y="5962680"/>
            <a:ext cx="819108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729" b="1" u="none" strike="noStrike">
                <a:solidFill>
                  <a:srgbClr val="FFFFFF">
                    <a:alpha val="80000"/>
                  </a:srgbClr>
                </a:solidFill>
                <a:effectLst/>
                <a:uFillTx/>
                <a:latin typeface="Arial"/>
                <a:ea typeface="Arial"/>
              </a:rPr>
              <a:t>Покажите: 1 — диффузия · 2 — поток · 3 — другое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" name="slide-number-6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06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71A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eyebrow"/>
          <p:cNvSpPr/>
          <p:nvPr/>
        </p:nvSpPr>
        <p:spPr>
          <a:xfrm>
            <a:off x="514440" y="419040"/>
            <a:ext cx="3619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ПРОВЕРЯЕМ ПРОЦЕССЫ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" name=""/>
          <p:cNvSpPr/>
          <p:nvPr/>
        </p:nvSpPr>
        <p:spPr>
          <a:xfrm>
            <a:off x="514440" y="905040"/>
            <a:ext cx="1066752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375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Диффузия, конвекция или перемешивание?</a:t>
            </a:r>
            <a:endParaRPr lang="en-US" sz="37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"/>
          <p:cNvSpPr/>
          <p:nvPr/>
        </p:nvSpPr>
        <p:spPr>
          <a:xfrm>
            <a:off x="514440" y="2095560"/>
            <a:ext cx="323820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818CF8"/>
                </a:solidFill>
                <a:effectLst/>
                <a:uFillTx/>
                <a:latin typeface="Arial"/>
                <a:ea typeface="Arial"/>
              </a:rPr>
              <a:t>ДИФФУЗИЯ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" name=""/>
          <p:cNvSpPr/>
          <p:nvPr/>
        </p:nvSpPr>
        <p:spPr>
          <a:xfrm>
            <a:off x="514440" y="2562120"/>
            <a:ext cx="32382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77500" lnSpcReduction="19999"/>
          </a:bodyPr>
          <a:p>
            <a:pPr>
              <a:lnSpc>
                <a:spcPct val="104000"/>
              </a:lnSpc>
            </a:pPr>
            <a:r>
              <a:rPr lang="en-US" sz="1950" b="1" u="none" strike="noStrike">
                <a:solidFill>
                  <a:srgbClr val="FFFFFF">
                    <a:alpha val="68000"/>
                  </a:srgbClr>
                </a:solidFill>
                <a:effectLst/>
                <a:uFillTx/>
                <a:latin typeface="Arial"/>
                <a:ea typeface="Arial"/>
              </a:rPr>
              <a:t>САМОПРОИЗВОЛЬНЫЙ ПЕРЕНОС</a:t>
            </a:r>
            <a:endParaRPr lang="en-US" sz="19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"/>
          <p:cNvSpPr/>
          <p:nvPr/>
        </p:nvSpPr>
        <p:spPr>
          <a:xfrm>
            <a:off x="514440" y="3352680"/>
            <a:ext cx="3238200" cy="161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15000"/>
              </a:lnSpc>
            </a:pPr>
            <a:r>
              <a:rPr lang="en-US" sz="338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гель</a:t>
            </a:r>
            <a:endParaRPr lang="en-US" sz="33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en-US" sz="338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твёрдые тела</a:t>
            </a:r>
            <a:endParaRPr lang="en-US" sz="33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3" name=""/>
          <p:cNvCxnSpPr/>
          <p:nvPr/>
        </p:nvCxnSpPr>
        <p:spPr>
          <a:xfrm>
            <a:off x="3971880" y="2104920"/>
            <a:ext cx="360" cy="3619800"/>
          </a:xfrm>
          <a:prstGeom prst="straightConnector1">
            <a:avLst/>
          </a:prstGeom>
          <a:ln w="19050">
            <a:solidFill>
              <a:srgbClr val="FFFFFF">
                <a:alpha val="16000"/>
              </a:srgbClr>
            </a:solidFill>
            <a:round/>
          </a:ln>
        </p:spPr>
      </p:cxnSp>
      <p:sp>
        <p:nvSpPr>
          <p:cNvPr id="94" name=""/>
          <p:cNvSpPr/>
          <p:nvPr/>
        </p:nvSpPr>
        <p:spPr>
          <a:xfrm>
            <a:off x="4238640" y="2095560"/>
            <a:ext cx="323820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ПОТОК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5" name=""/>
          <p:cNvSpPr/>
          <p:nvPr/>
        </p:nvSpPr>
        <p:spPr>
          <a:xfrm>
            <a:off x="4238640" y="2562120"/>
            <a:ext cx="32382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950" b="1" u="none" strike="noStrike">
                <a:solidFill>
                  <a:srgbClr val="FFFFFF">
                    <a:alpha val="68000"/>
                  </a:srgbClr>
                </a:solidFill>
                <a:effectLst/>
                <a:uFillTx/>
                <a:latin typeface="Arial"/>
                <a:ea typeface="Arial"/>
              </a:rPr>
              <a:t>КОНВЕКЦИЯ</a:t>
            </a:r>
            <a:endParaRPr lang="en-US" sz="19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6" name=""/>
          <p:cNvSpPr/>
          <p:nvPr/>
        </p:nvSpPr>
        <p:spPr>
          <a:xfrm>
            <a:off x="4238640" y="3352680"/>
            <a:ext cx="3238200" cy="161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lnSpcReduction="9999"/>
          </a:bodyPr>
          <a:p>
            <a:pPr>
              <a:lnSpc>
                <a:spcPct val="115000"/>
              </a:lnSpc>
            </a:pPr>
            <a:r>
              <a:rPr lang="en-US" sz="338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нагретая жидкость</a:t>
            </a:r>
            <a:endParaRPr lang="en-US" sz="33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en-US" sz="338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воздух</a:t>
            </a:r>
            <a:endParaRPr lang="en-US" sz="33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7" name=""/>
          <p:cNvCxnSpPr/>
          <p:nvPr/>
        </p:nvCxnSpPr>
        <p:spPr>
          <a:xfrm>
            <a:off x="7696080" y="2104920"/>
            <a:ext cx="360" cy="3619800"/>
          </a:xfrm>
          <a:prstGeom prst="straightConnector1">
            <a:avLst/>
          </a:prstGeom>
          <a:ln w="19050">
            <a:solidFill>
              <a:srgbClr val="FFFFFF">
                <a:alpha val="16000"/>
              </a:srgbClr>
            </a:solidFill>
            <a:round/>
          </a:ln>
        </p:spPr>
      </p:cxnSp>
      <p:sp>
        <p:nvSpPr>
          <p:cNvPr id="98" name=""/>
          <p:cNvSpPr/>
          <p:nvPr/>
        </p:nvSpPr>
        <p:spPr>
          <a:xfrm>
            <a:off x="7962840" y="2095560"/>
            <a:ext cx="323820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ВНЕШНЕЕ ДЕЙСТВИЕ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9" name=""/>
          <p:cNvSpPr/>
          <p:nvPr/>
        </p:nvSpPr>
        <p:spPr>
          <a:xfrm>
            <a:off x="7962840" y="2562120"/>
            <a:ext cx="32382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950" b="1" u="none" strike="noStrike">
                <a:solidFill>
                  <a:srgbClr val="FFFFFF">
                    <a:alpha val="68000"/>
                  </a:srgbClr>
                </a:solidFill>
                <a:effectLst/>
                <a:uFillTx/>
                <a:latin typeface="Arial"/>
                <a:ea typeface="Arial"/>
              </a:rPr>
              <a:t>ПЕРЕМЕШИВАНИЕ</a:t>
            </a:r>
            <a:endParaRPr lang="en-US" sz="19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0" name=""/>
          <p:cNvSpPr/>
          <p:nvPr/>
        </p:nvSpPr>
        <p:spPr>
          <a:xfrm>
            <a:off x="7962840" y="3352680"/>
            <a:ext cx="3238200" cy="161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15000"/>
              </a:lnSpc>
            </a:pPr>
            <a:r>
              <a:rPr lang="en-US" sz="338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ложка</a:t>
            </a:r>
            <a:endParaRPr lang="en-US" sz="33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</a:pPr>
            <a:r>
              <a:rPr lang="en-US" sz="338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вентилятор</a:t>
            </a:r>
            <a:endParaRPr lang="en-US" sz="33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1" name=""/>
          <p:cNvSpPr/>
          <p:nvPr/>
        </p:nvSpPr>
        <p:spPr>
          <a:xfrm>
            <a:off x="2000160" y="5962680"/>
            <a:ext cx="819108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ctr">
              <a:lnSpc>
                <a:spcPct val="104000"/>
              </a:lnSpc>
            </a:pPr>
            <a:r>
              <a:rPr lang="en-US" sz="1729" b="1" u="none" strike="noStrike">
                <a:solidFill>
                  <a:srgbClr val="FFFFFF">
                    <a:alpha val="80000"/>
                  </a:srgbClr>
                </a:solidFill>
                <a:effectLst/>
                <a:uFillTx/>
                <a:latin typeface="Arial"/>
                <a:ea typeface="Arial"/>
              </a:rPr>
              <a:t>Запах по комнате часто переносит поток воздуха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slide-number-6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06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9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" name=""/>
          <p:cNvSpPr/>
          <p:nvPr/>
        </p:nvSpPr>
        <p:spPr>
          <a:xfrm>
            <a:off x="0" y="0"/>
            <a:ext cx="12191760" cy="1352160"/>
          </a:xfrm>
          <a:prstGeom prst="rect">
            <a:avLst/>
          </a:prstGeom>
          <a:gradFill rotWithShape="0">
            <a:gsLst>
              <a:gs pos="0">
                <a:srgbClr val="090E1A">
                  <a:alpha val="95000"/>
                </a:srgbClr>
              </a:gs>
              <a:gs pos="66000">
                <a:srgbClr val="090E1A">
                  <a:alpha val="76000"/>
                </a:srgbClr>
              </a:gs>
              <a:gs pos="100000">
                <a:srgbClr val="090E1A">
                  <a:alpha val="20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"/>
          <p:cNvSpPr/>
          <p:nvPr/>
        </p:nvSpPr>
        <p:spPr>
          <a:xfrm>
            <a:off x="514440" y="399960"/>
            <a:ext cx="8953200" cy="59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92500" lnSpcReduction="9999"/>
          </a:bodyPr>
          <a:p>
            <a:pPr>
              <a:lnSpc>
                <a:spcPct val="104000"/>
              </a:lnSpc>
            </a:pPr>
            <a:r>
              <a:rPr lang="en-US" sz="353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Диффузия встречается в разных условиях</a:t>
            </a:r>
            <a:endParaRPr lang="en-US" sz="35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" name=""/>
          <p:cNvSpPr/>
          <p:nvPr/>
        </p:nvSpPr>
        <p:spPr>
          <a:xfrm>
            <a:off x="324000" y="2352600"/>
            <a:ext cx="3142800" cy="495000"/>
          </a:xfrm>
          <a:prstGeom prst="rect">
            <a:avLst/>
          </a:prstGeom>
          <a:solidFill>
            <a:srgbClr val="090E1A">
              <a:alpha val="7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" name=""/>
          <p:cNvSpPr/>
          <p:nvPr/>
        </p:nvSpPr>
        <p:spPr>
          <a:xfrm>
            <a:off x="324000" y="2352600"/>
            <a:ext cx="75960" cy="495000"/>
          </a:xfrm>
          <a:prstGeom prst="rect">
            <a:avLst/>
          </a:prstGeom>
          <a:solidFill>
            <a:srgbClr val="818C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"/>
          <p:cNvSpPr/>
          <p:nvPr/>
        </p:nvSpPr>
        <p:spPr>
          <a:xfrm>
            <a:off x="514440" y="2476440"/>
            <a:ext cx="278100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ГАЗ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9" name=""/>
          <p:cNvSpPr/>
          <p:nvPr/>
        </p:nvSpPr>
        <p:spPr>
          <a:xfrm>
            <a:off x="4334040" y="2352600"/>
            <a:ext cx="3142800" cy="495000"/>
          </a:xfrm>
          <a:prstGeom prst="rect">
            <a:avLst/>
          </a:prstGeom>
          <a:solidFill>
            <a:srgbClr val="090E1A">
              <a:alpha val="7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0" name=""/>
          <p:cNvSpPr/>
          <p:nvPr/>
        </p:nvSpPr>
        <p:spPr>
          <a:xfrm>
            <a:off x="4334040" y="2352600"/>
            <a:ext cx="75960" cy="495000"/>
          </a:xfrm>
          <a:prstGeom prst="rect">
            <a:avLst/>
          </a:prstGeom>
          <a:solidFill>
            <a:srgbClr val="FFB45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"/>
          <p:cNvSpPr/>
          <p:nvPr/>
        </p:nvSpPr>
        <p:spPr>
          <a:xfrm>
            <a:off x="4524480" y="2476440"/>
            <a:ext cx="278100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ЖИДКОСТЬ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" name=""/>
          <p:cNvSpPr/>
          <p:nvPr/>
        </p:nvSpPr>
        <p:spPr>
          <a:xfrm>
            <a:off x="8420040" y="2352600"/>
            <a:ext cx="3142800" cy="495000"/>
          </a:xfrm>
          <a:prstGeom prst="rect">
            <a:avLst/>
          </a:prstGeom>
          <a:solidFill>
            <a:srgbClr val="090E1A">
              <a:alpha val="7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" name=""/>
          <p:cNvSpPr/>
          <p:nvPr/>
        </p:nvSpPr>
        <p:spPr>
          <a:xfrm>
            <a:off x="8420040" y="2352600"/>
            <a:ext cx="75960" cy="495000"/>
          </a:xfrm>
          <a:prstGeom prst="rect">
            <a:avLst/>
          </a:prstGeom>
          <a:solidFill>
            <a:srgbClr val="63E6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"/>
          <p:cNvSpPr/>
          <p:nvPr/>
        </p:nvSpPr>
        <p:spPr>
          <a:xfrm>
            <a:off x="8610480" y="2476440"/>
            <a:ext cx="278100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ТВЁРДОЕ ТЕЛО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"/>
          <p:cNvSpPr/>
          <p:nvPr/>
        </p:nvSpPr>
        <p:spPr>
          <a:xfrm>
            <a:off x="324000" y="5724360"/>
            <a:ext cx="3142800" cy="495000"/>
          </a:xfrm>
          <a:prstGeom prst="rect">
            <a:avLst/>
          </a:prstGeom>
          <a:solidFill>
            <a:srgbClr val="090E1A">
              <a:alpha val="7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"/>
          <p:cNvSpPr/>
          <p:nvPr/>
        </p:nvSpPr>
        <p:spPr>
          <a:xfrm>
            <a:off x="324000" y="5724360"/>
            <a:ext cx="75960" cy="495000"/>
          </a:xfrm>
          <a:prstGeom prst="rect">
            <a:avLst/>
          </a:prstGeom>
          <a:solidFill>
            <a:srgbClr val="63E6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"/>
          <p:cNvSpPr/>
          <p:nvPr/>
        </p:nvSpPr>
        <p:spPr>
          <a:xfrm>
            <a:off x="514440" y="5848200"/>
            <a:ext cx="278100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ТЕМПЕРАТУРА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8" name=""/>
          <p:cNvSpPr/>
          <p:nvPr/>
        </p:nvSpPr>
        <p:spPr>
          <a:xfrm>
            <a:off x="4334040" y="5724360"/>
            <a:ext cx="3142800" cy="495000"/>
          </a:xfrm>
          <a:prstGeom prst="rect">
            <a:avLst/>
          </a:prstGeom>
          <a:solidFill>
            <a:srgbClr val="090E1A">
              <a:alpha val="7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9" name=""/>
          <p:cNvSpPr/>
          <p:nvPr/>
        </p:nvSpPr>
        <p:spPr>
          <a:xfrm>
            <a:off x="4334040" y="5724360"/>
            <a:ext cx="75960" cy="495000"/>
          </a:xfrm>
          <a:prstGeom prst="rect">
            <a:avLst/>
          </a:prstGeom>
          <a:solidFill>
            <a:srgbClr val="818C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0" name=""/>
          <p:cNvSpPr/>
          <p:nvPr/>
        </p:nvSpPr>
        <p:spPr>
          <a:xfrm>
            <a:off x="4524480" y="5848200"/>
            <a:ext cx="278100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КОНВЕКЦИЯ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"/>
          <p:cNvSpPr/>
          <p:nvPr/>
        </p:nvSpPr>
        <p:spPr>
          <a:xfrm>
            <a:off x="8420040" y="5724360"/>
            <a:ext cx="3142800" cy="495000"/>
          </a:xfrm>
          <a:prstGeom prst="rect">
            <a:avLst/>
          </a:prstGeom>
          <a:solidFill>
            <a:srgbClr val="090E1A">
              <a:alpha val="7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"/>
          <p:cNvSpPr/>
          <p:nvPr/>
        </p:nvSpPr>
        <p:spPr>
          <a:xfrm>
            <a:off x="8420040" y="5724360"/>
            <a:ext cx="75960" cy="495000"/>
          </a:xfrm>
          <a:prstGeom prst="rect">
            <a:avLst/>
          </a:prstGeom>
          <a:solidFill>
            <a:srgbClr val="FFB45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"/>
          <p:cNvSpPr/>
          <p:nvPr/>
        </p:nvSpPr>
        <p:spPr>
          <a:xfrm>
            <a:off x="8610480" y="5848200"/>
            <a:ext cx="278100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ПЕРЕМЕШИВАНИЕ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4" name="slide-number-7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07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9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"/>
          <p:cNvSpPr/>
          <p:nvPr/>
        </p:nvSpPr>
        <p:spPr>
          <a:xfrm>
            <a:off x="0" y="0"/>
            <a:ext cx="6190920" cy="6857640"/>
          </a:xfrm>
          <a:prstGeom prst="rect">
            <a:avLst/>
          </a:prstGeom>
          <a:gradFill rotWithShape="0">
            <a:gsLst>
              <a:gs pos="0">
                <a:srgbClr val="090E1A">
                  <a:alpha val="97000"/>
                </a:srgbClr>
              </a:gs>
              <a:gs pos="68000">
                <a:srgbClr val="090E1A">
                  <a:alpha val="82000"/>
                </a:srgbClr>
              </a:gs>
              <a:gs pos="100000">
                <a:srgbClr val="090E1A">
                  <a:alpha val="10000"/>
                </a:srgbClr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eyebrow"/>
          <p:cNvSpPr/>
          <p:nvPr/>
        </p:nvSpPr>
        <p:spPr>
          <a:xfrm>
            <a:off x="514440" y="419040"/>
            <a:ext cx="3619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04000"/>
              </a:lnSpc>
            </a:pPr>
            <a:r>
              <a:rPr lang="en-US" sz="135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БРОУНОВСКОЕ ДВИЖЕНИЕ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514440" y="1057320"/>
            <a:ext cx="5428800" cy="128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85000" lnSpcReduction="9999"/>
          </a:bodyPr>
          <a:p>
            <a:pPr>
              <a:lnSpc>
                <a:spcPct val="96000"/>
              </a:lnSpc>
            </a:pPr>
            <a:r>
              <a:rPr lang="en-US" sz="367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Под микроскопом движется</a:t>
            </a:r>
            <a:endParaRPr lang="en-US" sz="36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96000"/>
              </a:lnSpc>
            </a:pPr>
            <a:r>
              <a:rPr lang="en-US" sz="367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взвешенная частица</a:t>
            </a:r>
            <a:endParaRPr lang="en-US" sz="36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523800" y="2990880"/>
            <a:ext cx="219024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62500" lnSpcReduction="19999"/>
          </a:bodyPr>
          <a:p>
            <a:pPr>
              <a:lnSpc>
                <a:spcPct val="104000"/>
              </a:lnSpc>
            </a:pPr>
            <a:r>
              <a:rPr lang="en-US" sz="2020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частица крупнее молекул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3000240" y="2990880"/>
            <a:ext cx="228564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62500" lnSpcReduction="19999"/>
          </a:bodyPr>
          <a:p>
            <a:pPr>
              <a:lnSpc>
                <a:spcPct val="104000"/>
              </a:lnSpc>
            </a:pPr>
            <a:r>
              <a:rPr lang="en-US" sz="202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траектория беспорядочна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523800" y="3524400"/>
            <a:ext cx="219024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55000" lnSpcReduction="19999"/>
          </a:bodyPr>
          <a:p>
            <a:pPr>
              <a:lnSpc>
                <a:spcPct val="104000"/>
              </a:lnSpc>
            </a:pPr>
            <a:r>
              <a:rPr lang="en-US" sz="2020" b="1" u="none" strike="noStrike">
                <a:solidFill>
                  <a:srgbClr val="63E6F5"/>
                </a:solidFill>
                <a:effectLst/>
                <a:uFillTx/>
                <a:latin typeface="Arial"/>
                <a:ea typeface="Arial"/>
              </a:rPr>
              <a:t>удары среды неуравновешены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3000240" y="3524400"/>
            <a:ext cx="228564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 fontScale="70000" lnSpcReduction="19999"/>
          </a:bodyPr>
          <a:p>
            <a:pPr>
              <a:lnSpc>
                <a:spcPct val="104000"/>
              </a:lnSpc>
            </a:pPr>
            <a:r>
              <a:rPr lang="en-US" sz="2020" b="1" u="none" strike="noStrike">
                <a:solidFill>
                  <a:srgbClr val="FFB454"/>
                </a:solidFill>
                <a:effectLst/>
                <a:uFillTx/>
                <a:latin typeface="Arial"/>
                <a:ea typeface="Arial"/>
              </a:rPr>
              <a:t>нет общего направления</a:t>
            </a:r>
            <a:endParaRPr lang="en-US" sz="20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33" name=""/>
          <p:cNvCxnSpPr/>
          <p:nvPr/>
        </p:nvCxnSpPr>
        <p:spPr>
          <a:xfrm>
            <a:off x="523800" y="4305240"/>
            <a:ext cx="4476960" cy="360"/>
          </a:xfrm>
          <a:prstGeom prst="straightConnector1">
            <a:avLst/>
          </a:prstGeom>
          <a:ln w="19050">
            <a:solidFill>
              <a:srgbClr val="FFFFFF">
                <a:alpha val="25000"/>
              </a:srgbClr>
            </a:solidFill>
            <a:round/>
          </a:ln>
        </p:spPr>
      </p:cxnSp>
      <p:sp>
        <p:nvSpPr>
          <p:cNvPr id="134" name=""/>
          <p:cNvSpPr/>
          <p:nvPr/>
        </p:nvSpPr>
        <p:spPr>
          <a:xfrm>
            <a:off x="523800" y="4572000"/>
            <a:ext cx="4762080" cy="85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>
              <a:lnSpc>
                <a:spcPct val="112000"/>
              </a:lnSpc>
            </a:pPr>
            <a:r>
              <a:rPr lang="en-US" sz="1729" b="0" u="none" strike="noStrike">
                <a:solidFill>
                  <a:srgbClr val="FFFFFF">
                    <a:alpha val="78000"/>
                  </a:srgbClr>
                </a:solidFill>
                <a:effectLst/>
                <a:uFillTx/>
                <a:latin typeface="Arial"/>
                <a:ea typeface="Arial"/>
              </a:rPr>
              <a:t>Мы видим частицу, а не отдельные молекулы жидкости.</a:t>
            </a:r>
            <a:endParaRPr lang="en-US" sz="172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" name="slide-number-8"/>
          <p:cNvSpPr/>
          <p:nvPr/>
        </p:nvSpPr>
        <p:spPr>
          <a:xfrm>
            <a:off x="11334600" y="6343560"/>
            <a:ext cx="437760" cy="20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algn="r">
              <a:lnSpc>
                <a:spcPct val="104000"/>
              </a:lnSpc>
            </a:pPr>
            <a:r>
              <a:rPr lang="en-US" sz="1130" b="0" u="none" strike="noStrike">
                <a:solidFill>
                  <a:srgbClr val="FFFFFF">
                    <a:alpha val="70000"/>
                  </a:srgbClr>
                </a:solidFill>
                <a:effectLst/>
                <a:uFillTx/>
                <a:latin typeface="Arial"/>
                <a:ea typeface="Arial"/>
              </a:rPr>
              <a:t>08</a:t>
            </a:r>
            <a:endParaRPr lang="en-US" sz="1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wipe dir="r"/>
      </p:transition>
    </mc:Choice>
    <mc:Fallback>
      <p:transition spd="med">
        <p:wipe dir="r"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 pitchFamily="0" charset="1"/>
        <a:ea typeface="Calibri Light" pitchFamily="0" charset="1"/>
        <a:cs typeface="Calibri Light" pitchFamily="0" charset="1"/>
      </a:majorFont>
      <a:minorFont>
        <a:latin typeface="Calibri" pitchFamily="0" charset="1"/>
        <a:ea typeface="Calibri" pitchFamily="0" charset="1"/>
        <a:cs typeface="Calibri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</a:schemeClr>
            </a:gs>
            <a:gs pos="50000">
              <a:schemeClr val="phClr">
                <a:tint val="73000"/>
                <a:lumMod val="105000"/>
              </a:schemeClr>
            </a:gs>
            <a:gs pos="100000">
              <a:schemeClr val="phClr">
                <a:tint val="81000"/>
                <a:lumMod val="105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 l="0" t="0" r="0" b="0"/>
        </a:gradFill>
      </a:fillStyleLst>
      <a:lnStyleLst>
        <a:ln w="12700">
          <a:prstDash val="solid"/>
        </a:ln>
        <a:ln w="19050">
          <a:prstDash val="solid"/>
        </a:ln>
        <a:ln w="2540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LibreOffice/26.2.3.2$MacOSX_AARCH64 LibreOffice_project/70e089b17412e4cb7773e41413306b17a2328c34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2026-08-02T14:15:05Z</dcterms:created>
  <dc:creator>Walnut Exporter</dc:creator>
  <dc:description/>
  <dc:language>en-US</dc:language>
  <cp:lastModifiedBy/>
  <dcterms:modified xsi:type="dcterms:W3CDTF">2026-08-02T18:16:11Z</dcterms:modified>
  <cp:revision>1</cp:revision>
  <dc:subject/>
  <dc:title>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Converted Presentation</vt:lpwstr>
  </property>
</Properties>
</file>