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74cbf85c1e64ad0" /><Relationship Type="http://schemas.openxmlformats.org/officeDocument/2006/relationships/extended-properties" Target="/docProps/app.xml" Id="Rf3f5a63959514716" /><Relationship Type="http://schemas.openxmlformats.org/officeDocument/2006/relationships/officeDocument" Target="/ppt/presentation.xml" Id="R3934ac2a4672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03dc238164f66"/>
  </p:sldMasterIdLst>
  <p:notesMasterIdLst>
    <p:notesMasterId xmlns:r="http://schemas.openxmlformats.org/officeDocument/2006/relationships" r:id="R845b9c0c93034f27"/>
  </p:notesMasterIdLst>
  <p:sldIdLst>
    <p:sldId xmlns:r="http://schemas.openxmlformats.org/officeDocument/2006/relationships" id="256" r:id="Rae15eaa8af5d4f71"/>
    <p:sldId xmlns:r="http://schemas.openxmlformats.org/officeDocument/2006/relationships" id="257" r:id="R2e6294c1640f4075"/>
    <p:sldId xmlns:r="http://schemas.openxmlformats.org/officeDocument/2006/relationships" id="258" r:id="Ref766da0f602403f"/>
    <p:sldId xmlns:r="http://schemas.openxmlformats.org/officeDocument/2006/relationships" id="259" r:id="Rac6bd5175c244390"/>
    <p:sldId xmlns:r="http://schemas.openxmlformats.org/officeDocument/2006/relationships" id="260" r:id="R50371f11d68f4169"/>
    <p:sldId xmlns:r="http://schemas.openxmlformats.org/officeDocument/2006/relationships" id="261" r:id="Rebc29c0897d344b3"/>
    <p:sldId xmlns:r="http://schemas.openxmlformats.org/officeDocument/2006/relationships" id="262" r:id="R0ede0bd1508d4c38"/>
    <p:sldId xmlns:r="http://schemas.openxmlformats.org/officeDocument/2006/relationships" id="263" r:id="Rf39e149b088e4f7f"/>
    <p:sldId xmlns:r="http://schemas.openxmlformats.org/officeDocument/2006/relationships" id="264" r:id="Ra9cd86068c8a43b8"/>
    <p:sldId xmlns:r="http://schemas.openxmlformats.org/officeDocument/2006/relationships" id="265" r:id="R9e01c0be48764b70"/>
    <p:sldId xmlns:r="http://schemas.openxmlformats.org/officeDocument/2006/relationships" id="266" r:id="R85a2129b29834abb"/>
    <p:sldId xmlns:r="http://schemas.openxmlformats.org/officeDocument/2006/relationships" id="267" r:id="R7afc3f019d5c473c"/>
    <p:sldId xmlns:r="http://schemas.openxmlformats.org/officeDocument/2006/relationships" id="268" r:id="Rd91a03a1596e4aa2"/>
    <p:sldId xmlns:r="http://schemas.openxmlformats.org/officeDocument/2006/relationships" id="269" r:id="R6c792ea88dd84a7d"/>
    <p:sldId xmlns:r="http://schemas.openxmlformats.org/officeDocument/2006/relationships" id="270" r:id="Re9cfab810d6f4548"/>
    <p:sldId xmlns:r="http://schemas.openxmlformats.org/officeDocument/2006/relationships" id="271" r:id="Ra927d494010e4be9"/>
    <p:sldId xmlns:r="http://schemas.openxmlformats.org/officeDocument/2006/relationships" id="272" r:id="Rb066809de6484320"/>
    <p:sldId xmlns:r="http://schemas.openxmlformats.org/officeDocument/2006/relationships" id="273" r:id="R6b8077c66991482d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ed339e12a7e4ff7" /><Relationship Type="http://schemas.openxmlformats.org/officeDocument/2006/relationships/slideMaster" Target="/ppt/slideMasters/slideMaster1.xml" Id="R0e503dc238164f66" /><Relationship Type="http://schemas.openxmlformats.org/officeDocument/2006/relationships/notesMaster" Target="/ppt/notesMasters/notesMaster1.xml" Id="R845b9c0c93034f27" /><Relationship Type="http://schemas.openxmlformats.org/officeDocument/2006/relationships/presProps" Target="/ppt/presProps.xml" Id="R0d584a7a00864eef" /><Relationship Type="http://schemas.openxmlformats.org/officeDocument/2006/relationships/viewProps" Target="/ppt/viewProps.xml" Id="Rc91825771b5b4706" /><Relationship Type="http://schemas.openxmlformats.org/officeDocument/2006/relationships/tableStyles" Target="/ppt/tableStyles.xml" Id="Rce8b7e361ebe4057" /><Relationship Type="http://schemas.openxmlformats.org/officeDocument/2006/relationships/slide" Target="/ppt/slides/slide1.xml" Id="Rae15eaa8af5d4f71" /><Relationship Type="http://schemas.openxmlformats.org/officeDocument/2006/relationships/slide" Target="/ppt/slides/slide2.xml" Id="R2e6294c1640f4075" /><Relationship Type="http://schemas.openxmlformats.org/officeDocument/2006/relationships/slide" Target="/ppt/slides/slide3.xml" Id="Ref766da0f602403f" /><Relationship Type="http://schemas.openxmlformats.org/officeDocument/2006/relationships/slide" Target="/ppt/slides/slide4.xml" Id="Rac6bd5175c244390" /><Relationship Type="http://schemas.openxmlformats.org/officeDocument/2006/relationships/slide" Target="/ppt/slides/slide5.xml" Id="R50371f11d68f4169" /><Relationship Type="http://schemas.openxmlformats.org/officeDocument/2006/relationships/slide" Target="/ppt/slides/slide6.xml" Id="Rebc29c0897d344b3" /><Relationship Type="http://schemas.openxmlformats.org/officeDocument/2006/relationships/slide" Target="/ppt/slides/slide7.xml" Id="R0ede0bd1508d4c38" /><Relationship Type="http://schemas.openxmlformats.org/officeDocument/2006/relationships/slide" Target="/ppt/slides/slide8.xml" Id="Rf39e149b088e4f7f" /><Relationship Type="http://schemas.openxmlformats.org/officeDocument/2006/relationships/slide" Target="/ppt/slides/slide9.xml" Id="Ra9cd86068c8a43b8" /><Relationship Type="http://schemas.openxmlformats.org/officeDocument/2006/relationships/slide" Target="/ppt/slides/slide10.xml" Id="R9e01c0be48764b70" /><Relationship Type="http://schemas.openxmlformats.org/officeDocument/2006/relationships/slide" Target="/ppt/slides/slide11.xml" Id="R85a2129b29834abb" /><Relationship Type="http://schemas.openxmlformats.org/officeDocument/2006/relationships/slide" Target="/ppt/slides/slide12.xml" Id="R7afc3f019d5c473c" /><Relationship Type="http://schemas.openxmlformats.org/officeDocument/2006/relationships/slide" Target="/ppt/slides/slide13.xml" Id="Rd91a03a1596e4aa2" /><Relationship Type="http://schemas.openxmlformats.org/officeDocument/2006/relationships/slide" Target="/ppt/slides/slide14.xml" Id="R6c792ea88dd84a7d" /><Relationship Type="http://schemas.openxmlformats.org/officeDocument/2006/relationships/slide" Target="/ppt/slides/slide15.xml" Id="Re9cfab810d6f4548" /><Relationship Type="http://schemas.openxmlformats.org/officeDocument/2006/relationships/slide" Target="/ppt/slides/slide16.xml" Id="Ra927d494010e4be9" /><Relationship Type="http://schemas.openxmlformats.org/officeDocument/2006/relationships/slide" Target="/ppt/slides/slide17.xml" Id="Rb066809de6484320" /><Relationship Type="http://schemas.openxmlformats.org/officeDocument/2006/relationships/slide" Target="/ppt/slides/slide18.xml" Id="R6b8077c66991482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8975f10be6049a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d07c11f46084ec6" /><Relationship Type="http://schemas.openxmlformats.org/officeDocument/2006/relationships/notesMaster" Target="/ppt/notesMasters/notesMaster1.xml" Id="R19003e62f27e437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8426fbccd864fab" /><Relationship Type="http://schemas.openxmlformats.org/officeDocument/2006/relationships/notesMaster" Target="/ppt/notesMasters/notesMaster1.xml" Id="R2c14662de8c6471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617daefc554464a" /><Relationship Type="http://schemas.openxmlformats.org/officeDocument/2006/relationships/notesMaster" Target="/ppt/notesMasters/notesMaster1.xml" Id="R9fd920a816ba447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c0d833a49b94179" /><Relationship Type="http://schemas.openxmlformats.org/officeDocument/2006/relationships/notesMaster" Target="/ppt/notesMasters/notesMaster1.xml" Id="R2cc257773da146b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5d5c6ddc7de4bfa" /><Relationship Type="http://schemas.openxmlformats.org/officeDocument/2006/relationships/notesMaster" Target="/ppt/notesMasters/notesMaster1.xml" Id="R63ab81f8ba3d48e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e746ed3679d4472" /><Relationship Type="http://schemas.openxmlformats.org/officeDocument/2006/relationships/notesMaster" Target="/ppt/notesMasters/notesMaster1.xml" Id="R1f0a380427d945b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021593bfc0c4808" /><Relationship Type="http://schemas.openxmlformats.org/officeDocument/2006/relationships/notesMaster" Target="/ppt/notesMasters/notesMaster1.xml" Id="R9313b0ab8ee64d5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b34a9922cbf457f" /><Relationship Type="http://schemas.openxmlformats.org/officeDocument/2006/relationships/notesMaster" Target="/ppt/notesMasters/notesMaster1.xml" Id="Rb1de639b04e940e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ec3b73a005c4948" /><Relationship Type="http://schemas.openxmlformats.org/officeDocument/2006/relationships/notesMaster" Target="/ppt/notesMasters/notesMaster1.xml" Id="R89a5ba15e93d4853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e1346194eb24045" /><Relationship Type="http://schemas.openxmlformats.org/officeDocument/2006/relationships/notesMaster" Target="/ppt/notesMasters/notesMaster1.xml" Id="R6a1d23fd13aa4db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4d604e27ea64af6" /><Relationship Type="http://schemas.openxmlformats.org/officeDocument/2006/relationships/notesMaster" Target="/ppt/notesMasters/notesMaster1.xml" Id="R44f86d83454640d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b02840cb9ee4146" /><Relationship Type="http://schemas.openxmlformats.org/officeDocument/2006/relationships/notesMaster" Target="/ppt/notesMasters/notesMaster1.xml" Id="R4740e7dabdb5434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b09c6315a854023" /><Relationship Type="http://schemas.openxmlformats.org/officeDocument/2006/relationships/notesMaster" Target="/ppt/notesMasters/notesMaster1.xml" Id="R2549cc8dd86c4e7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5a62c1dda344610" /><Relationship Type="http://schemas.openxmlformats.org/officeDocument/2006/relationships/notesMaster" Target="/ppt/notesMasters/notesMaster1.xml" Id="Re638f3acd59645d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5a588f4711645c8" /><Relationship Type="http://schemas.openxmlformats.org/officeDocument/2006/relationships/notesMaster" Target="/ppt/notesMasters/notesMaster1.xml" Id="Re24a462bd52c418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fd3f9cc85434df4" /><Relationship Type="http://schemas.openxmlformats.org/officeDocument/2006/relationships/notesMaster" Target="/ppt/notesMasters/notesMaster1.xml" Id="R80dae1df8b804ec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73ddd5c864c4a46" /><Relationship Type="http://schemas.openxmlformats.org/officeDocument/2006/relationships/notesMaster" Target="/ppt/notesMasters/notesMaster1.xml" Id="Rc17136dc1a66435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8b9156b29ea4ec3" /><Relationship Type="http://schemas.openxmlformats.org/officeDocument/2006/relationships/notesMaster" Target="/ppt/notesMasters/notesMaster1.xml" Id="R1c791cd44b82481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реальный манометр или его фотографию. Попросите предположить, что именно сравнивает прибор.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цену деления на конкретной шкале; ответ без единицы не принимать.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Обсуждение в парах 60 секунд, затем общий разбор причин.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Подчеркните: работа поршня создаёт разность давлений, клапаны задают направление.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Разыграйте цикл жестами: объём растёт — давление падает — впуск открывается.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Разыграйте обратную фазу: объём уменьшается — давление растёт — выпуск открывается.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Исправьте бытовое слово «всасывает» через точную причинную цепочку.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Ответы не показывать до завершения всех трёх заданий.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Проверьте переводы: 8 см = 0,08 м; 15 см = 0,15 м.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Соберите ответы; по ошибкам назначьте короткое повторение формулы или цикла насоса.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https://physics.nist.gov/cuu/Units/pressure.html</a:t>
            </a:r>
          </a:p>
          <a:p xmlns:a="http://schemas.openxmlformats.org/drawingml/2006/main">
            <a:r>
              <a:t>- https://www.britannica.com/technology/manometer</a:t>
            </a:r>
          </a:p>
          <a:p xmlns:a="http://schemas.openxmlformats.org/drawingml/2006/main">
            <a:r>
              <a:t>- MediaSchool: fizika-7-by-37-manometry-nasos; fizika-7-42-manometry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Озвучьте критерий успеха: чтение, вычисление, объяснение причинной цепочки.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Разведите абсолютное давление и сравнение двух давлений; не перегружайте терминологией.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Сначала попросите указать сторону большего давления по уровням жидкости.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Проследите глазами обе свободные поверхности; измеряется вертикальная разность.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Проверьте единицы каждого множителя перед подстановкой.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Типичная ошибка: измерять путь вдоль трубки или один уровень от дна.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Дайте ученикам выполнить перевод сантиметров в метры до показа расчёта.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Свяжите деформацию трубки со стрелкой, но не углубляйтесь в устройство передачи.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https://physics.nist.gov/cuu/Units/pressure.html</a:t>
            </a:r>
            <a:endParaRPr/>
          </a:p>
          <a:p xmlns:a="http://schemas.openxmlformats.org/drawingml/2006/main">
            <a:r>
              <a:t>- https://www.britannica.com/technology/manometer</a:t>
            </a:r>
            <a:endParaRPr/>
          </a:p>
          <a:p xmlns:a="http://schemas.openxmlformats.org/drawingml/2006/main">
            <a:r>
              <a:t>- MediaSchool: fizika-7-by-37-manometry-nasos; fizika-7-42-manometry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ed202cac3474d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390ed04ba5e46e4" /><Relationship Type="http://schemas.openxmlformats.org/officeDocument/2006/relationships/slideLayout" Target="/ppt/slideLayouts/slideLayout1.xml" Id="R44ccb924d84e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cb924d84e40c6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306a82bcf4769" /><Relationship Type="http://schemas.openxmlformats.org/officeDocument/2006/relationships/image" Target="/ppt/media/image.jpeg" Id="R14f4f8c0b8a7438c" /><Relationship Type="http://schemas.openxmlformats.org/officeDocument/2006/relationships/notesSlide" Target="/ppt/notesSlides/notesSlide1.xml" Id="R925af37fb6594e9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a4cd5cc9c4048" /><Relationship Type="http://schemas.openxmlformats.org/officeDocument/2006/relationships/image" Target="/ppt/media/image7.jpeg" Id="R0024882b251241e4" /><Relationship Type="http://schemas.openxmlformats.org/officeDocument/2006/relationships/notesSlide" Target="/ppt/notesSlides/notesSlide10.xml" Id="Rced2bfa29485482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1eaa0d4d04788" /><Relationship Type="http://schemas.openxmlformats.org/officeDocument/2006/relationships/notesSlide" Target="/ppt/notesSlides/notesSlide11.xml" Id="R8d5f747cf915432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b29cc610147f9" /><Relationship Type="http://schemas.openxmlformats.org/officeDocument/2006/relationships/notesSlide" Target="/ppt/notesSlides/notesSlide12.xml" Id="R748c55afac0c442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6be3f46324bae" /><Relationship Type="http://schemas.openxmlformats.org/officeDocument/2006/relationships/notesSlide" Target="/ppt/notesSlides/notesSlide13.xml" Id="R6b56513122274db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e048b00bc478d" /><Relationship Type="http://schemas.openxmlformats.org/officeDocument/2006/relationships/notesSlide" Target="/ppt/notesSlides/notesSlide14.xml" Id="R36baef365f2d450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dfb374ba04250" /><Relationship Type="http://schemas.openxmlformats.org/officeDocument/2006/relationships/notesSlide" Target="/ppt/notesSlides/notesSlide15.xml" Id="R4577623e57bd4f5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0a9877f7a45e9" /><Relationship Type="http://schemas.openxmlformats.org/officeDocument/2006/relationships/notesSlide" Target="/ppt/notesSlides/notesSlide16.xml" Id="R79c3b15bcebd443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500da6df34bd4" /><Relationship Type="http://schemas.openxmlformats.org/officeDocument/2006/relationships/notesSlide" Target="/ppt/notesSlides/notesSlide17.xml" Id="R152c1c49605047e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87115b55c4b6f" /><Relationship Type="http://schemas.openxmlformats.org/officeDocument/2006/relationships/notesSlide" Target="/ppt/notesSlides/notesSlide18.xml" Id="R27f30753bd8146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6ec7de3644a86" /><Relationship Type="http://schemas.openxmlformats.org/officeDocument/2006/relationships/notesSlide" Target="/ppt/notesSlides/notesSlide2.xml" Id="Rdbc61d3fe2fa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0aaf0024d46b0" /><Relationship Type="http://schemas.openxmlformats.org/officeDocument/2006/relationships/notesSlide" Target="/ppt/notesSlides/notesSlide3.xml" Id="R6af76e5d55b94e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22b9e6881438c" /><Relationship Type="http://schemas.openxmlformats.org/officeDocument/2006/relationships/notesSlide" Target="/ppt/notesSlides/notesSlide4.xml" Id="R8bce0a0c3ad248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687a9cc9847fd" /><Relationship Type="http://schemas.openxmlformats.org/officeDocument/2006/relationships/image" Target="/ppt/media/image2.jpeg" Id="R400677f9964f4906" /><Relationship Type="http://schemas.openxmlformats.org/officeDocument/2006/relationships/notesSlide" Target="/ppt/notesSlides/notesSlide5.xml" Id="Rb6fd887c680d47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11f43bef64352" /><Relationship Type="http://schemas.openxmlformats.org/officeDocument/2006/relationships/image" Target="/ppt/media/image3.jpeg" Id="R017d35740af34d7e" /><Relationship Type="http://schemas.openxmlformats.org/officeDocument/2006/relationships/notesSlide" Target="/ppt/notesSlides/notesSlide6.xml" Id="Re824593eb64d4b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e12b362644dea" /><Relationship Type="http://schemas.openxmlformats.org/officeDocument/2006/relationships/image" Target="/ppt/media/image4.jpeg" Id="Re5806f38451d4f18" /><Relationship Type="http://schemas.openxmlformats.org/officeDocument/2006/relationships/notesSlide" Target="/ppt/notesSlides/notesSlide7.xml" Id="R4d35ff475e034fa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85e4e5e394274" /><Relationship Type="http://schemas.openxmlformats.org/officeDocument/2006/relationships/image" Target="/ppt/media/image5.jpeg" Id="R486a72e29e58445c" /><Relationship Type="http://schemas.openxmlformats.org/officeDocument/2006/relationships/notesSlide" Target="/ppt/notesSlides/notesSlide8.xml" Id="Re83df5fed90e420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ef6da8e084a3a" /><Relationship Type="http://schemas.openxmlformats.org/officeDocument/2006/relationships/image" Target="/ppt/media/image6.jpeg" Id="R29b339011e5c43ce" /><Relationship Type="http://schemas.openxmlformats.org/officeDocument/2006/relationships/notesSlide" Target="/ppt/notesSlides/notesSlide9.xml" Id="R7a732d7fe8e9474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AD4D05-4EF6-4980-954D-F16F25B1E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6573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63E6F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B365AA9-7F37-446B-9165-218204642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0F172A"/>
                </a:solidFill>
              </a:defRPr>
            </a:pPr>
            <a:r>
              <a:rPr sz="1125" b="1" i="0">
                <a:solidFill>
                  <a:srgbClr val="0F172A"/>
                </a:solidFill>
              </a:rPr>
              <a:t>Физика • 7 класс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B42E50-798B-43B7-AFA8-DC0900A47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792A6"/>
                </a:solidFill>
              </a:defRPr>
            </a:pPr>
            <a:r>
              <a:rPr sz="825" b="0" i="0">
                <a:solidFill>
                  <a:srgbClr val="8792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2CECBE-502D-493B-967D-F98627692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792A6"/>
                </a:solidFill>
              </a:defRPr>
            </a:pPr>
            <a:r>
              <a:rPr sz="825" b="0" i="0">
                <a:solidFill>
                  <a:srgbClr val="8792A6"/>
                </a:solidFill>
              </a:rPr>
              <a:t>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C54263-037A-4B6E-B5B9-5A9672CDF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00200"/>
            <a:ext cx="5334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B54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8C0BAB5-78F1-4BA3-AE06-307CA65DE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05000"/>
            <a:ext cx="5715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Как измерить давление, если оно всё время меняется?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D803C1-F0CD-4D22-9C76-55E9FAD5A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10000"/>
            <a:ext cx="5334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 i="1">
                <a:solidFill>
                  <a:srgbClr val="9DA9BC"/>
                </a:solidFill>
              </a:defRPr>
            </a:pPr>
            <a:r>
              <a:rPr sz="1350" b="0" i="1">
                <a:solidFill>
                  <a:srgbClr val="9DA9BC"/>
                </a:solidFill>
              </a:rPr>
              <a:t>Разберём показания манометра и работу поршневого насоса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005880-69F5-47B1-9879-7A3E98A29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67250"/>
            <a:ext cx="3238500" cy="49530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FB54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B69C4B-F4A0-413A-941D-E339588ED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67250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0F172A"/>
                </a:solidFill>
              </a:defRPr>
            </a:pPr>
            <a:r>
              <a:rPr sz="1125" b="1" i="0">
                <a:solidFill>
                  <a:srgbClr val="0F172A"/>
                </a:solidFill>
              </a:rPr>
              <a:t>Давление превращает разность уровней в измерение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f4f8c0b8a7438c"/>
          <a:srcRect xmlns:a="http://schemas.openxmlformats.org/drawingml/2006/main" l="23884" t="0" r="2388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0" y="762000"/>
            <a:ext cx="4953000" cy="5334000"/>
          </a:xfrm>
          <a:prstGeom xmlns:a="http://schemas.openxmlformats.org/drawingml/2006/main" prst="roundRect">
            <a:avLst>
              <a:gd name="adj" fmla="val 3462"/>
            </a:avLst>
          </a:prstGeom>
        </p:spPr>
      </p:pic>
    </p:spTree>
    <p:extLst>
      <p:ext uri="{BB962C8B-B14F-4D97-AF65-F5344CB8AC3E}">
        <p14:creationId xmlns:p14="http://schemas.microsoft.com/office/powerpoint/2010/main" val="4141436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869712-FAF1-4C50-A46F-8455E7990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5B4B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CD9FE5-AD1C-4B3D-887B-D8E9A6291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Считывание шкалы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C98984-B0D2-4843-AB24-9F558043A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7FF94C-7FE3-4D66-95B4-8AB16F291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DCECBF-EF6D-415E-9110-7463B2C93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172033"/>
                </a:solidFill>
              </a:defRPr>
            </a:pPr>
            <a:r>
              <a:rPr sz="2400" b="1" i="0">
                <a:solidFill>
                  <a:srgbClr val="172033"/>
                </a:solidFill>
              </a:rPr>
              <a:t>Найдите цену деления: разность подписанных значений разделите на число интервалов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24882b251241e4"/>
          <a:srcRect xmlns:a="http://schemas.openxmlformats.org/drawingml/2006/main" l="0" t="16667" r="0" b="166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2000" y="2000250"/>
            <a:ext cx="10668000" cy="4000500"/>
          </a:xfrm>
          <a:prstGeom xmlns:a="http://schemas.openxmlformats.org/drawingml/2006/main" prst="roundRect">
            <a:avLst>
              <a:gd name="adj" fmla="val 4286"/>
            </a:avLst>
          </a:prstGeom>
        </p:spPr>
      </p:pic>
    </p:spTree>
    <p:extLst>
      <p:ext uri="{BB962C8B-B14F-4D97-AF65-F5344CB8AC3E}">
        <p14:creationId xmlns:p14="http://schemas.microsoft.com/office/powerpoint/2010/main" val="161447982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970AA0-9FF0-44FD-AE2D-89EA78B90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63E6F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3C3DA3F-3ECC-48C5-BE21-B943CAD48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0F172A"/>
                </a:solidFill>
              </a:defRPr>
            </a:pPr>
            <a:r>
              <a:rPr sz="1125" b="1" i="0">
                <a:solidFill>
                  <a:srgbClr val="0F172A"/>
                </a:solidFill>
              </a:rPr>
              <a:t>Проверяем понимание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CEA7A4-AF1B-4A29-B3AF-88207EB55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792A6"/>
                </a:solidFill>
              </a:defRPr>
            </a:pPr>
            <a:r>
              <a:rPr sz="825" b="0" i="0">
                <a:solidFill>
                  <a:srgbClr val="8792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425368-50F5-4717-9632-C3755111B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792A6"/>
                </a:solidFill>
              </a:defRPr>
            </a:pPr>
            <a:r>
              <a:rPr sz="825" b="0" i="0">
                <a:solidFill>
                  <a:srgbClr val="8792A6"/>
                </a:solidFill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97452E-CC3C-4975-B0B9-8AC194ED1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FFFFFF"/>
                </a:solidFill>
              </a:defRPr>
            </a:pPr>
            <a:r>
              <a:rPr sz="2400" b="1" i="0">
                <a:solidFill>
                  <a:srgbClr val="FFFFFF"/>
                </a:solidFill>
              </a:rPr>
              <a:t>Сначала предскажите — затем объясните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77EEF0-4AF4-4B27-BA36-AFEC41EAA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1066800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2383">
            <a:solidFill>
              <a:srgbClr val="31415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23EBDC-07B1-47BA-8FB0-C4FD09371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76500"/>
            <a:ext cx="457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 i="0">
                <a:solidFill>
                  <a:srgbClr val="63E6F5"/>
                </a:solidFill>
              </a:defRPr>
            </a:pPr>
            <a:r>
              <a:rPr sz="1800" b="1" i="0">
                <a:solidFill>
                  <a:srgbClr val="63E6F5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3A139D-1528-4D4B-9017-03EA6FF93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457450"/>
            <a:ext cx="96678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Что произойдёт с Δh, если p₁ увеличить?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3103BD6-643C-47B0-82A6-DCE860DEE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29000"/>
            <a:ext cx="1066800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2383">
            <a:solidFill>
              <a:srgbClr val="31415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81ADFB-16B0-43B1-9D73-FBE0B4391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24250"/>
            <a:ext cx="457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 i="0">
                <a:solidFill>
                  <a:srgbClr val="63E6F5"/>
                </a:solidFill>
              </a:defRPr>
            </a:pPr>
            <a:r>
              <a:rPr sz="1800" b="1" i="0">
                <a:solidFill>
                  <a:srgbClr val="63E6F5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41C75D-E492-4A68-8C46-F5CD22F70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505200"/>
            <a:ext cx="96678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Почему ртуть даёт меньшую Δh, чем вода?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4FAE7C0-4E2B-46BA-8982-B406FB1C0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76750"/>
            <a:ext cx="1066800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2383">
            <a:solidFill>
              <a:srgbClr val="31415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6EB7CCE-02FB-475A-9DB5-049E97161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572000"/>
            <a:ext cx="457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 i="0">
                <a:solidFill>
                  <a:srgbClr val="63E6F5"/>
                </a:solidFill>
              </a:defRPr>
            </a:pPr>
            <a:r>
              <a:rPr sz="1800" b="1" i="0">
                <a:solidFill>
                  <a:srgbClr val="63E6F5"/>
                </a:solidFill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1467E0-519C-4207-9082-B3A66DEA1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552950"/>
            <a:ext cx="96678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Что показывает манометр при одинаковых давлениях?</a:t>
            </a:r>
          </a:p>
        </p:txBody>
      </p:sp>
    </p:spTree>
    <p:extLst>
      <p:ext uri="{BB962C8B-B14F-4D97-AF65-F5344CB8AC3E}">
        <p14:creationId xmlns:p14="http://schemas.microsoft.com/office/powerpoint/2010/main" val="118828040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E73C9C3-BDB5-48D1-A5E2-55B0D3E57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5B4B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917B6E-3BD5-4D79-8C15-3C6293A75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Поршневой насос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E2EF86-28A3-4756-AD2D-F4D8FAC9C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673C27-5672-4708-9BF4-F1A5BCD0D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8EEF738-69C0-4A69-8332-C6B9575CE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172033"/>
                </a:solidFill>
              </a:defRPr>
            </a:pPr>
            <a:r>
              <a:rPr sz="2400" b="1" i="0">
                <a:solidFill>
                  <a:srgbClr val="172033"/>
                </a:solidFill>
              </a:rPr>
              <a:t>Жидкость движется из-за разности давлений и работы клапанов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46E7F0-F9EC-4098-A5EB-40030C451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86000"/>
            <a:ext cx="10668000" cy="952500"/>
          </a:xfrm>
          <a:prstGeom xmlns:a="http://schemas.openxmlformats.org/drawingml/2006/main" prst="roundRect">
            <a:avLst>
              <a:gd name="adj" fmla="val 1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CE0DAA-A8C3-4149-8B4B-AAFB842A1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524125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5B4BEE"/>
                </a:solidFill>
              </a:defRPr>
            </a:pPr>
            <a:r>
              <a:rPr sz="1800" b="1" i="0">
                <a:solidFill>
                  <a:srgbClr val="5B4BEE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A027A0-D153-4FD6-B860-7775CB84A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476500"/>
            <a:ext cx="285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72033"/>
                </a:solidFill>
              </a:defRPr>
            </a:pPr>
            <a:r>
              <a:rPr sz="1650" b="1" i="0">
                <a:solidFill>
                  <a:srgbClr val="172033"/>
                </a:solidFill>
              </a:rPr>
              <a:t>Поршень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0E898D-04AC-4A2A-95D8-69A243916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571750"/>
            <a:ext cx="628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667085"/>
                </a:solidFill>
              </a:defRPr>
            </a:pPr>
            <a:r>
              <a:rPr sz="1350" b="0" i="0">
                <a:solidFill>
                  <a:srgbClr val="667085"/>
                </a:solidFill>
              </a:rPr>
              <a:t>изменяет объём камеры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0DD05C-E86C-48D9-8F28-A2796D266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29000"/>
            <a:ext cx="10668000" cy="952500"/>
          </a:xfrm>
          <a:prstGeom xmlns:a="http://schemas.openxmlformats.org/drawingml/2006/main" prst="roundRect">
            <a:avLst>
              <a:gd name="adj" fmla="val 1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31584D-B52B-466B-BCB9-C6865F942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67125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5B4BEE"/>
                </a:solidFill>
              </a:defRPr>
            </a:pPr>
            <a:r>
              <a:rPr sz="1800" b="1" i="0">
                <a:solidFill>
                  <a:srgbClr val="5B4BEE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3C7166-7155-4A76-B9F6-06C8611C6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619500"/>
            <a:ext cx="285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72033"/>
                </a:solidFill>
              </a:defRPr>
            </a:pPr>
            <a:r>
              <a:rPr sz="1650" b="1" i="0">
                <a:solidFill>
                  <a:srgbClr val="172033"/>
                </a:solidFill>
              </a:rPr>
              <a:t>Впуск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7DA0D9-2534-41F4-A32F-B003DC03A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14750"/>
            <a:ext cx="628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667085"/>
                </a:solidFill>
              </a:defRPr>
            </a:pPr>
            <a:r>
              <a:rPr sz="1350" b="0" i="0">
                <a:solidFill>
                  <a:srgbClr val="667085"/>
                </a:solidFill>
              </a:rPr>
              <a:t>пропускает жидкость внутрь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BF7782-7B2A-40AD-9244-98DD4B5F9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0"/>
            <a:ext cx="10668000" cy="952500"/>
          </a:xfrm>
          <a:prstGeom xmlns:a="http://schemas.openxmlformats.org/drawingml/2006/main" prst="roundRect">
            <a:avLst>
              <a:gd name="adj" fmla="val 1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C6D2940-791D-4B86-B39B-3A1BEA250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810125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5B4BEE"/>
                </a:solidFill>
              </a:defRPr>
            </a:pPr>
            <a:r>
              <a:rPr sz="1800" b="1" i="0">
                <a:solidFill>
                  <a:srgbClr val="5B4BEE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3AB1C4-F5F1-47C9-807C-99DE89218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762500"/>
            <a:ext cx="285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72033"/>
                </a:solidFill>
              </a:defRPr>
            </a:pPr>
            <a:r>
              <a:rPr sz="1650" b="1" i="0">
                <a:solidFill>
                  <a:srgbClr val="172033"/>
                </a:solidFill>
              </a:rPr>
              <a:t>Выпуск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D26C674-8315-4E42-9E29-4A00AB7B6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57750"/>
            <a:ext cx="628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667085"/>
                </a:solidFill>
              </a:defRPr>
            </a:pPr>
            <a:r>
              <a:rPr sz="1350" b="0" i="0">
                <a:solidFill>
                  <a:srgbClr val="667085"/>
                </a:solidFill>
              </a:rPr>
              <a:t>пропускает её наружу</a:t>
            </a:r>
          </a:p>
        </p:txBody>
      </p:sp>
    </p:spTree>
    <p:extLst>
      <p:ext uri="{BB962C8B-B14F-4D97-AF65-F5344CB8AC3E}">
        <p14:creationId xmlns:p14="http://schemas.microsoft.com/office/powerpoint/2010/main" val="24002021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F3746A-7B19-4011-9201-49416380C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5B4B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DA2F4B-BBFA-425F-9414-37E35961D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Ход вверх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4B9B19-760B-4D00-8F10-BCF32D611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0D2BE7-279A-4258-9BC9-4E78443ED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38DEC2-5354-41C8-97A6-8EF5EE726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172033"/>
                </a:solidFill>
              </a:defRPr>
            </a:pPr>
            <a:r>
              <a:rPr sz="2400" b="1" i="0">
                <a:solidFill>
                  <a:srgbClr val="172033"/>
                </a:solidFill>
              </a:rPr>
              <a:t>Объём камеры растёт — давление внутри уменьшается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6AB3BC-0EE1-47EB-A3ED-0082F60A1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95500"/>
            <a:ext cx="106680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D86E7E-0D8E-4CA9-B3C3-8B95C5601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05050"/>
            <a:ext cx="9906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72033"/>
                </a:solidFill>
              </a:defRPr>
            </a:pPr>
            <a:r>
              <a:rPr sz="1500" b="1" i="0">
                <a:solidFill>
                  <a:srgbClr val="172033"/>
                </a:solidFill>
              </a:rPr>
              <a:t>Впускной клапан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57DC77-515E-405C-9954-ACE3D736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00375"/>
            <a:ext cx="106680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AAE525-FCD7-4755-998A-EB15E6556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209925"/>
            <a:ext cx="9906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72033"/>
                </a:solidFill>
              </a:defRPr>
            </a:pPr>
            <a:r>
              <a:rPr sz="1500" b="1" i="0">
                <a:solidFill>
                  <a:srgbClr val="172033"/>
                </a:solidFill>
              </a:rPr>
              <a:t>открыт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81F46DB-0971-43C7-A43A-34CE1272F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905250"/>
            <a:ext cx="106680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98314D5-7B7E-4AC6-AB68-1AD9BD364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114800"/>
            <a:ext cx="9906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72033"/>
                </a:solidFill>
              </a:defRPr>
            </a:pPr>
            <a:r>
              <a:rPr sz="1500" b="1" i="0">
                <a:solidFill>
                  <a:srgbClr val="172033"/>
                </a:solidFill>
              </a:rPr>
              <a:t>Выпускной клапан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8F7090-9AEA-4B3C-AE00-3CC2CB9FA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10125"/>
            <a:ext cx="106680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C44499-2097-4501-81C8-5871F9D02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019675"/>
            <a:ext cx="9906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72033"/>
                </a:solidFill>
              </a:defRPr>
            </a:pPr>
            <a:r>
              <a:rPr sz="1500" b="1" i="0">
                <a:solidFill>
                  <a:srgbClr val="172033"/>
                </a:solidFill>
              </a:rPr>
              <a:t>закрыт</a:t>
            </a:r>
          </a:p>
        </p:txBody>
      </p:sp>
    </p:spTree>
    <p:extLst>
      <p:ext uri="{BB962C8B-B14F-4D97-AF65-F5344CB8AC3E}">
        <p14:creationId xmlns:p14="http://schemas.microsoft.com/office/powerpoint/2010/main" val="52129766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970AA0-9FF0-44FD-AE2D-89EA78B90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63E6F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3C3DA3F-3ECC-48C5-BE21-B943CAD48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0F172A"/>
                </a:solidFill>
              </a:defRPr>
            </a:pPr>
            <a:r>
              <a:rPr sz="1125" b="1" i="0">
                <a:solidFill>
                  <a:srgbClr val="0F172A"/>
                </a:solidFill>
              </a:rPr>
              <a:t>Ход вниз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CEA7A4-AF1B-4A29-B3AF-88207EB55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792A6"/>
                </a:solidFill>
              </a:defRPr>
            </a:pPr>
            <a:r>
              <a:rPr sz="825" b="0" i="0">
                <a:solidFill>
                  <a:srgbClr val="8792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425368-50F5-4717-9632-C3755111B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792A6"/>
                </a:solidFill>
              </a:defRPr>
            </a:pPr>
            <a:r>
              <a:rPr sz="825" b="0" i="0">
                <a:solidFill>
                  <a:srgbClr val="8792A6"/>
                </a:solidFill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97452E-CC3C-4975-B0B9-8AC194ED1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FFFFFF"/>
                </a:solidFill>
              </a:defRPr>
            </a:pPr>
            <a:r>
              <a:rPr sz="2400" b="1" i="0">
                <a:solidFill>
                  <a:srgbClr val="FFFFFF"/>
                </a:solidFill>
              </a:rPr>
              <a:t>Объём камеры уменьшается — давление внутри возрастает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77EEF0-4AF4-4B27-BA36-AFEC41EAA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1066800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2383">
            <a:solidFill>
              <a:srgbClr val="31415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23EBDC-07B1-47BA-8FB0-C4FD09371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76500"/>
            <a:ext cx="457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 i="0">
                <a:solidFill>
                  <a:srgbClr val="63E6F5"/>
                </a:solidFill>
              </a:defRPr>
            </a:pPr>
            <a:r>
              <a:rPr sz="1800" b="1" i="0">
                <a:solidFill>
                  <a:srgbClr val="63E6F5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3A139D-1528-4D4B-9017-03EA6FF93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457450"/>
            <a:ext cx="96678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Впуск закрыт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3103BD6-643C-47B0-82A6-DCE860DEE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29000"/>
            <a:ext cx="1066800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2383">
            <a:solidFill>
              <a:srgbClr val="31415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81ADFB-16B0-43B1-9D73-FBE0B4391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24250"/>
            <a:ext cx="457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 i="0">
                <a:solidFill>
                  <a:srgbClr val="63E6F5"/>
                </a:solidFill>
              </a:defRPr>
            </a:pPr>
            <a:r>
              <a:rPr sz="1800" b="1" i="0">
                <a:solidFill>
                  <a:srgbClr val="63E6F5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41C75D-E492-4A68-8C46-F5CD22F70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505200"/>
            <a:ext cx="96678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Выпуск открыт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4FAE7C0-4E2B-46BA-8982-B406FB1C0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76750"/>
            <a:ext cx="1066800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2383">
            <a:solidFill>
              <a:srgbClr val="31415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6EB7CCE-02FB-475A-9DB5-049E97161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572000"/>
            <a:ext cx="457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 i="0">
                <a:solidFill>
                  <a:srgbClr val="63E6F5"/>
                </a:solidFill>
              </a:defRPr>
            </a:pPr>
            <a:r>
              <a:rPr sz="1800" b="1" i="0">
                <a:solidFill>
                  <a:srgbClr val="63E6F5"/>
                </a:solidFill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1467E0-519C-4207-9082-B3A66DEA1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552950"/>
            <a:ext cx="96678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Жидкость выходит из камеры</a:t>
            </a:r>
          </a:p>
        </p:txBody>
      </p:sp>
    </p:spTree>
    <p:extLst>
      <p:ext uri="{BB962C8B-B14F-4D97-AF65-F5344CB8AC3E}">
        <p14:creationId xmlns:p14="http://schemas.microsoft.com/office/powerpoint/2010/main" val="118828040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E73C9C3-BDB5-48D1-A5E2-55B0D3E57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5B4B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917B6E-3BD5-4D79-8C15-3C6293A75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Ошибка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E2EF86-28A3-4756-AD2D-F4D8FAC9C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673C27-5672-4708-9BF4-F1A5BCD0D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8EEF738-69C0-4A69-8332-C6B9575CE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172033"/>
                </a:solidFill>
              </a:defRPr>
            </a:pPr>
            <a:r>
              <a:rPr sz="2400" b="1" i="0">
                <a:solidFill>
                  <a:srgbClr val="172033"/>
                </a:solidFill>
              </a:rPr>
              <a:t>Насос не «тянет» воду особой силой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46E7F0-F9EC-4098-A5EB-40030C451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86000"/>
            <a:ext cx="10668000" cy="952500"/>
          </a:xfrm>
          <a:prstGeom xmlns:a="http://schemas.openxmlformats.org/drawingml/2006/main" prst="roundRect">
            <a:avLst>
              <a:gd name="adj" fmla="val 1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CE0DAA-A8C3-4149-8B4B-AAFB842A1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524125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5B4BEE"/>
                </a:solidFill>
              </a:defRPr>
            </a:pPr>
            <a:r>
              <a:rPr sz="1800" b="1" i="0">
                <a:solidFill>
                  <a:srgbClr val="5B4BEE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A027A0-D153-4FD6-B860-7775CB84A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476500"/>
            <a:ext cx="285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72033"/>
                </a:solidFill>
              </a:defRPr>
            </a:pPr>
            <a:r>
              <a:rPr sz="1650" b="1" i="0">
                <a:solidFill>
                  <a:srgbClr val="172033"/>
                </a:solidFill>
              </a:rPr>
              <a:t>Что происходит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0E898D-04AC-4A2A-95D8-69A243916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571750"/>
            <a:ext cx="628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667085"/>
                </a:solidFill>
              </a:defRPr>
            </a:pPr>
            <a:r>
              <a:rPr sz="1350" b="0" i="0">
                <a:solidFill>
                  <a:srgbClr val="667085"/>
                </a:solidFill>
              </a:rPr>
              <a:t>поршень уменьшает давление в камере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0DD05C-E86C-48D9-8F28-A2796D266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29000"/>
            <a:ext cx="10668000" cy="952500"/>
          </a:xfrm>
          <a:prstGeom xmlns:a="http://schemas.openxmlformats.org/drawingml/2006/main" prst="roundRect">
            <a:avLst>
              <a:gd name="adj" fmla="val 1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31584D-B52B-466B-BCB9-C6865F942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67125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5B4BEE"/>
                </a:solidFill>
              </a:defRPr>
            </a:pPr>
            <a:r>
              <a:rPr sz="1800" b="1" i="0">
                <a:solidFill>
                  <a:srgbClr val="5B4BEE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3C7166-7155-4A76-B9F6-06C8611C6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619500"/>
            <a:ext cx="285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72033"/>
                </a:solidFill>
              </a:defRPr>
            </a:pPr>
            <a:r>
              <a:rPr sz="1650" b="1" i="0">
                <a:solidFill>
                  <a:srgbClr val="172033"/>
                </a:solidFill>
              </a:rPr>
              <a:t>Что движет воду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7DA0D9-2534-41F4-A32F-B003DC03A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14750"/>
            <a:ext cx="628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667085"/>
                </a:solidFill>
              </a:defRPr>
            </a:pPr>
            <a:r>
              <a:rPr sz="1350" b="0" i="0">
                <a:solidFill>
                  <a:srgbClr val="667085"/>
                </a:solidFill>
              </a:rPr>
              <a:t>большее внешнее давление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BF7782-7B2A-40AD-9244-98DD4B5F9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0"/>
            <a:ext cx="10668000" cy="952500"/>
          </a:xfrm>
          <a:prstGeom xmlns:a="http://schemas.openxmlformats.org/drawingml/2006/main" prst="roundRect">
            <a:avLst>
              <a:gd name="adj" fmla="val 1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C6D2940-791D-4B86-B39B-3A1BEA250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810125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5B4BEE"/>
                </a:solidFill>
              </a:defRPr>
            </a:pPr>
            <a:r>
              <a:rPr sz="1800" b="1" i="0">
                <a:solidFill>
                  <a:srgbClr val="5B4BEE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3AB1C4-F5F1-47C9-807C-99DE89218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762500"/>
            <a:ext cx="285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72033"/>
                </a:solidFill>
              </a:defRPr>
            </a:pPr>
            <a:r>
              <a:rPr sz="1650" b="1" i="0">
                <a:solidFill>
                  <a:srgbClr val="172033"/>
                </a:solidFill>
              </a:rPr>
              <a:t>Что удерживает поток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D26C674-8315-4E42-9E29-4A00AB7B6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57750"/>
            <a:ext cx="628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667085"/>
                </a:solidFill>
              </a:defRPr>
            </a:pPr>
            <a:r>
              <a:rPr sz="1350" b="0" i="0">
                <a:solidFill>
                  <a:srgbClr val="667085"/>
                </a:solidFill>
              </a:rPr>
              <a:t>обратные клапаны</a:t>
            </a:r>
          </a:p>
        </p:txBody>
      </p:sp>
    </p:spTree>
    <p:extLst>
      <p:ext uri="{BB962C8B-B14F-4D97-AF65-F5344CB8AC3E}">
        <p14:creationId xmlns:p14="http://schemas.microsoft.com/office/powerpoint/2010/main" val="24002021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7EE4544-0BA8-4A72-A567-9C878359F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63E6F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E9A8BEF-BD42-4664-B9FA-DC7B9D9D4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0F172A"/>
                </a:solidFill>
              </a:defRPr>
            </a:pPr>
            <a:r>
              <a:rPr sz="1125" b="1" i="0">
                <a:solidFill>
                  <a:srgbClr val="0F172A"/>
                </a:solidFill>
              </a:rPr>
              <a:t>Практика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DBB4EC5-68A4-486E-89E5-100A14784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792A6"/>
                </a:solidFill>
              </a:defRPr>
            </a:pPr>
            <a:r>
              <a:rPr sz="825" b="0" i="0">
                <a:solidFill>
                  <a:srgbClr val="8792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A2756B-6759-460F-8C2D-DE15682FC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792A6"/>
                </a:solidFill>
              </a:defRPr>
            </a:pPr>
            <a:r>
              <a:rPr sz="825" b="0" i="0">
                <a:solidFill>
                  <a:srgbClr val="8792A6"/>
                </a:solidFill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95D9D8D-62C9-40AA-88CE-9F0EBB1C6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FFFFFF"/>
                </a:solidFill>
              </a:defRPr>
            </a:pPr>
            <a:r>
              <a:rPr sz="2400" b="1" i="0">
                <a:solidFill>
                  <a:srgbClr val="FFFFFF"/>
                </a:solidFill>
              </a:rPr>
              <a:t>Решите самостоятельно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CC36C4-B279-4D1C-B67A-DA7A2474D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106680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2383">
            <a:solidFill>
              <a:srgbClr val="3A496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3F5C2D4-FE43-4783-B20B-D6FB85CF9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590800"/>
            <a:ext cx="571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FB547"/>
                </a:solidFill>
              </a:defRPr>
            </a:pPr>
            <a:r>
              <a:rPr sz="1800" b="1" i="0">
                <a:solidFill>
                  <a:srgbClr val="FFB547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D0082C-2336-47F0-94F4-9377481D6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2590800"/>
            <a:ext cx="304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C0374A-7993-4444-84D0-3B1A638DF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647950"/>
            <a:ext cx="5715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C5D0E0"/>
                </a:solidFill>
              </a:defRPr>
            </a:pPr>
            <a:r>
              <a:rPr sz="1350" b="0" i="0">
                <a:solidFill>
                  <a:srgbClr val="C5D0E0"/>
                </a:solidFill>
              </a:rPr>
              <a:t>Вода: Δh = 8 см. Найдите Δp.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9AE8EE4-71FB-4E36-8236-3566589F5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29000"/>
            <a:ext cx="106680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2383">
            <a:solidFill>
              <a:srgbClr val="3A496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A6887B-C8BF-4F4D-BD17-FAAC8169F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38550"/>
            <a:ext cx="571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FB547"/>
                </a:solidFill>
              </a:defRPr>
            </a:pPr>
            <a:r>
              <a:rPr sz="1800" b="1" i="0">
                <a:solidFill>
                  <a:srgbClr val="FFB547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BC87F5-A295-4C1E-9C5F-422F534C8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638550"/>
            <a:ext cx="304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757D90-304A-4F06-AD5D-CF5F00A41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695700"/>
            <a:ext cx="5715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C5D0E0"/>
                </a:solidFill>
              </a:defRPr>
            </a:pPr>
            <a:r>
              <a:rPr sz="1350" b="0" i="0">
                <a:solidFill>
                  <a:srgbClr val="C5D0E0"/>
                </a:solidFill>
              </a:rPr>
              <a:t>Масло: ρ = 800 кг/м³, Δh = 15 см.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C7714F-FDAD-450C-BD6E-78AC0485B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76750"/>
            <a:ext cx="106680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2383">
            <a:solidFill>
              <a:srgbClr val="3A496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CEEBC3-9993-451B-ADC5-7D8C1FA09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686300"/>
            <a:ext cx="571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FB547"/>
                </a:solidFill>
              </a:defRPr>
            </a:pPr>
            <a:r>
              <a:rPr sz="1800" b="1" i="0">
                <a:solidFill>
                  <a:srgbClr val="FFB547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D75E18-27E0-4922-AF0D-15003F2A5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686300"/>
            <a:ext cx="304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9EA28D-B934-4096-A9E0-33EA02655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743450"/>
            <a:ext cx="5715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C5D0E0"/>
                </a:solidFill>
              </a:defRPr>
            </a:pPr>
            <a:r>
              <a:rPr sz="1350" b="0" i="0">
                <a:solidFill>
                  <a:srgbClr val="C5D0E0"/>
                </a:solidFill>
              </a:rPr>
              <a:t>Клапаны при ходе вверх?</a:t>
            </a:r>
          </a:p>
        </p:txBody>
      </p:sp>
    </p:spTree>
    <p:extLst>
      <p:ext uri="{BB962C8B-B14F-4D97-AF65-F5344CB8AC3E}">
        <p14:creationId xmlns:p14="http://schemas.microsoft.com/office/powerpoint/2010/main" val="118828040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A0D3E1-1B24-4C65-8EF8-6DA8C4370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8590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63E6F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173126-89CF-4DAA-BC02-0A6B487BB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85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0F172A"/>
                </a:solidFill>
              </a:defRPr>
            </a:pPr>
            <a:r>
              <a:rPr sz="1125" b="1" i="0">
                <a:solidFill>
                  <a:srgbClr val="0F172A"/>
                </a:solidFill>
              </a:rPr>
              <a:t>Проверка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0CEB90-732B-4AC0-8732-94E6887C7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792A6"/>
                </a:solidFill>
              </a:defRPr>
            </a:pPr>
            <a:r>
              <a:rPr sz="825" b="0" i="0">
                <a:solidFill>
                  <a:srgbClr val="8792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3BF327-DB78-4429-BA05-F1038C4BD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792A6"/>
                </a:solidFill>
              </a:defRPr>
            </a:pPr>
            <a:r>
              <a:rPr sz="825" b="0" i="0">
                <a:solidFill>
                  <a:srgbClr val="8792A6"/>
                </a:solidFill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CADB29-4A53-4826-9998-0C70C8D60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FFFFFF"/>
                </a:solidFill>
              </a:defRPr>
            </a:pPr>
            <a:r>
              <a:rPr sz="2400" b="1" i="0">
                <a:solidFill>
                  <a:srgbClr val="FFFFFF"/>
                </a:solidFill>
              </a:rPr>
              <a:t>Сверьте способ и единицы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DDE393-8CE3-491A-AB50-E23378D42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1066800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2383">
            <a:solidFill>
              <a:srgbClr val="31415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0F7AFB-1736-4284-AA74-5A92030A4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76500"/>
            <a:ext cx="457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 i="0">
                <a:solidFill>
                  <a:srgbClr val="63E6F5"/>
                </a:solidFill>
              </a:defRPr>
            </a:pPr>
            <a:r>
              <a:rPr sz="1800" b="1" i="0">
                <a:solidFill>
                  <a:srgbClr val="63E6F5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E534E1-C192-406A-9A78-7893458B7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457450"/>
            <a:ext cx="96678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Задача 1: Δp = 800 Па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ADB59E-24A0-4326-9137-55D6C279B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29000"/>
            <a:ext cx="1066800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2383">
            <a:solidFill>
              <a:srgbClr val="31415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D30A7FD-CA99-4283-B9C2-47CA678D0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24250"/>
            <a:ext cx="457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 i="0">
                <a:solidFill>
                  <a:srgbClr val="63E6F5"/>
                </a:solidFill>
              </a:defRPr>
            </a:pPr>
            <a:r>
              <a:rPr sz="1800" b="1" i="0">
                <a:solidFill>
                  <a:srgbClr val="63E6F5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D75136-3F34-44AA-8D9B-7A637CFDD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505200"/>
            <a:ext cx="96678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Задача 2: Δp = 1200 Па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6C5CCAE-82CA-43A5-8709-9485D251D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76750"/>
            <a:ext cx="1066800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2383">
            <a:solidFill>
              <a:srgbClr val="31415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86A193-BE47-4F55-B6D9-8CFADC0D0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572000"/>
            <a:ext cx="457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 i="0">
                <a:solidFill>
                  <a:srgbClr val="63E6F5"/>
                </a:solidFill>
              </a:defRPr>
            </a:pPr>
            <a:r>
              <a:rPr sz="1800" b="1" i="0">
                <a:solidFill>
                  <a:srgbClr val="63E6F5"/>
                </a:solidFill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9BC758-8D4B-47D6-B400-8749E3DDD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552950"/>
            <a:ext cx="96678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Ход вверх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EE1495D-06DF-4861-B48A-0E50923C9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00" b="0" i="1">
                <a:solidFill>
                  <a:srgbClr val="98A5B8"/>
                </a:solidFill>
              </a:defRPr>
            </a:pPr>
            <a:r>
              <a:rPr sz="1200" b="0" i="1">
                <a:solidFill>
                  <a:srgbClr val="98A5B8"/>
                </a:solidFill>
              </a:rPr>
              <a:t>впуск открыт, выпуск закрыт</a:t>
            </a:r>
          </a:p>
        </p:txBody>
      </p:sp>
    </p:spTree>
    <p:extLst>
      <p:ext uri="{BB962C8B-B14F-4D97-AF65-F5344CB8AC3E}">
        <p14:creationId xmlns:p14="http://schemas.microsoft.com/office/powerpoint/2010/main" val="128357939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2E55925-B634-4E58-86AB-F8F4D0550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5B4B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FEF4C5E-FBDC-4B06-B0FF-09986C06C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Выходной билет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0A0366-ECA4-4D1E-89FB-E5DC8EA5D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B32BD5-29C5-4A6E-81E4-C84C7F446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18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BF10243-6D29-4480-9CF2-2FEDC94F1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172033"/>
                </a:solidFill>
              </a:defRPr>
            </a:pPr>
            <a:r>
              <a:rPr sz="2400" b="1" i="0">
                <a:solidFill>
                  <a:srgbClr val="172033"/>
                </a:solidFill>
              </a:rPr>
              <a:t>Ответьте без подсказки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BC452C-B3E7-4B6A-AF14-0052B7B5D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10668000" cy="904875"/>
          </a:xfrm>
          <a:prstGeom xmlns:a="http://schemas.openxmlformats.org/drawingml/2006/main" prst="roundRect">
            <a:avLst>
              <a:gd name="adj" fmla="val 1263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55A9E09-6DCA-400F-AC3F-11D8C92F7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619375"/>
            <a:ext cx="476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5B4BEE"/>
                </a:solidFill>
              </a:defRPr>
            </a:pPr>
            <a:r>
              <a:rPr sz="1800" b="1" i="0">
                <a:solidFill>
                  <a:srgbClr val="5B4BEE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6CE763-A4C4-4B64-A93A-DFCA5576A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64795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172033"/>
                </a:solidFill>
              </a:defRPr>
            </a:pPr>
            <a:r>
              <a:rPr sz="1350" b="0" i="0">
                <a:solidFill>
                  <a:srgbClr val="172033"/>
                </a:solidFill>
              </a:rPr>
              <a:t>Что сравнивает манометр?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BFFB27-A392-461F-821F-D1811F5AA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29000"/>
            <a:ext cx="10668000" cy="904875"/>
          </a:xfrm>
          <a:prstGeom xmlns:a="http://schemas.openxmlformats.org/drawingml/2006/main" prst="roundRect">
            <a:avLst>
              <a:gd name="adj" fmla="val 1263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AEB0E60-0394-46B6-963F-E66900690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67125"/>
            <a:ext cx="476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5B4BEE"/>
                </a:solidFill>
              </a:defRPr>
            </a:pPr>
            <a:r>
              <a:rPr sz="1800" b="1" i="0">
                <a:solidFill>
                  <a:srgbClr val="5B4BEE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2F922A-0D89-4F4F-BA0C-01F695FE9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69570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172033"/>
                </a:solidFill>
              </a:defRPr>
            </a:pPr>
            <a:r>
              <a:rPr sz="1350" b="0" i="0">
                <a:solidFill>
                  <a:srgbClr val="172033"/>
                </a:solidFill>
              </a:rPr>
              <a:t>Как связаны Δp и Δh?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74B21F2-8F25-4699-8B55-BE852435F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76750"/>
            <a:ext cx="10668000" cy="904875"/>
          </a:xfrm>
          <a:prstGeom xmlns:a="http://schemas.openxmlformats.org/drawingml/2006/main" prst="roundRect">
            <a:avLst>
              <a:gd name="adj" fmla="val 1263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9477BB-F6A9-49C8-BD5F-5BDAC4DA5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714875"/>
            <a:ext cx="476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5B4BEE"/>
                </a:solidFill>
              </a:defRPr>
            </a:pPr>
            <a:r>
              <a:rPr sz="1800" b="1" i="0">
                <a:solidFill>
                  <a:srgbClr val="5B4BEE"/>
                </a:solidFill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AADB581-AC3E-42D2-B930-2A1DC6E66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74345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172033"/>
                </a:solidFill>
              </a:defRPr>
            </a:pPr>
            <a:r>
              <a:rPr sz="1350" b="0" i="0">
                <a:solidFill>
                  <a:srgbClr val="172033"/>
                </a:solidFill>
              </a:rPr>
              <a:t>Почему вода входит в насос при ходе поршня вверх?</a:t>
            </a:r>
          </a:p>
        </p:txBody>
      </p:sp>
    </p:spTree>
    <p:extLst>
      <p:ext uri="{BB962C8B-B14F-4D97-AF65-F5344CB8AC3E}">
        <p14:creationId xmlns:p14="http://schemas.microsoft.com/office/powerpoint/2010/main" val="3981798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F17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5E9A360-E204-405E-A800-D26B88EAE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63E6F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9D87FD-3BDD-4CB5-85E3-927161DC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0F172A"/>
                </a:solidFill>
              </a:defRPr>
            </a:pPr>
            <a:r>
              <a:rPr sz="1125" b="1" i="0">
                <a:solidFill>
                  <a:srgbClr val="0F172A"/>
                </a:solidFill>
              </a:rPr>
              <a:t>Цель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C053BF-8DFD-4F1D-B536-AFE65E659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792A6"/>
                </a:solidFill>
              </a:defRPr>
            </a:pPr>
            <a:r>
              <a:rPr sz="825" b="0" i="0">
                <a:solidFill>
                  <a:srgbClr val="8792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2957B8-E1AA-40C2-949C-9A6A80B6C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792A6"/>
                </a:solidFill>
              </a:defRPr>
            </a:pPr>
            <a:r>
              <a:rPr sz="825" b="0" i="0">
                <a:solidFill>
                  <a:srgbClr val="8792A6"/>
                </a:solidFill>
              </a:rPr>
              <a:t>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B1F709-D1CE-4FCF-8405-4A11790CC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FFFFFF"/>
                </a:solidFill>
              </a:defRPr>
            </a:pPr>
            <a:r>
              <a:rPr sz="2400" b="1" i="0">
                <a:solidFill>
                  <a:srgbClr val="FFFFFF"/>
                </a:solidFill>
              </a:rPr>
              <a:t>К концу урока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389235-4640-46E9-8B1D-78CF6F876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106680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2383">
            <a:solidFill>
              <a:srgbClr val="3A496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EB0EA6-F2DD-48C6-ADAA-FD3675B4D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59080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950" b="1" i="0">
                <a:solidFill>
                  <a:srgbClr val="63E6F5"/>
                </a:solidFill>
              </a:defRPr>
            </a:pPr>
            <a:r>
              <a:rPr sz="1950" b="1" i="0">
                <a:solidFill>
                  <a:srgbClr val="63E6F5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4C0438A-0895-454D-A62B-BEF71FEBC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59080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Считывать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FC160E-334E-4C51-8A5A-296CACBBC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647950"/>
            <a:ext cx="6096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C5D0E0"/>
                </a:solidFill>
              </a:defRPr>
            </a:pPr>
            <a:r>
              <a:rPr sz="1350" b="0" i="0">
                <a:solidFill>
                  <a:srgbClr val="C5D0E0"/>
                </a:solidFill>
              </a:rPr>
              <a:t>показания жидкостного манометра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0E946B-865D-4DE6-A918-EAC057025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29000"/>
            <a:ext cx="106680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2383">
            <a:solidFill>
              <a:srgbClr val="3A496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5516E7-C4B4-4FE8-A764-CD842A64E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385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950" b="1" i="0">
                <a:solidFill>
                  <a:srgbClr val="63E6F5"/>
                </a:solidFill>
              </a:defRPr>
            </a:pPr>
            <a:r>
              <a:rPr sz="1950" b="1" i="0">
                <a:solidFill>
                  <a:srgbClr val="63E6F5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20D728-3271-4E5B-A2F5-DA1A6F609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63855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Вычислять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487E59-34B9-4A56-B55B-EA1AF9B96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695700"/>
            <a:ext cx="6096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C5D0E0"/>
                </a:solidFill>
              </a:defRPr>
            </a:pPr>
            <a:r>
              <a:rPr sz="1350" b="0" i="0">
                <a:solidFill>
                  <a:srgbClr val="C5D0E0"/>
                </a:solidFill>
              </a:rPr>
              <a:t>разность давлений Δp = ρgΔh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62FE87-255D-4216-B7E2-7F1ECE06E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76750"/>
            <a:ext cx="106680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2383">
            <a:solidFill>
              <a:srgbClr val="3A496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F66BF8-DA03-4541-A297-19006E1E1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68630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950" b="1" i="0">
                <a:solidFill>
                  <a:srgbClr val="63E6F5"/>
                </a:solidFill>
              </a:defRPr>
            </a:pPr>
            <a:r>
              <a:rPr sz="1950" b="1" i="0">
                <a:solidFill>
                  <a:srgbClr val="63E6F5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0C2D224-4726-4B7E-ABD0-3FCFABE8B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68630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Объяснять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000C14-09A4-435D-A1E7-8500D8225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743450"/>
            <a:ext cx="6096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C5D0E0"/>
                </a:solidFill>
              </a:defRPr>
            </a:pPr>
            <a:r>
              <a:rPr sz="1350" b="0" i="0">
                <a:solidFill>
                  <a:srgbClr val="C5D0E0"/>
                </a:solidFill>
              </a:rPr>
              <a:t>цикл поршневого насоса</a:t>
            </a:r>
          </a:p>
        </p:txBody>
      </p:sp>
    </p:spTree>
    <p:extLst>
      <p:ext uri="{BB962C8B-B14F-4D97-AF65-F5344CB8AC3E}">
        <p14:creationId xmlns:p14="http://schemas.microsoft.com/office/powerpoint/2010/main" val="186708729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CDE34E-E336-447F-A45F-D94E426C7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5B4B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F29718-A659-487A-ADD0-53ED2D215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Проблема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47F64B-1842-4E45-9609-4990C03A4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8BD203-DFA1-4758-8F65-39AA8CFFE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938F7C-977B-4120-903A-DCB3531B4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172033"/>
                </a:solidFill>
              </a:defRPr>
            </a:pPr>
            <a:r>
              <a:rPr sz="2400" b="1" i="0">
                <a:solidFill>
                  <a:srgbClr val="172033"/>
                </a:solidFill>
              </a:rPr>
              <a:t>Одного слова «давление» недостаточно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3F8E94-C08C-459B-B079-50E923F52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86000"/>
            <a:ext cx="10668000" cy="209550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5B4BEE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BCC57F-19A8-47F8-B4D1-777828260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62250"/>
            <a:ext cx="9906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 i="0">
                <a:solidFill>
                  <a:srgbClr val="5B4BEE"/>
                </a:solidFill>
              </a:defRPr>
            </a:pPr>
            <a:r>
              <a:rPr sz="2700" b="1" i="0">
                <a:solidFill>
                  <a:srgbClr val="5B4BEE"/>
                </a:solidFill>
              </a:rPr>
              <a:t>Нужно выбрать точку отсчёта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6EF1F8-E82B-4137-8DC7-64FA7EE5D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19500"/>
            <a:ext cx="9906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350" b="0" i="0">
                <a:solidFill>
                  <a:srgbClr val="667085"/>
                </a:solidFill>
              </a:defRPr>
            </a:pPr>
            <a:r>
              <a:rPr sz="1350" b="0" i="0">
                <a:solidFill>
                  <a:srgbClr val="667085"/>
                </a:solidFill>
              </a:rPr>
              <a:t>Манометр сравнивает давления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C7C818-6131-4186-AE97-678E5C218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67250"/>
            <a:ext cx="10668000" cy="11430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B54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F2E62C-589D-42DB-895D-DA6B19883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953000"/>
            <a:ext cx="10096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500" b="1" i="0">
                <a:solidFill>
                  <a:srgbClr val="0F172A"/>
                </a:solidFill>
              </a:defRPr>
            </a:pPr>
            <a:r>
              <a:rPr sz="1500" b="1" i="0">
                <a:solidFill>
                  <a:srgbClr val="0F172A"/>
                </a:solidFill>
              </a:rPr>
              <a:t>Результат может быть избыточным или разностным</a:t>
            </a:r>
          </a:p>
        </p:txBody>
      </p:sp>
    </p:spTree>
    <p:extLst>
      <p:ext uri="{BB962C8B-B14F-4D97-AF65-F5344CB8AC3E}">
        <p14:creationId xmlns:p14="http://schemas.microsoft.com/office/powerpoint/2010/main" val="25075531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F3746A-7B19-4011-9201-49416380C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5B4B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DA2F4B-BBFA-425F-9414-37E35961D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Наблюдение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4B9B19-760B-4D00-8F10-BCF32D611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0D2BE7-279A-4258-9BC9-4E78443ED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38DEC2-5354-41C8-97A6-8EF5EE726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172033"/>
                </a:solidFill>
              </a:defRPr>
            </a:pPr>
            <a:r>
              <a:rPr sz="2400" b="1" i="0">
                <a:solidFill>
                  <a:srgbClr val="172033"/>
                </a:solidFill>
              </a:rPr>
              <a:t>Жидкость смещается в сторону меньшего давления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6AB3BC-0EE1-47EB-A3ED-0082F60A1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95500"/>
            <a:ext cx="106680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D86E7E-0D8E-4CA9-B3C3-8B95C5601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05050"/>
            <a:ext cx="9906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72033"/>
                </a:solidFill>
              </a:defRPr>
            </a:pPr>
            <a:r>
              <a:rPr sz="1500" b="1" i="0">
                <a:solidFill>
                  <a:srgbClr val="172033"/>
                </a:solidFill>
              </a:rPr>
              <a:t>Сравните уровни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57DC77-515E-405C-9954-ACE3D736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00375"/>
            <a:ext cx="106680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AAE525-FCD7-4755-998A-EB15E6556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209925"/>
            <a:ext cx="9906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72033"/>
                </a:solidFill>
              </a:defRPr>
            </a:pPr>
            <a:r>
              <a:rPr sz="1500" b="1" i="0">
                <a:solidFill>
                  <a:srgbClr val="172033"/>
                </a:solidFill>
              </a:rPr>
              <a:t>Одинаковые уровни: p₁ = p₂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81F46DB-0971-43C7-A43A-34CE1272F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905250"/>
            <a:ext cx="106680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98314D5-7B7E-4AC6-AB68-1AD9BD364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114800"/>
            <a:ext cx="9906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72033"/>
                </a:solidFill>
              </a:defRPr>
            </a:pPr>
            <a:r>
              <a:rPr sz="1500" b="1" i="0">
                <a:solidFill>
                  <a:srgbClr val="172033"/>
                </a:solidFill>
              </a:rPr>
              <a:t>Левая сторона ниже: p₁ &gt; p₂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8F7090-9AEA-4B3C-AE00-3CC2CB9FA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10125"/>
            <a:ext cx="106680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383">
            <a:solidFill>
              <a:srgbClr val="D9E1E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C44499-2097-4501-81C8-5871F9D02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019675"/>
            <a:ext cx="9906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72033"/>
                </a:solidFill>
              </a:defRPr>
            </a:pPr>
            <a:r>
              <a:rPr sz="1500" b="1" i="0">
                <a:solidFill>
                  <a:srgbClr val="172033"/>
                </a:solidFill>
              </a:rPr>
              <a:t>Чем больше Δh, тем больше Δp</a:t>
            </a:r>
          </a:p>
        </p:txBody>
      </p:sp>
    </p:spTree>
    <p:extLst>
      <p:ext uri="{BB962C8B-B14F-4D97-AF65-F5344CB8AC3E}">
        <p14:creationId xmlns:p14="http://schemas.microsoft.com/office/powerpoint/2010/main" val="52129766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62C85E-3EC0-469A-9E54-AF5F03854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5B4B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F14820-69C2-4414-8D56-25C6B57E7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U-образный манометр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07D885-D7B3-4D85-A561-9D8AEF862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D57C5BC-5B49-44DB-A82B-331B627FA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430323-EC50-441B-8B7B-B3DD068DA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172033"/>
                </a:solidFill>
              </a:defRPr>
            </a:pPr>
            <a:r>
              <a:rPr sz="2400" b="1" i="0">
                <a:solidFill>
                  <a:srgbClr val="172033"/>
                </a:solidFill>
              </a:rPr>
              <a:t>Разность уровней показывает разность давлений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0677f9964f4906"/>
          <a:srcRect xmlns:a="http://schemas.openxmlformats.org/drawingml/2006/main" l="0" t="16667" r="0" b="166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2000" y="2000250"/>
            <a:ext cx="10668000" cy="4000500"/>
          </a:xfrm>
          <a:prstGeom xmlns:a="http://schemas.openxmlformats.org/drawingml/2006/main" prst="roundRect">
            <a:avLst>
              <a:gd name="adj" fmla="val 4286"/>
            </a:avLst>
          </a:prstGeom>
        </p:spPr>
      </p:pic>
    </p:spTree>
    <p:extLst>
      <p:ext uri="{BB962C8B-B14F-4D97-AF65-F5344CB8AC3E}">
        <p14:creationId xmlns:p14="http://schemas.microsoft.com/office/powerpoint/2010/main" val="25075531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17B4694-0315-4754-B583-726456F64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5B4B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4DE737-3DCC-4D6B-9008-1637B6C8D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Формула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BB4C5D-97D1-42C1-8CD5-9AE5B2292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5171CC-6C27-41C2-A4C6-FDB6A7781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6AC1B9-7AFE-4A81-842E-957FA39C1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172033"/>
                </a:solidFill>
              </a:defRPr>
            </a:pPr>
            <a:r>
              <a:rPr sz="2400" b="1" i="0">
                <a:solidFill>
                  <a:srgbClr val="172033"/>
                </a:solidFill>
              </a:rPr>
              <a:t>Δp = ρgΔh, где Δh выражена в метрах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7d35740af34d7e"/>
          <a:srcRect xmlns:a="http://schemas.openxmlformats.org/drawingml/2006/main" l="0" t="16667" r="0" b="166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2000" y="2000250"/>
            <a:ext cx="10668000" cy="4000500"/>
          </a:xfrm>
          <a:prstGeom xmlns:a="http://schemas.openxmlformats.org/drawingml/2006/main" prst="roundRect">
            <a:avLst>
              <a:gd name="adj" fmla="val 4286"/>
            </a:avLst>
          </a:prstGeom>
        </p:spPr>
      </p:pic>
    </p:spTree>
    <p:extLst>
      <p:ext uri="{BB962C8B-B14F-4D97-AF65-F5344CB8AC3E}">
        <p14:creationId xmlns:p14="http://schemas.microsoft.com/office/powerpoint/2010/main" val="12480334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D7B8FE-724E-4AFF-B089-0A5B8CA62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5B4B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E0BE1AD-A011-4A95-B721-1FF51FEF3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Важно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9CE9EB-C882-42B5-8C5B-73D889867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CE6F7DA-6871-4A9D-B76E-C3102B5CE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503A55-9F21-4936-B0B0-AA67EA0C1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172033"/>
                </a:solidFill>
              </a:defRPr>
            </a:pPr>
            <a:r>
              <a:rPr sz="2400" b="1" i="0">
                <a:solidFill>
                  <a:srgbClr val="172033"/>
                </a:solidFill>
              </a:rPr>
              <a:t>Δh — вертикальная разность уровней, а не длина столба по трубке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806f38451d4f18"/>
          <a:srcRect xmlns:a="http://schemas.openxmlformats.org/drawingml/2006/main" l="0" t="16667" r="0" b="166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2000" y="2000250"/>
            <a:ext cx="10668000" cy="4000500"/>
          </a:xfrm>
          <a:prstGeom xmlns:a="http://schemas.openxmlformats.org/drawingml/2006/main" prst="roundRect">
            <a:avLst>
              <a:gd name="adj" fmla="val 4286"/>
            </a:avLst>
          </a:prstGeom>
        </p:spPr>
      </p:pic>
    </p:spTree>
    <p:extLst>
      <p:ext uri="{BB962C8B-B14F-4D97-AF65-F5344CB8AC3E}">
        <p14:creationId xmlns:p14="http://schemas.microsoft.com/office/powerpoint/2010/main" val="25075531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8DC91B8-A149-4EB2-8204-D926936EF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5B4B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BC5AA4D-8AD6-4577-8D74-6917CFA5B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Разбор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3861B9-A8FF-49F2-9961-E7470A5F0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8C1C40-E780-4A77-B227-D489D4E6D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B88365-1DA6-43A1-8E54-BA955F229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172033"/>
                </a:solidFill>
              </a:defRPr>
            </a:pPr>
            <a:r>
              <a:rPr sz="2400" b="1" i="0">
                <a:solidFill>
                  <a:srgbClr val="172033"/>
                </a:solidFill>
              </a:rPr>
              <a:t>Вода, Δh = 12 см: Δp = 1000 · 10 · 0,12 = 1200 Па = 1,2 кПа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6a72e29e58445c"/>
          <a:srcRect xmlns:a="http://schemas.openxmlformats.org/drawingml/2006/main" l="0" t="16667" r="0" b="166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2000" y="2000250"/>
            <a:ext cx="10668000" cy="4000500"/>
          </a:xfrm>
          <a:prstGeom xmlns:a="http://schemas.openxmlformats.org/drawingml/2006/main" prst="roundRect">
            <a:avLst>
              <a:gd name="adj" fmla="val 4286"/>
            </a:avLst>
          </a:prstGeom>
        </p:spPr>
      </p:pic>
    </p:spTree>
    <p:extLst>
      <p:ext uri="{BB962C8B-B14F-4D97-AF65-F5344CB8AC3E}">
        <p14:creationId xmlns:p14="http://schemas.microsoft.com/office/powerpoint/2010/main" val="39479872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E22014-0D3E-4122-870C-59C528043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5B4B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547682-5511-4F24-84C4-EA6AE9FF7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Пружинный манометр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B4213B-C458-46A1-BFA6-8E154BC9A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1985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Манометры и поршневой насос • Физика, 7 класс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D83E08-D0E0-4ACB-A60C-2D74028E0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8A94A6"/>
                </a:solidFill>
              </a:defRPr>
            </a:pPr>
            <a:r>
              <a:rPr sz="825" b="0" i="0">
                <a:solidFill>
                  <a:srgbClr val="8A94A6"/>
                </a:solidFill>
              </a:rPr>
              <a:t>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FCDA05-38A8-4962-8B4E-2D89BC39E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62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 i="0">
                <a:solidFill>
                  <a:srgbClr val="172033"/>
                </a:solidFill>
              </a:defRPr>
            </a:pPr>
            <a:r>
              <a:rPr sz="2400" b="1" i="0">
                <a:solidFill>
                  <a:srgbClr val="172033"/>
                </a:solidFill>
              </a:rPr>
              <a:t>Давление деформирует упругую трубку и перемещает стрелку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b339011e5c43ce"/>
          <a:srcRect xmlns:a="http://schemas.openxmlformats.org/drawingml/2006/main" l="0" t="16667" r="0" b="166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2000" y="2000250"/>
            <a:ext cx="10668000" cy="4000500"/>
          </a:xfrm>
          <a:prstGeom xmlns:a="http://schemas.openxmlformats.org/drawingml/2006/main" prst="roundRect">
            <a:avLst>
              <a:gd name="adj" fmla="val 4286"/>
            </a:avLst>
          </a:prstGeom>
        </p:spPr>
      </p:pic>
    </p:spTree>
    <p:extLst>
      <p:ext uri="{BB962C8B-B14F-4D97-AF65-F5344CB8AC3E}">
        <p14:creationId xmlns:p14="http://schemas.microsoft.com/office/powerpoint/2010/main" val="315151394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2026-08-11T17:58:00.6190000Z</dcterms:created>
  <dcterms:modified xsi:type="dcterms:W3CDTF">2026-08-11T17:58:00.6190000Z</dcterms:modified>
</coreProperties>
</file>