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de74b679f684996" /><Relationship Type="http://schemas.openxmlformats.org/officeDocument/2006/relationships/extended-properties" Target="/docProps/app.xml" Id="Rffcc82f860624095" /><Relationship Type="http://schemas.openxmlformats.org/officeDocument/2006/relationships/officeDocument" Target="/ppt/presentation.xml" Id="Rbaba29fb2a414e1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7675eeba289426a"/>
  </p:sldMasterIdLst>
  <p:notesMasterIdLst>
    <p:notesMasterId xmlns:r="http://schemas.openxmlformats.org/officeDocument/2006/relationships" r:id="Rbe26a98f8afa4e9f"/>
  </p:notesMasterIdLst>
  <p:sldIdLst>
    <p:sldId xmlns:r="http://schemas.openxmlformats.org/officeDocument/2006/relationships" id="256" r:id="R5bb3c828ae004192"/>
    <p:sldId xmlns:r="http://schemas.openxmlformats.org/officeDocument/2006/relationships" id="257" r:id="R81811301ff42442e"/>
    <p:sldId xmlns:r="http://schemas.openxmlformats.org/officeDocument/2006/relationships" id="258" r:id="R7ac4b69344c64cc5"/>
    <p:sldId xmlns:r="http://schemas.openxmlformats.org/officeDocument/2006/relationships" id="259" r:id="R43afc8477e1c4e34"/>
    <p:sldId xmlns:r="http://schemas.openxmlformats.org/officeDocument/2006/relationships" id="260" r:id="R75eabdc3e603460f"/>
    <p:sldId xmlns:r="http://schemas.openxmlformats.org/officeDocument/2006/relationships" id="261" r:id="Rbd8bc6a097b94fd6"/>
    <p:sldId xmlns:r="http://schemas.openxmlformats.org/officeDocument/2006/relationships" id="262" r:id="R7f00bfe677f64976"/>
    <p:sldId xmlns:r="http://schemas.openxmlformats.org/officeDocument/2006/relationships" id="263" r:id="R3006d5439b4044a4"/>
    <p:sldId xmlns:r="http://schemas.openxmlformats.org/officeDocument/2006/relationships" id="264" r:id="Rab686cd3a6b54d0b"/>
    <p:sldId xmlns:r="http://schemas.openxmlformats.org/officeDocument/2006/relationships" id="265" r:id="R59d416ec79c74652"/>
    <p:sldId xmlns:r="http://schemas.openxmlformats.org/officeDocument/2006/relationships" id="266" r:id="R6ecb782dafd24d7a"/>
    <p:sldId xmlns:r="http://schemas.openxmlformats.org/officeDocument/2006/relationships" id="267" r:id="R1db3695a4126414e"/>
    <p:sldId xmlns:r="http://schemas.openxmlformats.org/officeDocument/2006/relationships" id="268" r:id="R45d48b3d38334896"/>
    <p:sldId xmlns:r="http://schemas.openxmlformats.org/officeDocument/2006/relationships" id="269" r:id="Rd84e829f365f4269"/>
    <p:sldId xmlns:r="http://schemas.openxmlformats.org/officeDocument/2006/relationships" id="270" r:id="R61ec968c28d84344"/>
    <p:sldId xmlns:r="http://schemas.openxmlformats.org/officeDocument/2006/relationships" id="271" r:id="R2993ee17cb034608"/>
    <p:sldId xmlns:r="http://schemas.openxmlformats.org/officeDocument/2006/relationships" id="272" r:id="Rd76f59c8ed114f51"/>
    <p:sldId xmlns:r="http://schemas.openxmlformats.org/officeDocument/2006/relationships" id="273" r:id="R737efa09c6d34904"/>
  </p:sldIdLst>
  <p:sldSz cx="12191695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7b341bab3864093" /><Relationship Type="http://schemas.openxmlformats.org/officeDocument/2006/relationships/slideMaster" Target="/ppt/slideMasters/slideMaster1.xml" Id="R47675eeba289426a" /><Relationship Type="http://schemas.openxmlformats.org/officeDocument/2006/relationships/notesMaster" Target="/ppt/notesMasters/notesMaster1.xml" Id="Rbe26a98f8afa4e9f" /><Relationship Type="http://schemas.openxmlformats.org/officeDocument/2006/relationships/presProps" Target="/ppt/presProps.xml" Id="Rc1fe5faef5b14fcd" /><Relationship Type="http://schemas.openxmlformats.org/officeDocument/2006/relationships/viewProps" Target="/ppt/viewProps.xml" Id="Rf417f831f42e4a00" /><Relationship Type="http://schemas.openxmlformats.org/officeDocument/2006/relationships/tableStyles" Target="/ppt/tableStyles.xml" Id="Re4750272989147ec" /><Relationship Type="http://schemas.openxmlformats.org/officeDocument/2006/relationships/slide" Target="/ppt/slides/slide1.xml" Id="R5bb3c828ae004192" /><Relationship Type="http://schemas.openxmlformats.org/officeDocument/2006/relationships/slide" Target="/ppt/slides/slide2.xml" Id="R81811301ff42442e" /><Relationship Type="http://schemas.openxmlformats.org/officeDocument/2006/relationships/slide" Target="/ppt/slides/slide3.xml" Id="R7ac4b69344c64cc5" /><Relationship Type="http://schemas.openxmlformats.org/officeDocument/2006/relationships/slide" Target="/ppt/slides/slide4.xml" Id="R43afc8477e1c4e34" /><Relationship Type="http://schemas.openxmlformats.org/officeDocument/2006/relationships/slide" Target="/ppt/slides/slide5.xml" Id="R75eabdc3e603460f" /><Relationship Type="http://schemas.openxmlformats.org/officeDocument/2006/relationships/slide" Target="/ppt/slides/slide6.xml" Id="Rbd8bc6a097b94fd6" /><Relationship Type="http://schemas.openxmlformats.org/officeDocument/2006/relationships/slide" Target="/ppt/slides/slide7.xml" Id="R7f00bfe677f64976" /><Relationship Type="http://schemas.openxmlformats.org/officeDocument/2006/relationships/slide" Target="/ppt/slides/slide8.xml" Id="R3006d5439b4044a4" /><Relationship Type="http://schemas.openxmlformats.org/officeDocument/2006/relationships/slide" Target="/ppt/slides/slide9.xml" Id="Rab686cd3a6b54d0b" /><Relationship Type="http://schemas.openxmlformats.org/officeDocument/2006/relationships/slide" Target="/ppt/slides/slide10.xml" Id="R59d416ec79c74652" /><Relationship Type="http://schemas.openxmlformats.org/officeDocument/2006/relationships/slide" Target="/ppt/slides/slide11.xml" Id="R6ecb782dafd24d7a" /><Relationship Type="http://schemas.openxmlformats.org/officeDocument/2006/relationships/slide" Target="/ppt/slides/slide12.xml" Id="R1db3695a4126414e" /><Relationship Type="http://schemas.openxmlformats.org/officeDocument/2006/relationships/slide" Target="/ppt/slides/slide13.xml" Id="R45d48b3d38334896" /><Relationship Type="http://schemas.openxmlformats.org/officeDocument/2006/relationships/slide" Target="/ppt/slides/slide14.xml" Id="Rd84e829f365f4269" /><Relationship Type="http://schemas.openxmlformats.org/officeDocument/2006/relationships/slide" Target="/ppt/slides/slide15.xml" Id="R61ec968c28d84344" /><Relationship Type="http://schemas.openxmlformats.org/officeDocument/2006/relationships/slide" Target="/ppt/slides/slide16.xml" Id="R2993ee17cb034608" /><Relationship Type="http://schemas.openxmlformats.org/officeDocument/2006/relationships/slide" Target="/ppt/slides/slide17.xml" Id="Rd76f59c8ed114f51" /><Relationship Type="http://schemas.openxmlformats.org/officeDocument/2006/relationships/slide" Target="/ppt/slides/slide18.xml" Id="R737efa09c6d3490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f210e1ca7ef418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f2dc78357574c91" /><Relationship Type="http://schemas.openxmlformats.org/officeDocument/2006/relationships/notesMaster" Target="/ppt/notesMasters/notesMaster1.xml" Id="R43d93650ebbc4bf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db945f6aad9418d" /><Relationship Type="http://schemas.openxmlformats.org/officeDocument/2006/relationships/notesMaster" Target="/ppt/notesMasters/notesMaster1.xml" Id="Rdd33cebf1a8947c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58a2989140344a7" /><Relationship Type="http://schemas.openxmlformats.org/officeDocument/2006/relationships/notesMaster" Target="/ppt/notesMasters/notesMaster1.xml" Id="Rb5e7bbefe4ba498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3249a2b50c2483b" /><Relationship Type="http://schemas.openxmlformats.org/officeDocument/2006/relationships/notesMaster" Target="/ppt/notesMasters/notesMaster1.xml" Id="Rab1df2931058436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eab6d5fe72f42e2" /><Relationship Type="http://schemas.openxmlformats.org/officeDocument/2006/relationships/notesMaster" Target="/ppt/notesMasters/notesMaster1.xml" Id="R0995822c53cf4fe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171b3cbbb2e43b3" /><Relationship Type="http://schemas.openxmlformats.org/officeDocument/2006/relationships/notesMaster" Target="/ppt/notesMasters/notesMaster1.xml" Id="R2cacbe41751e452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d160301e0804cae" /><Relationship Type="http://schemas.openxmlformats.org/officeDocument/2006/relationships/notesMaster" Target="/ppt/notesMasters/notesMaster1.xml" Id="R6467bba4ce61449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031db7ed20f4cbf" /><Relationship Type="http://schemas.openxmlformats.org/officeDocument/2006/relationships/notesMaster" Target="/ppt/notesMasters/notesMaster1.xml" Id="Refda5a6b892e48b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ad34b2ef66448aa" /><Relationship Type="http://schemas.openxmlformats.org/officeDocument/2006/relationships/notesMaster" Target="/ppt/notesMasters/notesMaster1.xml" Id="R30b9d78671c349d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fb2337255d64c83" /><Relationship Type="http://schemas.openxmlformats.org/officeDocument/2006/relationships/notesMaster" Target="/ppt/notesMasters/notesMaster1.xml" Id="Reaed92dc3c4b4d5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00cee7c01ab4e30" /><Relationship Type="http://schemas.openxmlformats.org/officeDocument/2006/relationships/notesMaster" Target="/ppt/notesMasters/notesMaster1.xml" Id="R3c04d1d2c72741a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6f5f1842be04bce" /><Relationship Type="http://schemas.openxmlformats.org/officeDocument/2006/relationships/notesMaster" Target="/ppt/notesMasters/notesMaster1.xml" Id="R2e03cb0f4fe04e1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80e78ee0eda4a05" /><Relationship Type="http://schemas.openxmlformats.org/officeDocument/2006/relationships/notesMaster" Target="/ppt/notesMasters/notesMaster1.xml" Id="Rd187d318d1624bb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beff134165445fb" /><Relationship Type="http://schemas.openxmlformats.org/officeDocument/2006/relationships/notesMaster" Target="/ppt/notesMasters/notesMaster1.xml" Id="R3bce39cc559d4a4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36a759afe0146a9" /><Relationship Type="http://schemas.openxmlformats.org/officeDocument/2006/relationships/notesMaster" Target="/ppt/notesMasters/notesMaster1.xml" Id="R5c148d3f4f9d48f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963e8c1ce2e4b15" /><Relationship Type="http://schemas.openxmlformats.org/officeDocument/2006/relationships/notesMaster" Target="/ppt/notesMasters/notesMaster1.xml" Id="R5ad3af35b9c5463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3253a2cfa924e72" /><Relationship Type="http://schemas.openxmlformats.org/officeDocument/2006/relationships/notesMaster" Target="/ppt/notesMasters/notesMaster1.xml" Id="Reaecf82f2b8643f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de2dce4b807422a" /><Relationship Type="http://schemas.openxmlformats.org/officeDocument/2006/relationships/notesMaster" Target="/ppt/notesMasters/notesMaster1.xml" Id="R1e61a985db95436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Попросите предположить, почему домкрат с небольшим рычагом поднимает тяжёлую машину.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https://www.britannica.com/technology/hydraulic-press</a:t>
            </a:r>
            <a:endParaRPr/>
          </a:p>
          <a:p xmlns:a="http://schemas.openxmlformats.org/drawingml/2006/main">
            <a:r>
              <a:t>- https://www.britannica.com/science/Pascals-principle</a:t>
            </a:r>
            <a:endParaRPr/>
          </a:p>
          <a:p xmlns:a="http://schemas.openxmlformats.org/drawingml/2006/main">
            <a:r>
              <a:t>- MediaSchool: fizika-7-by-38-gidravlicheskiy-press; fizika-7-43-gidravlicheskiy-press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Критерий успеха: объяснить устройство, рассчитать силу, связать силу и ход.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https://www.britannica.com/technology/hydraulic-press</a:t>
            </a:r>
            <a:endParaRPr/>
          </a:p>
          <a:p xmlns:a="http://schemas.openxmlformats.org/drawingml/2006/main">
            <a:r>
              <a:t>- https://www.britannica.com/science/Pascals-principle</a:t>
            </a:r>
            <a:endParaRPr/>
          </a:p>
          <a:p xmlns:a="http://schemas.openxmlformats.org/drawingml/2006/main">
            <a:r>
              <a:t>- MediaSchool: fizika-7-by-38-gidravlicheskiy-press; fizika-7-43-gidravlicheskiy-press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Актуализируйте закон Паскаля и формулу p = F/S.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https://www.britannica.com/technology/hydraulic-press</a:t>
            </a:r>
            <a:endParaRPr/>
          </a:p>
          <a:p xmlns:a="http://schemas.openxmlformats.org/drawingml/2006/main">
            <a:r>
              <a:t>- https://www.britannica.com/science/Pascals-principle</a:t>
            </a:r>
            <a:endParaRPr/>
          </a:p>
          <a:p xmlns:a="http://schemas.openxmlformats.org/drawingml/2006/main">
            <a:r>
              <a:t>- MediaSchool: fizika-7-by-38-gidravlicheskiy-press; fizika-7-43-gidravlicheskiy-press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Покажите на схеме малый и большой поршни; обозначения проговорите вслух.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https://www.britannica.com/technology/hydraulic-press</a:t>
            </a:r>
            <a:endParaRPr/>
          </a:p>
          <a:p xmlns:a="http://schemas.openxmlformats.org/drawingml/2006/main">
            <a:r>
              <a:t>- https://www.britannica.com/science/Pascals-principle</a:t>
            </a:r>
            <a:endParaRPr/>
          </a:p>
          <a:p xmlns:a="http://schemas.openxmlformats.org/drawingml/2006/main">
            <a:r>
              <a:t>- MediaSchool: fizika-7-by-38-gidravlicheskiy-press; fizika-7-43-gidravlicheskiy-press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Сначала попросите предсказать направление движения поршней.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https://www.britannica.com/technology/hydraulic-press</a:t>
            </a:r>
            <a:endParaRPr/>
          </a:p>
          <a:p xmlns:a="http://schemas.openxmlformats.org/drawingml/2006/main">
            <a:r>
              <a:t>- https://www.britannica.com/science/Pascals-principle</a:t>
            </a:r>
            <a:endParaRPr/>
          </a:p>
          <a:p xmlns:a="http://schemas.openxmlformats.org/drawingml/2006/main">
            <a:r>
              <a:t>- MediaSchool: fizika-7-by-38-gidravlicheskiy-press; fizika-7-43-gidravlicheskiy-press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Выведите пропорцию из равенства давлений, не давайте её как готовое правило.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https://www.britannica.com/technology/hydraulic-press</a:t>
            </a:r>
            <a:endParaRPr/>
          </a:p>
          <a:p xmlns:a="http://schemas.openxmlformats.org/drawingml/2006/main">
            <a:r>
              <a:t>- https://www.britannica.com/science/Pascals-principle</a:t>
            </a:r>
            <a:endParaRPr/>
          </a:p>
          <a:p xmlns:a="http://schemas.openxmlformats.org/drawingml/2006/main">
            <a:r>
              <a:t>- MediaSchool: fizika-7-by-38-gidravlicheskiy-press; fizika-7-43-gidravlicheskiy-press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Подчеркните пропорциональность силы площади поршня.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https://www.britannica.com/technology/hydraulic-press</a:t>
            </a:r>
            <a:endParaRPr/>
          </a:p>
          <a:p xmlns:a="http://schemas.openxmlformats.org/drawingml/2006/main">
            <a:r>
              <a:t>- https://www.britannica.com/science/Pascals-principle</a:t>
            </a:r>
            <a:endParaRPr/>
          </a:p>
          <a:p xmlns:a="http://schemas.openxmlformats.org/drawingml/2006/main">
            <a:r>
              <a:t>- MediaSchool: fizika-7-by-38-gidravlicheskiy-press; fizika-7-43-gidravlicheskiy-press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Сначала ученики находят отношение площадей 100/5 = 20, затем силу.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https://www.britannica.com/technology/hydraulic-press</a:t>
            </a:r>
            <a:endParaRPr/>
          </a:p>
          <a:p xmlns:a="http://schemas.openxmlformats.org/drawingml/2006/main">
            <a:r>
              <a:t>- https://www.britannica.com/science/Pascals-principle</a:t>
            </a:r>
            <a:endParaRPr/>
          </a:p>
          <a:p xmlns:a="http://schemas.openxmlformats.org/drawingml/2006/main">
            <a:r>
              <a:t>- MediaSchool: fizika-7-by-38-gidravlicheskiy-press; fizika-7-43-gidravlicheskiy-press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Свяжите модель с безопасным использованием подъёмника; под автомобилем нужна опора.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https://www.britannica.com/technology/hydraulic-press</a:t>
            </a:r>
            <a:endParaRPr/>
          </a:p>
          <a:p xmlns:a="http://schemas.openxmlformats.org/drawingml/2006/main">
            <a:r>
              <a:t>- https://www.britannica.com/science/Pascals-principle</a:t>
            </a:r>
            <a:endParaRPr/>
          </a:p>
          <a:p xmlns:a="http://schemas.openxmlformats.org/drawingml/2006/main">
            <a:r>
              <a:t>- MediaSchool: fizika-7-by-38-gidravlicheskiy-press; fizika-7-43-gidravlicheskiy-press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 углубляйтесь в конструкцию тормозов: важна передача давления жидкостью.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https://www.britannica.com/technology/hydraulic-press</a:t>
            </a:r>
            <a:endParaRPr/>
          </a:p>
          <a:p xmlns:a="http://schemas.openxmlformats.org/drawingml/2006/main">
            <a:r>
              <a:t>- https://www.britannica.com/science/Pascals-principle</a:t>
            </a:r>
            <a:endParaRPr/>
          </a:p>
          <a:p xmlns:a="http://schemas.openxmlformats.org/drawingml/2006/main">
            <a:r>
              <a:t>- MediaSchool: fizika-7-by-38-gidravlicheskiy-press; fizika-7-43-gidravlicheskiy-press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Дайте минуту на индивидуальный прогноз, затем обсуждение в паре.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https://www.britannica.com/technology/hydraulic-press</a:t>
            </a:r>
            <a:endParaRPr/>
          </a:p>
          <a:p xmlns:a="http://schemas.openxmlformats.org/drawingml/2006/main">
            <a:r>
              <a:t>- https://www.britannica.com/science/Pascals-principle</a:t>
            </a:r>
            <a:endParaRPr/>
          </a:p>
          <a:p xmlns:a="http://schemas.openxmlformats.org/drawingml/2006/main">
            <a:r>
              <a:t>- MediaSchool: fizika-7-by-38-gidravlicheskiy-press; fizika-7-43-gidravlicheskiy-press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Переход к работе: идеальный пресс не увеличивает работу.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https://www.britannica.com/technology/hydraulic-press</a:t>
            </a:r>
            <a:endParaRPr/>
          </a:p>
          <a:p xmlns:a="http://schemas.openxmlformats.org/drawingml/2006/main">
            <a:r>
              <a:t>- https://www.britannica.com/science/Pascals-principle</a:t>
            </a:r>
            <a:endParaRPr/>
          </a:p>
          <a:p xmlns:a="http://schemas.openxmlformats.org/drawingml/2006/main">
            <a:r>
              <a:t>- MediaSchool: fizika-7-by-38-gidravlicheskiy-press; fizika-7-43-gidravlicheskiy-press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Проверьте обратную пропорциональность ходов поршней.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https://www.britannica.com/technology/hydraulic-press</a:t>
            </a:r>
            <a:endParaRPr/>
          </a:p>
          <a:p xmlns:a="http://schemas.openxmlformats.org/drawingml/2006/main">
            <a:r>
              <a:t>- https://www.britannica.com/science/Pascals-principle</a:t>
            </a:r>
            <a:endParaRPr/>
          </a:p>
          <a:p xmlns:a="http://schemas.openxmlformats.org/drawingml/2006/main">
            <a:r>
              <a:t>- MediaSchool: fizika-7-by-38-gidravlicheskiy-press; fizika-7-43-gidravlicheskiy-press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Отделите идеальную модель от реального механизма с потерями.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https://www.britannica.com/technology/hydraulic-press</a:t>
            </a:r>
            <a:endParaRPr/>
          </a:p>
          <a:p xmlns:a="http://schemas.openxmlformats.org/drawingml/2006/main">
            <a:r>
              <a:t>- https://www.britannica.com/science/Pascals-principle</a:t>
            </a:r>
            <a:endParaRPr/>
          </a:p>
          <a:p xmlns:a="http://schemas.openxmlformats.org/drawingml/2006/main">
            <a:r>
              <a:t>- MediaSchool: fizika-7-by-38-gidravlicheskiy-press; fizika-7-43-gidravlicheskiy-press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Исправьте заблуждение о бесплатной энергии через произведение Fh.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https://www.britannica.com/technology/hydraulic-press</a:t>
            </a:r>
            <a:endParaRPr/>
          </a:p>
          <a:p xmlns:a="http://schemas.openxmlformats.org/drawingml/2006/main">
            <a:r>
              <a:t>- https://www.britannica.com/science/Pascals-principle</a:t>
            </a:r>
            <a:endParaRPr/>
          </a:p>
          <a:p xmlns:a="http://schemas.openxmlformats.org/drawingml/2006/main">
            <a:r>
              <a:t>- MediaSchool: fizika-7-by-38-gidravlicheskiy-press; fizika-7-43-gidravlicheskiy-press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Ответы не показывать до завершения трёх заданий.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https://www.britannica.com/technology/hydraulic-press</a:t>
            </a:r>
            <a:endParaRPr/>
          </a:p>
          <a:p xmlns:a="http://schemas.openxmlformats.org/drawingml/2006/main">
            <a:r>
              <a:t>- https://www.britannica.com/science/Pascals-principle</a:t>
            </a:r>
            <a:endParaRPr/>
          </a:p>
          <a:p xmlns:a="http://schemas.openxmlformats.org/drawingml/2006/main">
            <a:r>
              <a:t>- MediaSchool: fizika-7-by-38-gidravlicheskiy-press; fizika-7-43-gidravlicheskiy-press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Проверьте: 3000 Н; 5 см; воздух сжимается.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[Sources]</a:t>
            </a:r>
            <a:endParaRPr/>
          </a:p>
          <a:p xmlns:a="http://schemas.openxmlformats.org/drawingml/2006/main">
            <a:r>
              <a:t>- https://www.britannica.com/technology/hydraulic-press</a:t>
            </a:r>
            <a:endParaRPr/>
          </a:p>
          <a:p xmlns:a="http://schemas.openxmlformats.org/drawingml/2006/main">
            <a:r>
              <a:t>- https://www.britannica.com/science/Pascals-principle</a:t>
            </a:r>
            <a:endParaRPr/>
          </a:p>
          <a:p xmlns:a="http://schemas.openxmlformats.org/drawingml/2006/main">
            <a:r>
              <a:t>- MediaSchool: fizika-7-by-38-gidravlicheskiy-press; fizika-7-43-gidravlicheskiy-press</a:t>
            </a:r>
            <a:endParaRPr/>
          </a:p>
          <a:p xmlns:a="http://schemas.openxmlformats.org/drawingml/2006/main">
            <a:r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Соберите билеты и отметьте, кто смешивает давление, силу и площадь.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https://www.britannica.com/technology/hydraulic-press</a:t>
            </a:r>
          </a:p>
          <a:p xmlns:a="http://schemas.openxmlformats.org/drawingml/2006/main">
            <a:r>
              <a:t>- https://www.britannica.com/science/Pascals-principle</a:t>
            </a:r>
          </a:p>
          <a:p xmlns:a="http://schemas.openxmlformats.org/drawingml/2006/main">
            <a:r>
              <a:t>- MediaSchool: fizika-7-by-38-gidravlicheskiy-press; fizika-7-43-gidravlicheskiy-press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051c78afc040b1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f83353c40ef4923" /><Relationship Type="http://schemas.openxmlformats.org/officeDocument/2006/relationships/slideLayout" Target="/ppt/slideLayouts/slideLayout1.xml" Id="Rc3b68676a07a4cc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3b68676a07a4cce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57963188204aad" /><Relationship Type="http://schemas.openxmlformats.org/officeDocument/2006/relationships/image" Target="/ppt/media/image.jpeg" Id="R3542051654554027" /><Relationship Type="http://schemas.openxmlformats.org/officeDocument/2006/relationships/notesSlide" Target="/ppt/notesSlides/notesSlide1.xml" Id="Rde1322023c86488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95ed44fc8a4bea" /><Relationship Type="http://schemas.openxmlformats.org/officeDocument/2006/relationships/notesSlide" Target="/ppt/notesSlides/notesSlide2.xml" Id="R509dbf5ade92450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e58f5820784007" /><Relationship Type="http://schemas.openxmlformats.org/officeDocument/2006/relationships/notesSlide" Target="/ppt/notesSlides/notesSlide3.xml" Id="R204cbce011cc427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3aa425d73d4d6c" /><Relationship Type="http://schemas.openxmlformats.org/officeDocument/2006/relationships/notesSlide" Target="/ppt/notesSlides/notesSlide4.xml" Id="R839349745879458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3a3b3b49544edf" /><Relationship Type="http://schemas.openxmlformats.org/officeDocument/2006/relationships/image" Target="/ppt/media/image2.jpeg" Id="R619e5aa073854df3" /><Relationship Type="http://schemas.openxmlformats.org/officeDocument/2006/relationships/notesSlide" Target="/ppt/notesSlides/notesSlide5.xml" Id="Rb99007b80fad410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87043d0d294d32" /><Relationship Type="http://schemas.openxmlformats.org/officeDocument/2006/relationships/image" Target="/ppt/media/image3.jpeg" Id="Rc062b43b22f24e5d" /><Relationship Type="http://schemas.openxmlformats.org/officeDocument/2006/relationships/notesSlide" Target="/ppt/notesSlides/notesSlide6.xml" Id="R92336eff9956461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02637d45c64bc7" /><Relationship Type="http://schemas.openxmlformats.org/officeDocument/2006/relationships/image" Target="/ppt/media/image4.jpeg" Id="Rb7c680470c90446a" /><Relationship Type="http://schemas.openxmlformats.org/officeDocument/2006/relationships/notesSlide" Target="/ppt/notesSlides/notesSlide7.xml" Id="R53450a6986604f2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24d64d36344dea" /><Relationship Type="http://schemas.openxmlformats.org/officeDocument/2006/relationships/image" Target="/ppt/media/image5.jpeg" Id="R6ec3802dc48d45c0" /><Relationship Type="http://schemas.openxmlformats.org/officeDocument/2006/relationships/notesSlide" Target="/ppt/notesSlides/notesSlide8.xml" Id="Ra88f53126463416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1a6099dd4c4594" /><Relationship Type="http://schemas.openxmlformats.org/officeDocument/2006/relationships/image" Target="/ppt/media/image6.jpeg" Id="R22a6bba7fbbf4321" /><Relationship Type="http://schemas.openxmlformats.org/officeDocument/2006/relationships/notesSlide" Target="/ppt/notesSlides/notesSlide9.xml" Id="R673e78f552d3488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7e83a4264c47ad" /><Relationship Type="http://schemas.openxmlformats.org/officeDocument/2006/relationships/image" Target="/ppt/media/image7.jpeg" Id="R6303139fff24417f" /><Relationship Type="http://schemas.openxmlformats.org/officeDocument/2006/relationships/notesSlide" Target="/ppt/notesSlides/notesSlide10.xml" Id="R445d76c76e874e0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5f905cdd414d88" /><Relationship Type="http://schemas.openxmlformats.org/officeDocument/2006/relationships/notesSlide" Target="/ppt/notesSlides/notesSlide11.xml" Id="Rad48be20adcd45e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9c31f54f064dc2" /><Relationship Type="http://schemas.openxmlformats.org/officeDocument/2006/relationships/notesSlide" Target="/ppt/notesSlides/notesSlide12.xml" Id="Rcee1dfd6637b400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f8779810e544ea" /><Relationship Type="http://schemas.openxmlformats.org/officeDocument/2006/relationships/notesSlide" Target="/ppt/notesSlides/notesSlide13.xml" Id="Re646d303cfe4452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7c2e3f86c348ba" /><Relationship Type="http://schemas.openxmlformats.org/officeDocument/2006/relationships/notesSlide" Target="/ppt/notesSlides/notesSlide14.xml" Id="R33a6eff66d6c4e3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9350e451074346" /><Relationship Type="http://schemas.openxmlformats.org/officeDocument/2006/relationships/notesSlide" Target="/ppt/notesSlides/notesSlide15.xml" Id="Rdf19a3e7bdb044d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9f3fe7387c4069" /><Relationship Type="http://schemas.openxmlformats.org/officeDocument/2006/relationships/notesSlide" Target="/ppt/notesSlides/notesSlide16.xml" Id="Rce229bf9b3df460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6142585e8941d6" /><Relationship Type="http://schemas.openxmlformats.org/officeDocument/2006/relationships/notesSlide" Target="/ppt/notesSlides/notesSlide17.xml" Id="R810d3c0fde4c476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3003666ea144cb" /><Relationship Type="http://schemas.openxmlformats.org/officeDocument/2006/relationships/notesSlide" Target="/ppt/notesSlides/notesSlide18.xml" Id="Ra6b07005bf65427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F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AD4D05-4EF6-4980-954D-F16F25B1E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6573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63E6F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365AA9-7F37-446B-9165-218204642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657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0F172A"/>
                </a:solidFill>
              </a:defRPr>
            </a:pPr>
            <a:r>
              <a:rPr sz="1125" b="1" i="0">
                <a:solidFill>
                  <a:srgbClr val="0F172A"/>
                </a:solidFill>
              </a:rPr>
              <a:t>Физика • 7 класс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B42E50-798B-43B7-AFA8-DC0900A47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792A6"/>
                </a:solidFill>
              </a:defRPr>
            </a:pPr>
            <a:r>
              <a:rPr sz="825" b="0" i="0">
                <a:solidFill>
                  <a:srgbClr val="8792A6"/>
                </a:solidFill>
              </a:rPr>
              <a:t>Гидравлический пресс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2CECBE-502D-493B-967D-F98627692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792A6"/>
                </a:solidFill>
              </a:defRPr>
            </a:pPr>
            <a:r>
              <a:rPr sz="825" b="0" i="0">
                <a:solidFill>
                  <a:srgbClr val="8792A6"/>
                </a:solidFill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C54263-037A-4B6E-B5B9-5A9672CDF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00200"/>
            <a:ext cx="5334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5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C0BAB5-78F1-4BA3-AE06-307CA65DE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05000"/>
            <a:ext cx="5715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850" b="1" i="0">
                <a:solidFill>
                  <a:srgbClr val="FFFFFF"/>
                </a:solidFill>
              </a:defRPr>
            </a:pPr>
            <a:r>
              <a:rPr sz="2850" b="1" i="0">
                <a:solidFill>
                  <a:srgbClr val="FFFFFF"/>
                </a:solidFill>
              </a:rPr>
              <a:t>Как небольшой поршень поднимает автомобиль?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D803C1-F0CD-4D22-9C76-55E9FAD5A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10000"/>
            <a:ext cx="5334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1">
                <a:solidFill>
                  <a:srgbClr val="9DA9BC"/>
                </a:solidFill>
              </a:defRPr>
            </a:pPr>
            <a:r>
              <a:rPr sz="1350" b="0" i="1">
                <a:solidFill>
                  <a:srgbClr val="9DA9BC"/>
                </a:solidFill>
              </a:rPr>
              <a:t>Исследуем передачу давления и выигрыш в силе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005880-69F5-47B1-9879-7A3E98A29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67250"/>
            <a:ext cx="3238500" cy="495300"/>
          </a:xfrm>
          <a:prstGeom xmlns:a="http://schemas.openxmlformats.org/drawingml/2006/main" prst="roundRect">
            <a:avLst>
              <a:gd name="adj" fmla="val 46154"/>
            </a:avLst>
          </a:prstGeom>
          <a:solidFill xmlns:a="http://schemas.openxmlformats.org/drawingml/2006/main">
            <a:srgbClr val="FFB5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B69C4B-F4A0-413A-941D-E339588ED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67250"/>
            <a:ext cx="3238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0F172A"/>
                </a:solidFill>
              </a:defRPr>
            </a:pPr>
            <a:r>
              <a:rPr sz="1125" b="1" i="0">
                <a:solidFill>
                  <a:srgbClr val="0F172A"/>
                </a:solidFill>
              </a:rPr>
              <a:t>Жидкость передаёт давление без изменения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42051654554027"/>
          <a:srcRect xmlns:a="http://schemas.openxmlformats.org/drawingml/2006/main" l="23884" t="0" r="23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67500" y="762000"/>
            <a:ext cx="4953000" cy="5334000"/>
          </a:xfrm>
          <a:prstGeom xmlns:a="http://schemas.openxmlformats.org/drawingml/2006/main" prst="roundRect">
            <a:avLst>
              <a:gd name="adj" fmla="val 3462"/>
            </a:avLst>
          </a:prstGeom>
        </p:spPr>
      </p:pic>
    </p:spTree>
    <p:extLst>
      <p:ext uri="{BB962C8B-B14F-4D97-AF65-F5344CB8AC3E}">
        <p14:creationId xmlns:p14="http://schemas.microsoft.com/office/powerpoint/2010/main" val="41414360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F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E9A360-E204-405E-A800-D26B88EAE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63E6F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9D87FD-3BDD-4CB5-85E3-927161DC9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0F172A"/>
                </a:solidFill>
              </a:defRPr>
            </a:pPr>
            <a:r>
              <a:rPr sz="1125" b="1" i="0">
                <a:solidFill>
                  <a:srgbClr val="0F172A"/>
                </a:solidFill>
              </a:rPr>
              <a:t>Цель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C053BF-8DFD-4F1D-B536-AFE65E659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792A6"/>
                </a:solidFill>
              </a:defRPr>
            </a:pPr>
            <a:r>
              <a:rPr sz="825" b="0" i="0">
                <a:solidFill>
                  <a:srgbClr val="8792A6"/>
                </a:solidFill>
              </a:rPr>
              <a:t>Гидравлический пресс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2957B8-E1AA-40C2-949C-9A6A80B6C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792A6"/>
                </a:solidFill>
              </a:defRPr>
            </a:pPr>
            <a:r>
              <a:rPr sz="825" b="0" i="0">
                <a:solidFill>
                  <a:srgbClr val="8792A6"/>
                </a:solidFill>
              </a:rPr>
              <a:t>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B1F709-D1CE-4FCF-8405-4A11790CC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FFFFFF"/>
                </a:solidFill>
              </a:defRPr>
            </a:pPr>
            <a:r>
              <a:rPr sz="2400" b="1" i="0">
                <a:solidFill>
                  <a:srgbClr val="FFFFFF"/>
                </a:solidFill>
              </a:rPr>
              <a:t>К концу урока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389235-4640-46E9-8B1D-78CF6F876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81250"/>
            <a:ext cx="10668000" cy="914400"/>
          </a:xfrm>
          <a:prstGeom xmlns:a="http://schemas.openxmlformats.org/drawingml/2006/main" prst="roundRect">
            <a:avLst>
              <a:gd name="adj" fmla="val 14583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A4962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EB0EA6-F2DD-48C6-ADAA-FD3675B4D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59080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63E6F5"/>
                </a:solidFill>
              </a:defRPr>
            </a:pPr>
            <a:r>
              <a:rPr sz="1950" b="1" i="0">
                <a:solidFill>
                  <a:srgbClr val="63E6F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C0438A-0895-454D-A62B-BEF71FEBC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2590800"/>
            <a:ext cx="266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Объяснять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FC160E-334E-4C51-8A5A-296CACBBC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647950"/>
            <a:ext cx="609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C5D0E0"/>
                </a:solidFill>
              </a:defRPr>
            </a:pPr>
            <a:r>
              <a:rPr sz="1350" b="0" i="0">
                <a:solidFill>
                  <a:srgbClr val="C5D0E0"/>
                </a:solidFill>
              </a:rPr>
              <a:t>устройство гидравлического пресса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0E946B-865D-4DE6-A918-EAC057025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29000"/>
            <a:ext cx="10668000" cy="914400"/>
          </a:xfrm>
          <a:prstGeom xmlns:a="http://schemas.openxmlformats.org/drawingml/2006/main" prst="roundRect">
            <a:avLst>
              <a:gd name="adj" fmla="val 14583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A4962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5516E7-C4B4-4FE8-A764-CD842A64E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3855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63E6F5"/>
                </a:solidFill>
              </a:defRPr>
            </a:pPr>
            <a:r>
              <a:rPr sz="1950" b="1" i="0">
                <a:solidFill>
                  <a:srgbClr val="63E6F5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20D728-3271-4E5B-A2F5-DA1A6F609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638550"/>
            <a:ext cx="266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Применять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487E59-34B9-4A56-B55B-EA1AF9B96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695700"/>
            <a:ext cx="609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C5D0E0"/>
                </a:solidFill>
              </a:defRPr>
            </a:pPr>
            <a:r>
              <a:rPr sz="1350" b="0" i="0">
                <a:solidFill>
                  <a:srgbClr val="C5D0E0"/>
                </a:solidFill>
              </a:rPr>
              <a:t>F₂/F₁ = S₂/S₁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62FE87-255D-4216-B7E2-7F1ECE06E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76750"/>
            <a:ext cx="10668000" cy="914400"/>
          </a:xfrm>
          <a:prstGeom xmlns:a="http://schemas.openxmlformats.org/drawingml/2006/main" prst="roundRect">
            <a:avLst>
              <a:gd name="adj" fmla="val 14583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A4962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F66BF8-DA03-4541-A297-19006E1E1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68630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63E6F5"/>
                </a:solidFill>
              </a:defRPr>
            </a:pPr>
            <a:r>
              <a:rPr sz="1950" b="1" i="0">
                <a:solidFill>
                  <a:srgbClr val="63E6F5"/>
                </a:solidFill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C2D224-4726-4B7E-ABD0-3FCFABE8B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4686300"/>
            <a:ext cx="266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Проверять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000C14-09A4-435D-A1E7-8500D8225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743450"/>
            <a:ext cx="609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C5D0E0"/>
                </a:solidFill>
              </a:defRPr>
            </a:pPr>
            <a:r>
              <a:rPr sz="1350" b="0" i="0">
                <a:solidFill>
                  <a:srgbClr val="C5D0E0"/>
                </a:solidFill>
              </a:rPr>
              <a:t>силу, площадь и ход поршней</a:t>
            </a:r>
          </a:p>
        </p:txBody>
      </p:sp>
    </p:spTree>
    <p:extLst>
      <p:ext uri="{BB962C8B-B14F-4D97-AF65-F5344CB8AC3E}">
        <p14:creationId xmlns:p14="http://schemas.microsoft.com/office/powerpoint/2010/main" val="18670872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CDE34E-E336-447F-A45F-D94E426C7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5B4BE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F29718-A659-487A-ADD0-53ED2D215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Опора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47F64B-1842-4E45-9609-4990C03A4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Гидравлический пресс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8BD203-DFA1-4758-8F65-39AA8CFFE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938F7C-977B-4120-903A-DCB3531B4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172033"/>
                </a:solidFill>
              </a:defRPr>
            </a:pPr>
            <a:r>
              <a:rPr sz="2400" b="1" i="0">
                <a:solidFill>
                  <a:srgbClr val="172033"/>
                </a:solidFill>
              </a:rPr>
              <a:t>Закон Паскаля связывает оба поршня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3F8E94-C08C-459B-B079-50E923F52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106680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5B4BE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BCC57F-19A8-47F8-B4D1-777828260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762250"/>
            <a:ext cx="9906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700" b="1" i="0">
                <a:solidFill>
                  <a:srgbClr val="5B4BEE"/>
                </a:solidFill>
              </a:defRPr>
            </a:pPr>
            <a:r>
              <a:rPr sz="2700" b="1" i="0">
                <a:solidFill>
                  <a:srgbClr val="5B4BEE"/>
                </a:solidFill>
              </a:rPr>
              <a:t>Давление передаётся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6EF1F8-E82B-4137-8DC7-64FA7EE5D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619500"/>
            <a:ext cx="990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0" i="0">
                <a:solidFill>
                  <a:srgbClr val="667085"/>
                </a:solidFill>
              </a:defRPr>
            </a:pPr>
            <a:r>
              <a:rPr sz="1350" b="0" i="0">
                <a:solidFill>
                  <a:srgbClr val="667085"/>
                </a:solidFill>
              </a:rPr>
              <a:t>p₁ = p₂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C7C818-6131-4186-AE97-678E5C218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67250"/>
            <a:ext cx="10668000" cy="1143000"/>
          </a:xfrm>
          <a:prstGeom xmlns:a="http://schemas.openxmlformats.org/drawingml/2006/main" prst="roundRect">
            <a:avLst>
              <a:gd name="adj" fmla="val 11667"/>
            </a:avLst>
          </a:prstGeom>
          <a:solidFill xmlns:a="http://schemas.openxmlformats.org/drawingml/2006/main">
            <a:srgbClr val="FFB547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F2E62C-589D-42DB-895D-DA6B19883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53000"/>
            <a:ext cx="10096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 i="0">
                <a:solidFill>
                  <a:srgbClr val="0F172A"/>
                </a:solidFill>
              </a:defRPr>
            </a:pPr>
            <a:r>
              <a:rPr sz="1500" b="1" i="0">
                <a:solidFill>
                  <a:srgbClr val="0F172A"/>
                </a:solidFill>
              </a:rPr>
              <a:t>Жидкость почти несжимаема</a:t>
            </a:r>
          </a:p>
        </p:txBody>
      </p:sp>
    </p:spTree>
    <p:extLst>
      <p:ext uri="{BB962C8B-B14F-4D97-AF65-F5344CB8AC3E}">
        <p14:creationId xmlns:p14="http://schemas.microsoft.com/office/powerpoint/2010/main" val="25075531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F3746A-7B19-4011-9201-49416380C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5B4BE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DA2F4B-BBFA-425F-9414-37E35961D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Устройство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4B9B19-760B-4D00-8F10-BCF32D611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Гидравлический пресс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0D2BE7-279A-4258-9BC9-4E78443ED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38DEC2-5354-41C8-97A6-8EF5EE726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172033"/>
                </a:solidFill>
              </a:defRPr>
            </a:pPr>
            <a:r>
              <a:rPr sz="2400" b="1" i="0">
                <a:solidFill>
                  <a:srgbClr val="172033"/>
                </a:solidFill>
              </a:rPr>
              <a:t>Два цилиндра соединены и заполнены жидкостью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6AB3BC-0EE1-47EB-A3ED-0082F60A1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10668000" cy="809625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D86E7E-0D8E-4CA9-B3C3-8B95C5601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305050"/>
            <a:ext cx="990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172033"/>
                </a:solidFill>
              </a:defRPr>
            </a:pPr>
            <a:r>
              <a:rPr sz="1500" b="1" i="0">
                <a:solidFill>
                  <a:srgbClr val="172033"/>
                </a:solidFill>
              </a:rPr>
              <a:t>Малый поршень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57DC77-515E-405C-9954-ACE3D736C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10668000" cy="809625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AAE525-FCD7-4755-998A-EB15E6556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09925"/>
            <a:ext cx="990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172033"/>
                </a:solidFill>
              </a:defRPr>
            </a:pPr>
            <a:r>
              <a:rPr sz="1500" b="1" i="0">
                <a:solidFill>
                  <a:srgbClr val="172033"/>
                </a:solidFill>
              </a:rPr>
              <a:t>площадь S₁, сила F₁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1F46DB-0971-43C7-A43A-34CE1272F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0668000" cy="809625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8314D5-7B7E-4AC6-AB68-1AD9BD364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114800"/>
            <a:ext cx="990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172033"/>
                </a:solidFill>
              </a:defRPr>
            </a:pPr>
            <a:r>
              <a:rPr sz="1500" b="1" i="0">
                <a:solidFill>
                  <a:srgbClr val="172033"/>
                </a:solidFill>
              </a:rPr>
              <a:t>Большой поршень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8F7090-9AEA-4B3C-AE00-3CC2CB9FA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10125"/>
            <a:ext cx="10668000" cy="809625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C44499-2097-4501-81C8-5871F9D02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019675"/>
            <a:ext cx="990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172033"/>
                </a:solidFill>
              </a:defRPr>
            </a:pPr>
            <a:r>
              <a:rPr sz="1500" b="1" i="0">
                <a:solidFill>
                  <a:srgbClr val="172033"/>
                </a:solidFill>
              </a:rPr>
              <a:t>площадь S₂, сила F₂</a:t>
            </a:r>
          </a:p>
        </p:txBody>
      </p:sp>
    </p:spTree>
    <p:extLst>
      <p:ext uri="{BB962C8B-B14F-4D97-AF65-F5344CB8AC3E}">
        <p14:creationId xmlns:p14="http://schemas.microsoft.com/office/powerpoint/2010/main" val="5212976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62C85E-3EC0-469A-9E54-AF5F03854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5B4BE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F14820-69C2-4414-8D56-25C6B57E7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Принцип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07D885-D7B3-4D85-A561-9D8AEF862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Гидравлический пресс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57C5BC-5B49-44DB-A82B-331B627FA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430323-EC50-441B-8B7B-B3DD068DA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172033"/>
                </a:solidFill>
              </a:defRPr>
            </a:pPr>
            <a:r>
              <a:rPr sz="2400" b="1" i="0">
                <a:solidFill>
                  <a:srgbClr val="172033"/>
                </a:solidFill>
              </a:rPr>
              <a:t>Одинаковое давление действует на поршни разной площади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9e5aa073854df3"/>
          <a:srcRect xmlns:a="http://schemas.openxmlformats.org/drawingml/2006/main" l="0" t="16667" r="0" b="166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2000" y="2000250"/>
            <a:ext cx="10668000" cy="4000500"/>
          </a:xfrm>
          <a:prstGeom xmlns:a="http://schemas.openxmlformats.org/drawingml/2006/main" prst="roundRect">
            <a:avLst>
              <a:gd name="adj" fmla="val 4286"/>
            </a:avLst>
          </a:prstGeom>
        </p:spPr>
      </p:pic>
    </p:spTree>
    <p:extLst>
      <p:ext uri="{BB962C8B-B14F-4D97-AF65-F5344CB8AC3E}">
        <p14:creationId xmlns:p14="http://schemas.microsoft.com/office/powerpoint/2010/main" val="25075531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7B4694-0315-4754-B583-726456F64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5B4BE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4DE737-3DCC-4D6B-9008-1637B6C8D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Вывод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BB4C5D-97D1-42C1-8CD5-9AE5B2292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Гидравлический пресс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5171CC-6C27-41C2-A4C6-FDB6A7781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6AC1B9-7AFE-4A81-842E-957FA39C1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172033"/>
                </a:solidFill>
              </a:defRPr>
            </a:pPr>
            <a:r>
              <a:rPr sz="2400" b="1" i="0">
                <a:solidFill>
                  <a:srgbClr val="172033"/>
                </a:solidFill>
              </a:rPr>
              <a:t>F₁/S₁ = F₂/S₂, поэтому F₂/F₁ = S₂/S₁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62b43b22f24e5d"/>
          <a:srcRect xmlns:a="http://schemas.openxmlformats.org/drawingml/2006/main" l="0" t="16667" r="0" b="166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2000" y="2000250"/>
            <a:ext cx="10668000" cy="4000500"/>
          </a:xfrm>
          <a:prstGeom xmlns:a="http://schemas.openxmlformats.org/drawingml/2006/main" prst="roundRect">
            <a:avLst>
              <a:gd name="adj" fmla="val 4286"/>
            </a:avLst>
          </a:prstGeom>
        </p:spPr>
      </p:pic>
    </p:spTree>
    <p:extLst>
      <p:ext uri="{BB962C8B-B14F-4D97-AF65-F5344CB8AC3E}">
        <p14:creationId xmlns:p14="http://schemas.microsoft.com/office/powerpoint/2010/main" val="12480334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D7B8FE-724E-4AFF-B089-0A5B8CA62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5B4BE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0BE1AD-A011-4A95-B721-1FF51FEF3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Выигрыш в силе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9CE9EB-C882-42B5-8C5B-73D889867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Гидравлический пресс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E6F7DA-6871-4A9D-B76E-C3102B5CE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503A55-9F21-4936-B0B0-AA67EA0C1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172033"/>
                </a:solidFill>
              </a:defRPr>
            </a:pPr>
            <a:r>
              <a:rPr sz="2400" b="1" i="0">
                <a:solidFill>
                  <a:srgbClr val="172033"/>
                </a:solidFill>
              </a:rPr>
              <a:t>Во сколько раз больше площадь, во столько раз больше сила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c680470c90446a"/>
          <a:srcRect xmlns:a="http://schemas.openxmlformats.org/drawingml/2006/main" l="0" t="16667" r="0" b="166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2000" y="2000250"/>
            <a:ext cx="10668000" cy="4000500"/>
          </a:xfrm>
          <a:prstGeom xmlns:a="http://schemas.openxmlformats.org/drawingml/2006/main" prst="roundRect">
            <a:avLst>
              <a:gd name="adj" fmla="val 4286"/>
            </a:avLst>
          </a:prstGeom>
        </p:spPr>
      </p:pic>
    </p:spTree>
    <p:extLst>
      <p:ext uri="{BB962C8B-B14F-4D97-AF65-F5344CB8AC3E}">
        <p14:creationId xmlns:p14="http://schemas.microsoft.com/office/powerpoint/2010/main" val="25075531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DC91B8-A149-4EB2-8204-D926936EF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5B4BE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C5AA4D-8AD6-4577-8D74-6917CFA5B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Разбор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3861B9-A8FF-49F2-9961-E7470A5F0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Гидравлический пресс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8C1C40-E780-4A77-B227-D489D4E6D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B88365-1DA6-43A1-8E54-BA955F229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172033"/>
                </a:solidFill>
              </a:defRPr>
            </a:pPr>
            <a:r>
              <a:rPr sz="2400" b="1" i="0">
                <a:solidFill>
                  <a:srgbClr val="172033"/>
                </a:solidFill>
              </a:rPr>
              <a:t>F₁ = 200 Н, S₁ = 5 см², S₂ = 100 см²: F₂ = 4000 Н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c3802dc48d45c0"/>
          <a:srcRect xmlns:a="http://schemas.openxmlformats.org/drawingml/2006/main" l="0" t="16667" r="0" b="166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2000" y="2000250"/>
            <a:ext cx="10668000" cy="4000500"/>
          </a:xfrm>
          <a:prstGeom xmlns:a="http://schemas.openxmlformats.org/drawingml/2006/main" prst="roundRect">
            <a:avLst>
              <a:gd name="adj" fmla="val 4286"/>
            </a:avLst>
          </a:prstGeom>
        </p:spPr>
      </p:pic>
    </p:spTree>
    <p:extLst>
      <p:ext uri="{BB962C8B-B14F-4D97-AF65-F5344CB8AC3E}">
        <p14:creationId xmlns:p14="http://schemas.microsoft.com/office/powerpoint/2010/main" val="39479872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E22014-0D3E-4122-870C-59C528043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5B4BE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547682-5511-4F24-84C4-EA6AE9FF7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Наглядная модель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B4213B-C458-46A1-BFA6-8E154BC9A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Гидравлический пресс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D83E08-D0E0-4ACB-A60C-2D74028E0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FCDA05-38A8-4962-8B4E-2D89BC39E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172033"/>
                </a:solidFill>
              </a:defRPr>
            </a:pPr>
            <a:r>
              <a:rPr sz="2400" b="1" i="0">
                <a:solidFill>
                  <a:srgbClr val="172033"/>
                </a:solidFill>
              </a:rPr>
              <a:t>Соединённые шприцы показывают передачу давления и разный ход поршней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a6bba7fbbf4321"/>
          <a:srcRect xmlns:a="http://schemas.openxmlformats.org/drawingml/2006/main" l="0" t="16667" r="0" b="166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2000" y="2000250"/>
            <a:ext cx="10668000" cy="4000500"/>
          </a:xfrm>
          <a:prstGeom xmlns:a="http://schemas.openxmlformats.org/drawingml/2006/main" prst="roundRect">
            <a:avLst>
              <a:gd name="adj" fmla="val 4286"/>
            </a:avLst>
          </a:prstGeom>
        </p:spPr>
      </p:pic>
    </p:spTree>
    <p:extLst>
      <p:ext uri="{BB962C8B-B14F-4D97-AF65-F5344CB8AC3E}">
        <p14:creationId xmlns:p14="http://schemas.microsoft.com/office/powerpoint/2010/main" val="31515139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869712-FAF1-4C50-A46F-8455E7990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5B4BE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CD9FE5-AD1C-4B3D-887B-D8E9A6291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Тормоза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C98984-B0D2-4843-AB24-9F558043A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Гидравлический пресс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7FF94C-7FE3-4D66-95B4-8AB16F291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DCECBF-EF6D-415E-9110-7463B2C93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172033"/>
                </a:solidFill>
              </a:defRPr>
            </a:pPr>
            <a:r>
              <a:rPr sz="2400" b="1" i="0">
                <a:solidFill>
                  <a:srgbClr val="172033"/>
                </a:solidFill>
              </a:rPr>
              <a:t>Нажатие педали создаёт давление жидкости у каждого колеса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03139fff24417f"/>
          <a:srcRect xmlns:a="http://schemas.openxmlformats.org/drawingml/2006/main" l="0" t="16667" r="0" b="166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2000" y="2000250"/>
            <a:ext cx="10668000" cy="4000500"/>
          </a:xfrm>
          <a:prstGeom xmlns:a="http://schemas.openxmlformats.org/drawingml/2006/main" prst="roundRect">
            <a:avLst>
              <a:gd name="adj" fmla="val 4286"/>
            </a:avLst>
          </a:prstGeom>
        </p:spPr>
      </p:pic>
    </p:spTree>
    <p:extLst>
      <p:ext uri="{BB962C8B-B14F-4D97-AF65-F5344CB8AC3E}">
        <p14:creationId xmlns:p14="http://schemas.microsoft.com/office/powerpoint/2010/main" val="161447982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F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970AA0-9FF0-44FD-AE2D-89EA78B90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63E6F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C3DA3F-3ECC-48C5-BE21-B943CAD48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0F172A"/>
                </a:solidFill>
              </a:defRPr>
            </a:pPr>
            <a:r>
              <a:rPr sz="1125" b="1" i="0">
                <a:solidFill>
                  <a:srgbClr val="0F172A"/>
                </a:solidFill>
              </a:rPr>
              <a:t>Проверяем модель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CEA7A4-AF1B-4A29-B3AF-88207EB55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792A6"/>
                </a:solidFill>
              </a:defRPr>
            </a:pPr>
            <a:r>
              <a:rPr sz="825" b="0" i="0">
                <a:solidFill>
                  <a:srgbClr val="8792A6"/>
                </a:solidFill>
              </a:rPr>
              <a:t>Гидравлический пресс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425368-50F5-4717-9632-C3755111B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792A6"/>
                </a:solidFill>
              </a:defRPr>
            </a:pPr>
            <a:r>
              <a:rPr sz="825" b="0" i="0">
                <a:solidFill>
                  <a:srgbClr val="8792A6"/>
                </a:solidFill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97452E-CC3C-4975-B0B9-8AC194ED1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FFFFFF"/>
                </a:solidFill>
              </a:defRPr>
            </a:pPr>
            <a:r>
              <a:rPr sz="2400" b="1" i="0">
                <a:solidFill>
                  <a:srgbClr val="FFFFFF"/>
                </a:solidFill>
              </a:rPr>
              <a:t>Сначала предскажите — затем объясните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77EEF0-4AF4-4B27-BA36-AFEC41EAA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81250"/>
            <a:ext cx="106680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1415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23EBDC-07B1-47BA-8FB0-C4FD09371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76500"/>
            <a:ext cx="457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 i="0">
                <a:solidFill>
                  <a:srgbClr val="63E6F5"/>
                </a:solidFill>
              </a:defRPr>
            </a:pPr>
            <a:r>
              <a:rPr sz="1800" b="1" i="0">
                <a:solidFill>
                  <a:srgbClr val="63E6F5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3A139D-1528-4D4B-9017-03EA6FF93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457450"/>
            <a:ext cx="966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FFFFFF"/>
                </a:solidFill>
              </a:defRPr>
            </a:pPr>
            <a:r>
              <a:rPr sz="1500" b="0" i="0">
                <a:solidFill>
                  <a:srgbClr val="FFFFFF"/>
                </a:solidFill>
              </a:rPr>
              <a:t>Что изменится, если S₂ увеличить вдвое?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103BD6-643C-47B0-82A6-DCE860DEE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29000"/>
            <a:ext cx="106680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1415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81ADFB-16B0-43B1-9D73-FBE0B4391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24250"/>
            <a:ext cx="457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 i="0">
                <a:solidFill>
                  <a:srgbClr val="63E6F5"/>
                </a:solidFill>
              </a:defRPr>
            </a:pPr>
            <a:r>
              <a:rPr sz="1800" b="1" i="0">
                <a:solidFill>
                  <a:srgbClr val="63E6F5"/>
                </a:solidFill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41C75D-E492-4A68-8C46-F5CD22F70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505200"/>
            <a:ext cx="966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FFFFFF"/>
                </a:solidFill>
              </a:defRPr>
            </a:pPr>
            <a:r>
              <a:rPr sz="1500" b="0" i="0">
                <a:solidFill>
                  <a:srgbClr val="FFFFFF"/>
                </a:solidFill>
              </a:rPr>
              <a:t>Почему нельзя заменить жидкость воздухом?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FAE7C0-4E2B-46BA-8982-B406FB1C0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76750"/>
            <a:ext cx="106680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1415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EB7CCE-02FB-475A-9DB5-049E97161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72000"/>
            <a:ext cx="457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 i="0">
                <a:solidFill>
                  <a:srgbClr val="63E6F5"/>
                </a:solidFill>
              </a:defRPr>
            </a:pPr>
            <a:r>
              <a:rPr sz="1800" b="1" i="0">
                <a:solidFill>
                  <a:srgbClr val="63E6F5"/>
                </a:solidFill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1467E0-519C-4207-9082-B3A66DEA1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552950"/>
            <a:ext cx="966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FFFFFF"/>
                </a:solidFill>
              </a:defRPr>
            </a:pPr>
            <a:r>
              <a:rPr sz="1500" b="0" i="0">
                <a:solidFill>
                  <a:srgbClr val="FFFFFF"/>
                </a:solidFill>
              </a:rPr>
              <a:t>Где проявляется закон Паскаля?</a:t>
            </a:r>
          </a:p>
        </p:txBody>
      </p:sp>
    </p:spTree>
    <p:extLst>
      <p:ext uri="{BB962C8B-B14F-4D97-AF65-F5344CB8AC3E}">
        <p14:creationId xmlns:p14="http://schemas.microsoft.com/office/powerpoint/2010/main" val="118828040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73C9C3-BDB5-48D1-A5E2-55B0D3E57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5B4BE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917B6E-3BD5-4D79-8C15-3C6293A75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Золотое правило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E2EF86-28A3-4756-AD2D-F4D8FAC9C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Гидравлический пресс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673C27-5672-4708-9BF4-F1A5BCD0D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EEF738-69C0-4A69-8332-C6B9575CE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172033"/>
                </a:solidFill>
              </a:defRPr>
            </a:pPr>
            <a:r>
              <a:rPr sz="2400" b="1" i="0">
                <a:solidFill>
                  <a:srgbClr val="172033"/>
                </a:solidFill>
              </a:rPr>
              <a:t>Выигрыш в силе оплачивается расстоянием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46E7F0-F9EC-4098-A5EB-40030C451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10668000" cy="9525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CE0DAA-A8C3-4149-8B4B-AAFB842A1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524125"/>
            <a:ext cx="47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5B4BEE"/>
                </a:solidFill>
              </a:defRPr>
            </a:pPr>
            <a:r>
              <a:rPr sz="1800" b="1" i="0">
                <a:solidFill>
                  <a:srgbClr val="5B4BEE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A027A0-D153-4FD6-B860-7775CB84A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47650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172033"/>
                </a:solidFill>
              </a:defRPr>
            </a:pPr>
            <a:r>
              <a:rPr sz="1650" b="1" i="0">
                <a:solidFill>
                  <a:srgbClr val="172033"/>
                </a:solidFill>
              </a:rPr>
              <a:t>Работа на входе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0E898D-04AC-4A2A-95D8-69A243916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571750"/>
            <a:ext cx="628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667085"/>
                </a:solidFill>
              </a:defRPr>
            </a:pPr>
            <a:r>
              <a:rPr sz="1350" b="0" i="0">
                <a:solidFill>
                  <a:srgbClr val="667085"/>
                </a:solidFill>
              </a:rPr>
              <a:t>A₁ ≈ F₁h₁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0DD05C-E86C-48D9-8F28-A2796D266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29000"/>
            <a:ext cx="10668000" cy="9525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31584D-B52B-466B-BCB9-C6865F942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67125"/>
            <a:ext cx="47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5B4BEE"/>
                </a:solidFill>
              </a:defRPr>
            </a:pPr>
            <a:r>
              <a:rPr sz="1800" b="1" i="0">
                <a:solidFill>
                  <a:srgbClr val="5B4BEE"/>
                </a:solidFill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3C7166-7155-4A76-B9F6-06C8611C6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1950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172033"/>
                </a:solidFill>
              </a:defRPr>
            </a:pPr>
            <a:r>
              <a:rPr sz="1650" b="1" i="0">
                <a:solidFill>
                  <a:srgbClr val="172033"/>
                </a:solidFill>
              </a:rPr>
              <a:t>Работа на выходе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7DA0D9-2534-41F4-A32F-B003DC03A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714750"/>
            <a:ext cx="628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667085"/>
                </a:solidFill>
              </a:defRPr>
            </a:pPr>
            <a:r>
              <a:rPr sz="1350" b="0" i="0">
                <a:solidFill>
                  <a:srgbClr val="667085"/>
                </a:solidFill>
              </a:rPr>
              <a:t>A₂ ≈ F₂h₂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BF7782-7B2A-40AD-9244-98DD4B5F9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0"/>
            <a:ext cx="10668000" cy="9525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6D2940-791D-4B86-B39B-3A1BEA250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810125"/>
            <a:ext cx="47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5B4BEE"/>
                </a:solidFill>
              </a:defRPr>
            </a:pPr>
            <a:r>
              <a:rPr sz="1800" b="1" i="0">
                <a:solidFill>
                  <a:srgbClr val="5B4BEE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3AB1C4-F5F1-47C9-807C-99DE89218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76250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172033"/>
                </a:solidFill>
              </a:defRPr>
            </a:pPr>
            <a:r>
              <a:rPr sz="1650" b="1" i="0">
                <a:solidFill>
                  <a:srgbClr val="172033"/>
                </a:solidFill>
              </a:rPr>
              <a:t>Идеальная модель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26C674-8315-4E42-9E29-4A00AB7B6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857750"/>
            <a:ext cx="628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667085"/>
                </a:solidFill>
              </a:defRPr>
            </a:pPr>
            <a:r>
              <a:rPr sz="1350" b="0" i="0">
                <a:solidFill>
                  <a:srgbClr val="667085"/>
                </a:solidFill>
              </a:rPr>
              <a:t>F₁h₁ = F₂h₂</a:t>
            </a:r>
          </a:p>
        </p:txBody>
      </p:sp>
    </p:spTree>
    <p:extLst>
      <p:ext uri="{BB962C8B-B14F-4D97-AF65-F5344CB8AC3E}">
        <p14:creationId xmlns:p14="http://schemas.microsoft.com/office/powerpoint/2010/main" val="24002021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F3746A-7B19-4011-9201-49416380C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5B4BE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DA2F4B-BBFA-425F-9414-37E35961D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Ход поршней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4B9B19-760B-4D00-8F10-BCF32D611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Гидравлический пресс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0D2BE7-279A-4258-9BC9-4E78443ED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13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38DEC2-5354-41C8-97A6-8EF5EE726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172033"/>
                </a:solidFill>
              </a:defRPr>
            </a:pPr>
            <a:r>
              <a:rPr sz="2400" b="1" i="0">
                <a:solidFill>
                  <a:srgbClr val="172033"/>
                </a:solidFill>
              </a:rPr>
              <a:t>Если F₂/F₁ = 10, то h₁/h₂ = 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6AB3BC-0EE1-47EB-A3ED-0082F60A1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10668000" cy="809625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D86E7E-0D8E-4CA9-B3C3-8B95C5601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305050"/>
            <a:ext cx="990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172033"/>
                </a:solidFill>
              </a:defRPr>
            </a:pPr>
            <a:r>
              <a:rPr sz="1500" b="1" i="0">
                <a:solidFill>
                  <a:srgbClr val="172033"/>
                </a:solidFill>
              </a:rPr>
              <a:t>Малый поршень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57DC77-515E-405C-9954-ACE3D736C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10668000" cy="809625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AAE525-FCD7-4755-998A-EB15E6556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09925"/>
            <a:ext cx="990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172033"/>
                </a:solidFill>
              </a:defRPr>
            </a:pPr>
            <a:r>
              <a:rPr sz="1500" b="1" i="0">
                <a:solidFill>
                  <a:srgbClr val="172033"/>
                </a:solidFill>
              </a:rPr>
              <a:t>проходит больший путь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1F46DB-0971-43C7-A43A-34CE1272F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0668000" cy="809625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8314D5-7B7E-4AC6-AB68-1AD9BD364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114800"/>
            <a:ext cx="990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172033"/>
                </a:solidFill>
              </a:defRPr>
            </a:pPr>
            <a:r>
              <a:rPr sz="1500" b="1" i="0">
                <a:solidFill>
                  <a:srgbClr val="172033"/>
                </a:solidFill>
              </a:rPr>
              <a:t>Большой поршень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8F7090-9AEA-4B3C-AE00-3CC2CB9FA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10125"/>
            <a:ext cx="10668000" cy="809625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C44499-2097-4501-81C8-5871F9D02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019675"/>
            <a:ext cx="990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172033"/>
                </a:solidFill>
              </a:defRPr>
            </a:pPr>
            <a:r>
              <a:rPr sz="1500" b="1" i="0">
                <a:solidFill>
                  <a:srgbClr val="172033"/>
                </a:solidFill>
              </a:rPr>
              <a:t>проходит меньший путь</a:t>
            </a:r>
          </a:p>
        </p:txBody>
      </p:sp>
    </p:spTree>
    <p:extLst>
      <p:ext uri="{BB962C8B-B14F-4D97-AF65-F5344CB8AC3E}">
        <p14:creationId xmlns:p14="http://schemas.microsoft.com/office/powerpoint/2010/main" val="52129766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F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970AA0-9FF0-44FD-AE2D-89EA78B90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63E6F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C3DA3F-3ECC-48C5-BE21-B943CAD48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0F172A"/>
                </a:solidFill>
              </a:defRPr>
            </a:pPr>
            <a:r>
              <a:rPr sz="1125" b="1" i="0">
                <a:solidFill>
                  <a:srgbClr val="0F172A"/>
                </a:solidFill>
              </a:rPr>
              <a:t>Реальный механизм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CEA7A4-AF1B-4A29-B3AF-88207EB55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792A6"/>
                </a:solidFill>
              </a:defRPr>
            </a:pPr>
            <a:r>
              <a:rPr sz="825" b="0" i="0">
                <a:solidFill>
                  <a:srgbClr val="8792A6"/>
                </a:solidFill>
              </a:rPr>
              <a:t>Гидравлический пресс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425368-50F5-4717-9632-C3755111B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792A6"/>
                </a:solidFill>
              </a:defRPr>
            </a:pPr>
            <a:r>
              <a:rPr sz="825" b="0" i="0">
                <a:solidFill>
                  <a:srgbClr val="8792A6"/>
                </a:solidFill>
              </a:rPr>
              <a:t>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97452E-CC3C-4975-B0B9-8AC194ED1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FFFFFF"/>
                </a:solidFill>
              </a:defRPr>
            </a:pPr>
            <a:r>
              <a:rPr sz="2400" b="1" i="0">
                <a:solidFill>
                  <a:srgbClr val="FFFFFF"/>
                </a:solidFill>
              </a:rPr>
              <a:t>Часть работы теряется из-за трения и нагрева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77EEF0-4AF4-4B27-BA36-AFEC41EAA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81250"/>
            <a:ext cx="106680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1415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23EBDC-07B1-47BA-8FB0-C4FD09371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76500"/>
            <a:ext cx="457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 i="0">
                <a:solidFill>
                  <a:srgbClr val="63E6F5"/>
                </a:solidFill>
              </a:defRPr>
            </a:pPr>
            <a:r>
              <a:rPr sz="1800" b="1" i="0">
                <a:solidFill>
                  <a:srgbClr val="63E6F5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3A139D-1528-4D4B-9017-03EA6FF93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457450"/>
            <a:ext cx="966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FFFFFF"/>
                </a:solidFill>
              </a:defRPr>
            </a:pPr>
            <a:r>
              <a:rPr sz="1500" b="0" i="0">
                <a:solidFill>
                  <a:srgbClr val="FFFFFF"/>
                </a:solidFill>
              </a:rPr>
              <a:t>КПД меньше 100 %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103BD6-643C-47B0-82A6-DCE860DEE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29000"/>
            <a:ext cx="106680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1415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81ADFB-16B0-43B1-9D73-FBE0B4391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24250"/>
            <a:ext cx="457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 i="0">
                <a:solidFill>
                  <a:srgbClr val="63E6F5"/>
                </a:solidFill>
              </a:defRPr>
            </a:pPr>
            <a:r>
              <a:rPr sz="1800" b="1" i="0">
                <a:solidFill>
                  <a:srgbClr val="63E6F5"/>
                </a:solidFill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41C75D-E492-4A68-8C46-F5CD22F70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505200"/>
            <a:ext cx="966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FFFFFF"/>
                </a:solidFill>
              </a:defRPr>
            </a:pPr>
            <a:r>
              <a:rPr sz="1500" b="0" i="0">
                <a:solidFill>
                  <a:srgbClr val="FFFFFF"/>
                </a:solidFill>
              </a:rPr>
              <a:t>Утечки снижают результат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FAE7C0-4E2B-46BA-8982-B406FB1C0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76750"/>
            <a:ext cx="106680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1415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EB7CCE-02FB-475A-9DB5-049E97161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72000"/>
            <a:ext cx="457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 i="0">
                <a:solidFill>
                  <a:srgbClr val="63E6F5"/>
                </a:solidFill>
              </a:defRPr>
            </a:pPr>
            <a:r>
              <a:rPr sz="1800" b="1" i="0">
                <a:solidFill>
                  <a:srgbClr val="63E6F5"/>
                </a:solidFill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1467E0-519C-4207-9082-B3A66DEA1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552950"/>
            <a:ext cx="966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FFFFFF"/>
                </a:solidFill>
              </a:defRPr>
            </a:pPr>
            <a:r>
              <a:rPr sz="1500" b="0" i="0">
                <a:solidFill>
                  <a:srgbClr val="FFFFFF"/>
                </a:solidFill>
              </a:rPr>
              <a:t>Выходная работа меньше входной</a:t>
            </a:r>
          </a:p>
        </p:txBody>
      </p:sp>
    </p:spTree>
    <p:extLst>
      <p:ext uri="{BB962C8B-B14F-4D97-AF65-F5344CB8AC3E}">
        <p14:creationId xmlns:p14="http://schemas.microsoft.com/office/powerpoint/2010/main" val="118828040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73C9C3-BDB5-48D1-A5E2-55B0D3E57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5B4BE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917B6E-3BD5-4D79-8C15-3C6293A75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Ошибка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E2EF86-28A3-4756-AD2D-F4D8FAC9C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Гидравлический пресс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673C27-5672-4708-9BF4-F1A5BCD0D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15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EEF738-69C0-4A69-8332-C6B9575CE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172033"/>
                </a:solidFill>
              </a:defRPr>
            </a:pPr>
            <a:r>
              <a:rPr sz="2400" b="1" i="0">
                <a:solidFill>
                  <a:srgbClr val="172033"/>
                </a:solidFill>
              </a:rPr>
              <a:t>Пресс не создаёт энергию из ничего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46E7F0-F9EC-4098-A5EB-40030C451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10668000" cy="9525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CE0DAA-A8C3-4149-8B4B-AAFB842A1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524125"/>
            <a:ext cx="47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5B4BEE"/>
                </a:solidFill>
              </a:defRPr>
            </a:pPr>
            <a:r>
              <a:rPr sz="1800" b="1" i="0">
                <a:solidFill>
                  <a:srgbClr val="5B4BEE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A027A0-D153-4FD6-B860-7775CB84A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47650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172033"/>
                </a:solidFill>
              </a:defRPr>
            </a:pPr>
            <a:r>
              <a:rPr sz="1650" b="1" i="0">
                <a:solidFill>
                  <a:srgbClr val="172033"/>
                </a:solidFill>
              </a:rPr>
              <a:t>Выигрываем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0E898D-04AC-4A2A-95D8-69A243916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571750"/>
            <a:ext cx="628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667085"/>
                </a:solidFill>
              </a:defRPr>
            </a:pPr>
            <a:r>
              <a:rPr sz="1350" b="0" i="0">
                <a:solidFill>
                  <a:srgbClr val="667085"/>
                </a:solidFill>
              </a:rPr>
              <a:t>в силе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0DD05C-E86C-48D9-8F28-A2796D266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29000"/>
            <a:ext cx="10668000" cy="9525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31584D-B52B-466B-BCB9-C6865F942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67125"/>
            <a:ext cx="47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5B4BEE"/>
                </a:solidFill>
              </a:defRPr>
            </a:pPr>
            <a:r>
              <a:rPr sz="1800" b="1" i="0">
                <a:solidFill>
                  <a:srgbClr val="5B4BEE"/>
                </a:solidFill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3C7166-7155-4A76-B9F6-06C8611C6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1950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172033"/>
                </a:solidFill>
              </a:defRPr>
            </a:pPr>
            <a:r>
              <a:rPr sz="1650" b="1" i="0">
                <a:solidFill>
                  <a:srgbClr val="172033"/>
                </a:solidFill>
              </a:rPr>
              <a:t>Проигрываем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7DA0D9-2534-41F4-A32F-B003DC03A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714750"/>
            <a:ext cx="628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667085"/>
                </a:solidFill>
              </a:defRPr>
            </a:pPr>
            <a:r>
              <a:rPr sz="1350" b="0" i="0">
                <a:solidFill>
                  <a:srgbClr val="667085"/>
                </a:solidFill>
              </a:rPr>
              <a:t>в расстоянии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BF7782-7B2A-40AD-9244-98DD4B5F9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0"/>
            <a:ext cx="10668000" cy="95250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6D2940-791D-4B86-B39B-3A1BEA250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810125"/>
            <a:ext cx="47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5B4BEE"/>
                </a:solidFill>
              </a:defRPr>
            </a:pPr>
            <a:r>
              <a:rPr sz="1800" b="1" i="0">
                <a:solidFill>
                  <a:srgbClr val="5B4BEE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3AB1C4-F5F1-47C9-807C-99DE89218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76250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172033"/>
                </a:solidFill>
              </a:defRPr>
            </a:pPr>
            <a:r>
              <a:rPr sz="1650" b="1" i="0">
                <a:solidFill>
                  <a:srgbClr val="172033"/>
                </a:solidFill>
              </a:rPr>
              <a:t>Дополнительно теряем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26C674-8315-4E42-9E29-4A00AB7B6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857750"/>
            <a:ext cx="628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667085"/>
                </a:solidFill>
              </a:defRPr>
            </a:pPr>
            <a:r>
              <a:rPr sz="1350" b="0" i="0">
                <a:solidFill>
                  <a:srgbClr val="667085"/>
                </a:solidFill>
              </a:rPr>
              <a:t>часть энергии на трение</a:t>
            </a:r>
          </a:p>
        </p:txBody>
      </p:sp>
    </p:spTree>
    <p:extLst>
      <p:ext uri="{BB962C8B-B14F-4D97-AF65-F5344CB8AC3E}">
        <p14:creationId xmlns:p14="http://schemas.microsoft.com/office/powerpoint/2010/main" val="24002021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F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EE4544-0BA8-4A72-A567-9C878359F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63E6F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9A8BEF-BD42-4664-B9FA-DC7B9D9D4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0F172A"/>
                </a:solidFill>
              </a:defRPr>
            </a:pPr>
            <a:r>
              <a:rPr sz="1125" b="1" i="0">
                <a:solidFill>
                  <a:srgbClr val="0F172A"/>
                </a:solidFill>
              </a:rPr>
              <a:t>Практика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BB4EC5-68A4-486E-89E5-100A14784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792A6"/>
                </a:solidFill>
              </a:defRPr>
            </a:pPr>
            <a:r>
              <a:rPr sz="825" b="0" i="0">
                <a:solidFill>
                  <a:srgbClr val="8792A6"/>
                </a:solidFill>
              </a:rPr>
              <a:t>Гидравлический пресс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A2756B-6759-460F-8C2D-DE15682FC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792A6"/>
                </a:solidFill>
              </a:defRPr>
            </a:pPr>
            <a:r>
              <a:rPr sz="825" b="0" i="0">
                <a:solidFill>
                  <a:srgbClr val="8792A6"/>
                </a:solidFill>
              </a:rPr>
              <a:t>16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5D9D8D-62C9-40AA-88CE-9F0EBB1C6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FFFFFF"/>
                </a:solidFill>
              </a:defRPr>
            </a:pPr>
            <a:r>
              <a:rPr sz="2400" b="1" i="0">
                <a:solidFill>
                  <a:srgbClr val="FFFFFF"/>
                </a:solidFill>
              </a:rPr>
              <a:t>Решите самостоятельно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CC36C4-B279-4D1C-B67A-DA7A2474D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81250"/>
            <a:ext cx="10668000" cy="914400"/>
          </a:xfrm>
          <a:prstGeom xmlns:a="http://schemas.openxmlformats.org/drawingml/2006/main" prst="roundRect">
            <a:avLst>
              <a:gd name="adj" fmla="val 14583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A4962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F5C2D4-FE43-4783-B20B-D6FB85CF9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590800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FFB547"/>
                </a:solidFill>
              </a:defRPr>
            </a:pPr>
            <a:r>
              <a:rPr sz="1800" b="1" i="0">
                <a:solidFill>
                  <a:srgbClr val="FFB547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D0082C-2336-47F0-94F4-9377481D6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2590800"/>
            <a:ext cx="304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C0374A-7993-4444-84D0-3B1A638DF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647950"/>
            <a:ext cx="571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C5D0E0"/>
                </a:solidFill>
              </a:defRPr>
            </a:pPr>
            <a:r>
              <a:rPr sz="1350" b="0" i="0">
                <a:solidFill>
                  <a:srgbClr val="C5D0E0"/>
                </a:solidFill>
              </a:rPr>
              <a:t>S₂/S₁ = 20, F₁ = 150 Н. Найдите F₂.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AE8EE4-71FB-4E36-8236-3566589F5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29000"/>
            <a:ext cx="10668000" cy="914400"/>
          </a:xfrm>
          <a:prstGeom xmlns:a="http://schemas.openxmlformats.org/drawingml/2006/main" prst="roundRect">
            <a:avLst>
              <a:gd name="adj" fmla="val 14583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A4962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A6887B-C8BF-4F4D-BD17-FAAC8169F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38550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FFB547"/>
                </a:solidFill>
              </a:defRPr>
            </a:pPr>
            <a:r>
              <a:rPr sz="1800" b="1" i="0">
                <a:solidFill>
                  <a:srgbClr val="FFB547"/>
                </a:solidFill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BC87F5-A295-4C1E-9C5F-422F534C8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3638550"/>
            <a:ext cx="304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757D90-304A-4F06-AD5D-CF5F00A41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695700"/>
            <a:ext cx="571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C5D0E0"/>
                </a:solidFill>
              </a:defRPr>
            </a:pPr>
            <a:r>
              <a:rPr sz="1350" b="0" i="0">
                <a:solidFill>
                  <a:srgbClr val="C5D0E0"/>
                </a:solidFill>
              </a:rPr>
              <a:t>F₂/F₁ = 8, h₁ = 40 см. Найдите h₂.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C7714F-FDAD-450C-BD6E-78AC0485B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76750"/>
            <a:ext cx="10668000" cy="914400"/>
          </a:xfrm>
          <a:prstGeom xmlns:a="http://schemas.openxmlformats.org/drawingml/2006/main" prst="roundRect">
            <a:avLst>
              <a:gd name="adj" fmla="val 14583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A4962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CEEBC3-9993-451B-ADC5-7D8C1FA09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686300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FFB547"/>
                </a:solidFill>
              </a:defRPr>
            </a:pPr>
            <a:r>
              <a:rPr sz="1800" b="1" i="0">
                <a:solidFill>
                  <a:srgbClr val="FFB547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D75E18-27E0-4922-AF0D-15003F2A5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4686300"/>
            <a:ext cx="304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9EA28D-B934-4096-A9E0-33EA02655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743450"/>
            <a:ext cx="571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C5D0E0"/>
                </a:solidFill>
              </a:defRPr>
            </a:pPr>
            <a:r>
              <a:rPr sz="1350" b="0" i="0">
                <a:solidFill>
                  <a:srgbClr val="C5D0E0"/>
                </a:solidFill>
              </a:rPr>
              <a:t>Почему воздух ухудшает работу системы?</a:t>
            </a:r>
          </a:p>
        </p:txBody>
      </p:sp>
    </p:spTree>
    <p:extLst>
      <p:ext uri="{BB962C8B-B14F-4D97-AF65-F5344CB8AC3E}">
        <p14:creationId xmlns:p14="http://schemas.microsoft.com/office/powerpoint/2010/main" val="118828040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F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A0D3E1-1B24-4C65-8EF8-6DA8C4370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8590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63E6F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173126-89CF-4DAA-BC02-0A6B487BB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85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0F172A"/>
                </a:solidFill>
              </a:defRPr>
            </a:pPr>
            <a:r>
              <a:rPr sz="1125" b="1" i="0">
                <a:solidFill>
                  <a:srgbClr val="0F172A"/>
                </a:solidFill>
              </a:rPr>
              <a:t>Проверка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0CEB90-732B-4AC0-8732-94E6887C7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792A6"/>
                </a:solidFill>
              </a:defRPr>
            </a:pPr>
            <a:r>
              <a:rPr sz="825" b="0" i="0">
                <a:solidFill>
                  <a:srgbClr val="8792A6"/>
                </a:solidFill>
              </a:rPr>
              <a:t>Гидравлический пресс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3BF327-DB78-4429-BA05-F1038C4BD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792A6"/>
                </a:solidFill>
              </a:defRPr>
            </a:pPr>
            <a:r>
              <a:rPr sz="825" b="0" i="0">
                <a:solidFill>
                  <a:srgbClr val="8792A6"/>
                </a:solidFill>
              </a:rPr>
              <a:t>17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CADB29-4A53-4826-9998-0C70C8D60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FFFFFF"/>
                </a:solidFill>
              </a:defRPr>
            </a:pPr>
            <a:r>
              <a:rPr sz="2400" b="1" i="0">
                <a:solidFill>
                  <a:srgbClr val="FFFFFF"/>
                </a:solidFill>
              </a:rPr>
              <a:t>Сверьте способ и единицы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DDE393-8CE3-491A-AB50-E23378D42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81250"/>
            <a:ext cx="106680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1415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0F7AFB-1736-4284-AA74-5A92030A4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76500"/>
            <a:ext cx="457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 i="0">
                <a:solidFill>
                  <a:srgbClr val="63E6F5"/>
                </a:solidFill>
              </a:defRPr>
            </a:pPr>
            <a:r>
              <a:rPr sz="1800" b="1" i="0">
                <a:solidFill>
                  <a:srgbClr val="63E6F5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E534E1-C192-406A-9A78-7893458B7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457450"/>
            <a:ext cx="966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FFFFFF"/>
                </a:solidFill>
              </a:defRPr>
            </a:pPr>
            <a:r>
              <a:rPr sz="1500" b="0" i="0">
                <a:solidFill>
                  <a:srgbClr val="FFFFFF"/>
                </a:solidFill>
              </a:rPr>
              <a:t>Задача 1: F₂ = 3000 Н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ADB59E-24A0-4326-9137-55D6C279B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29000"/>
            <a:ext cx="106680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1415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30A7FD-CA99-4283-B9C2-47CA678D0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24250"/>
            <a:ext cx="457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 i="0">
                <a:solidFill>
                  <a:srgbClr val="63E6F5"/>
                </a:solidFill>
              </a:defRPr>
            </a:pPr>
            <a:r>
              <a:rPr sz="1800" b="1" i="0">
                <a:solidFill>
                  <a:srgbClr val="63E6F5"/>
                </a:solidFill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D75136-3F34-44AA-8D9B-7A637CFDD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505200"/>
            <a:ext cx="966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FFFFFF"/>
                </a:solidFill>
              </a:defRPr>
            </a:pPr>
            <a:r>
              <a:rPr sz="1500" b="0" i="0">
                <a:solidFill>
                  <a:srgbClr val="FFFFFF"/>
                </a:solidFill>
              </a:rPr>
              <a:t>Задача 2: h₂ = 5 см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C5CCAE-82CA-43A5-8709-9485D251D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76750"/>
            <a:ext cx="106680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E293B"/>
          </a:solidFill>
          <a:ln xmlns:a="http://schemas.openxmlformats.org/drawingml/2006/main" w="12383">
            <a:solidFill>
              <a:srgbClr val="31415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86A193-BE47-4F55-B6D9-8CFADC0D0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72000"/>
            <a:ext cx="457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 i="0">
                <a:solidFill>
                  <a:srgbClr val="63E6F5"/>
                </a:solidFill>
              </a:defRPr>
            </a:pPr>
            <a:r>
              <a:rPr sz="1800" b="1" i="0">
                <a:solidFill>
                  <a:srgbClr val="63E6F5"/>
                </a:solidFill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9BC758-8D4B-47D6-B400-8749E3DDD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552950"/>
            <a:ext cx="966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FFFFFF"/>
                </a:solidFill>
              </a:defRPr>
            </a:pPr>
            <a:r>
              <a:rPr sz="1500" b="0" i="0">
                <a:solidFill>
                  <a:srgbClr val="FFFFFF"/>
                </a:solidFill>
              </a:rPr>
              <a:t>Воздух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E1495D-06DF-4861-B48A-0E50923C9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0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0" i="1">
                <a:solidFill>
                  <a:srgbClr val="98A5B8"/>
                </a:solidFill>
              </a:defRPr>
            </a:pPr>
            <a:r>
              <a:rPr sz="1200" b="0" i="1">
                <a:solidFill>
                  <a:srgbClr val="98A5B8"/>
                </a:solidFill>
              </a:rPr>
              <a:t>сжимается и делает систему «мягкой»</a:t>
            </a:r>
          </a:p>
        </p:txBody>
      </p:sp>
    </p:spTree>
    <p:extLst>
      <p:ext uri="{BB962C8B-B14F-4D97-AF65-F5344CB8AC3E}">
        <p14:creationId xmlns:p14="http://schemas.microsoft.com/office/powerpoint/2010/main" val="128357939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E55925-B634-4E58-86AB-F8F4D0550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oundRect">
            <a:avLst>
              <a:gd name="adj" fmla="val 47619"/>
            </a:avLst>
          </a:prstGeom>
          <a:solidFill xmlns:a="http://schemas.openxmlformats.org/drawingml/2006/main">
            <a:srgbClr val="5B4BE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EF4C5E-FBDC-4B06-B0FF-09986C06C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Выходной билет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0A0366-ECA4-4D1E-89FB-E5DC8EA5D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41985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Гидравлический пресс • Физика, 7 класс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B32BD5-29C5-4A6E-81E4-C84C7F446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 i="0">
                <a:solidFill>
                  <a:srgbClr val="8A94A6"/>
                </a:solidFill>
              </a:defRPr>
            </a:pPr>
            <a:r>
              <a:rPr sz="825" b="0" i="0">
                <a:solidFill>
                  <a:srgbClr val="8A94A6"/>
                </a:solidFill>
              </a:rPr>
              <a:t>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F10243-6D29-4480-9CF2-2FEDC94F1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620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00" b="1" i="0">
                <a:solidFill>
                  <a:srgbClr val="172033"/>
                </a:solidFill>
              </a:defRPr>
            </a:pPr>
            <a:r>
              <a:rPr sz="2400" b="1" i="0">
                <a:solidFill>
                  <a:srgbClr val="172033"/>
                </a:solidFill>
              </a:rPr>
              <a:t>Ответьте без подсказки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BC452C-B3E7-4B6A-AF14-0052B7B5D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81250"/>
            <a:ext cx="10668000" cy="904875"/>
          </a:xfrm>
          <a:prstGeom xmlns:a="http://schemas.openxmlformats.org/drawingml/2006/main" prst="roundRect">
            <a:avLst>
              <a:gd name="adj" fmla="val 1263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5A9E09-6DCA-400F-AC3F-11D8C92F7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619375"/>
            <a:ext cx="476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5B4BEE"/>
                </a:solidFill>
              </a:defRPr>
            </a:pPr>
            <a:r>
              <a:rPr sz="1800" b="1" i="0">
                <a:solidFill>
                  <a:srgbClr val="5B4BEE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6CE763-A4C4-4B64-A93A-DFCA5576A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647950"/>
            <a:ext cx="9334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172033"/>
                </a:solidFill>
              </a:defRPr>
            </a:pPr>
            <a:r>
              <a:rPr sz="1350" b="0" i="0">
                <a:solidFill>
                  <a:srgbClr val="172033"/>
                </a:solidFill>
              </a:rPr>
              <a:t>Почему давление у поршней одинаково?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BFFB27-A392-461F-821F-D1811F5AA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29000"/>
            <a:ext cx="10668000" cy="904875"/>
          </a:xfrm>
          <a:prstGeom xmlns:a="http://schemas.openxmlformats.org/drawingml/2006/main" prst="roundRect">
            <a:avLst>
              <a:gd name="adj" fmla="val 1263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EB0E60-0394-46B6-963F-E66900690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67125"/>
            <a:ext cx="476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5B4BEE"/>
                </a:solidFill>
              </a:defRPr>
            </a:pPr>
            <a:r>
              <a:rPr sz="1800" b="1" i="0">
                <a:solidFill>
                  <a:srgbClr val="5B4BEE"/>
                </a:solidFill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2F922A-0D89-4F4F-BA0C-01F695FE9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95700"/>
            <a:ext cx="9334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172033"/>
                </a:solidFill>
              </a:defRPr>
            </a:pPr>
            <a:r>
              <a:rPr sz="1350" b="0" i="0">
                <a:solidFill>
                  <a:srgbClr val="172033"/>
                </a:solidFill>
              </a:rPr>
              <a:t>От чего зависит выигрыш в силе?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4B21F2-8F25-4699-8B55-BE852435F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76750"/>
            <a:ext cx="10668000" cy="904875"/>
          </a:xfrm>
          <a:prstGeom xmlns:a="http://schemas.openxmlformats.org/drawingml/2006/main" prst="roundRect">
            <a:avLst>
              <a:gd name="adj" fmla="val 1263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9E1E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9477BB-F6A9-49C8-BD5F-5BDAC4DA5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714875"/>
            <a:ext cx="476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5B4BEE"/>
                </a:solidFill>
              </a:defRPr>
            </a:pPr>
            <a:r>
              <a:rPr sz="1800" b="1" i="0">
                <a:solidFill>
                  <a:srgbClr val="5B4BEE"/>
                </a:solidFill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ADB581-AC3E-42D2-B930-2A1DC6E66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743450"/>
            <a:ext cx="9334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172033"/>
                </a:solidFill>
              </a:defRPr>
            </a:pPr>
            <a:r>
              <a:rPr sz="1350" b="0" i="0">
                <a:solidFill>
                  <a:srgbClr val="172033"/>
                </a:solidFill>
              </a:rPr>
              <a:t>Чем оплачивается выигрыш в силе?</a:t>
            </a:r>
          </a:p>
        </p:txBody>
      </p:sp>
    </p:spTree>
    <p:extLst>
      <p:ext uri="{BB962C8B-B14F-4D97-AF65-F5344CB8AC3E}">
        <p14:creationId xmlns:p14="http://schemas.microsoft.com/office/powerpoint/2010/main" val="39817989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2026-08-11T18:03:29.9370000Z</dcterms:created>
  <dcterms:modified xsi:type="dcterms:W3CDTF">2026-08-11T18:03:29.9370000Z</dcterms:modified>
</coreProperties>
</file>