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c8c31a4a714388" /><Relationship Type="http://schemas.openxmlformats.org/officeDocument/2006/relationships/extended-properties" Target="/docProps/app.xml" Id="R48c48ea56e344a9d" /><Relationship Type="http://schemas.openxmlformats.org/officeDocument/2006/relationships/officeDocument" Target="/ppt/presentation.xml" Id="R169429b51cab42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c23b31b39c4ce3"/>
  </p:sldMasterIdLst>
  <p:notesMasterIdLst>
    <p:notesMasterId xmlns:r="http://schemas.openxmlformats.org/officeDocument/2006/relationships" r:id="R3209bfb8855c48ef"/>
  </p:notesMasterIdLst>
  <p:sldIdLst>
    <p:sldId xmlns:r="http://schemas.openxmlformats.org/officeDocument/2006/relationships" id="256" r:id="Rd6118002f2b74863"/>
    <p:sldId xmlns:r="http://schemas.openxmlformats.org/officeDocument/2006/relationships" id="257" r:id="R52b6f0a67fb84873"/>
    <p:sldId xmlns:r="http://schemas.openxmlformats.org/officeDocument/2006/relationships" id="258" r:id="R24a52116230c40e8"/>
    <p:sldId xmlns:r="http://schemas.openxmlformats.org/officeDocument/2006/relationships" id="259" r:id="R93bf9e4e5f544cf3"/>
    <p:sldId xmlns:r="http://schemas.openxmlformats.org/officeDocument/2006/relationships" id="260" r:id="R5d3a0a8a5e3e42bb"/>
    <p:sldId xmlns:r="http://schemas.openxmlformats.org/officeDocument/2006/relationships" id="261" r:id="Rbb6514b61e52403b"/>
    <p:sldId xmlns:r="http://schemas.openxmlformats.org/officeDocument/2006/relationships" id="262" r:id="R5cb350dca34840f4"/>
    <p:sldId xmlns:r="http://schemas.openxmlformats.org/officeDocument/2006/relationships" id="263" r:id="Rb553b67d80614617"/>
    <p:sldId xmlns:r="http://schemas.openxmlformats.org/officeDocument/2006/relationships" id="264" r:id="Rdfd82ea97dc246ad"/>
    <p:sldId xmlns:r="http://schemas.openxmlformats.org/officeDocument/2006/relationships" id="265" r:id="Rc59fd5d4f7414c33"/>
    <p:sldId xmlns:r="http://schemas.openxmlformats.org/officeDocument/2006/relationships" id="266" r:id="R4a856a36ecfd4f65"/>
    <p:sldId xmlns:r="http://schemas.openxmlformats.org/officeDocument/2006/relationships" id="267" r:id="R9705349252ec4188"/>
    <p:sldId xmlns:r="http://schemas.openxmlformats.org/officeDocument/2006/relationships" id="268" r:id="R5183380ab37e4cb8"/>
    <p:sldId xmlns:r="http://schemas.openxmlformats.org/officeDocument/2006/relationships" id="269" r:id="R99118826855945f3"/>
    <p:sldId xmlns:r="http://schemas.openxmlformats.org/officeDocument/2006/relationships" id="270" r:id="Reedb175dd21348be"/>
    <p:sldId xmlns:r="http://schemas.openxmlformats.org/officeDocument/2006/relationships" id="271" r:id="R28d68d60e8d44bf7"/>
    <p:sldId xmlns:r="http://schemas.openxmlformats.org/officeDocument/2006/relationships" id="272" r:id="R723a298655fd45d0"/>
    <p:sldId xmlns:r="http://schemas.openxmlformats.org/officeDocument/2006/relationships" id="273" r:id="R782064748aa84703"/>
  </p:sldIdLst>
  <p:sldSz cx="12191695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ba20faba1b4910" /><Relationship Type="http://schemas.openxmlformats.org/officeDocument/2006/relationships/slideMaster" Target="/ppt/slideMasters/slideMaster1.xml" Id="R65c23b31b39c4ce3" /><Relationship Type="http://schemas.openxmlformats.org/officeDocument/2006/relationships/notesMaster" Target="/ppt/notesMasters/notesMaster1.xml" Id="R3209bfb8855c48ef" /><Relationship Type="http://schemas.openxmlformats.org/officeDocument/2006/relationships/presProps" Target="/ppt/presProps.xml" Id="Re873f1f91fa04054" /><Relationship Type="http://schemas.openxmlformats.org/officeDocument/2006/relationships/viewProps" Target="/ppt/viewProps.xml" Id="R473e699c729c44c2" /><Relationship Type="http://schemas.openxmlformats.org/officeDocument/2006/relationships/tableStyles" Target="/ppt/tableStyles.xml" Id="R8b534d7fba5641e3" /><Relationship Type="http://schemas.openxmlformats.org/officeDocument/2006/relationships/slide" Target="/ppt/slides/slide1.xml" Id="Rd6118002f2b74863" /><Relationship Type="http://schemas.openxmlformats.org/officeDocument/2006/relationships/slide" Target="/ppt/slides/slide2.xml" Id="R52b6f0a67fb84873" /><Relationship Type="http://schemas.openxmlformats.org/officeDocument/2006/relationships/slide" Target="/ppt/slides/slide3.xml" Id="R24a52116230c40e8" /><Relationship Type="http://schemas.openxmlformats.org/officeDocument/2006/relationships/slide" Target="/ppt/slides/slide4.xml" Id="R93bf9e4e5f544cf3" /><Relationship Type="http://schemas.openxmlformats.org/officeDocument/2006/relationships/slide" Target="/ppt/slides/slide5.xml" Id="R5d3a0a8a5e3e42bb" /><Relationship Type="http://schemas.openxmlformats.org/officeDocument/2006/relationships/slide" Target="/ppt/slides/slide6.xml" Id="Rbb6514b61e52403b" /><Relationship Type="http://schemas.openxmlformats.org/officeDocument/2006/relationships/slide" Target="/ppt/slides/slide7.xml" Id="R5cb350dca34840f4" /><Relationship Type="http://schemas.openxmlformats.org/officeDocument/2006/relationships/slide" Target="/ppt/slides/slide8.xml" Id="Rb553b67d80614617" /><Relationship Type="http://schemas.openxmlformats.org/officeDocument/2006/relationships/slide" Target="/ppt/slides/slide9.xml" Id="Rdfd82ea97dc246ad" /><Relationship Type="http://schemas.openxmlformats.org/officeDocument/2006/relationships/slide" Target="/ppt/slides/slide10.xml" Id="Rc59fd5d4f7414c33" /><Relationship Type="http://schemas.openxmlformats.org/officeDocument/2006/relationships/slide" Target="/ppt/slides/slide11.xml" Id="R4a856a36ecfd4f65" /><Relationship Type="http://schemas.openxmlformats.org/officeDocument/2006/relationships/slide" Target="/ppt/slides/slide12.xml" Id="R9705349252ec4188" /><Relationship Type="http://schemas.openxmlformats.org/officeDocument/2006/relationships/slide" Target="/ppt/slides/slide13.xml" Id="R5183380ab37e4cb8" /><Relationship Type="http://schemas.openxmlformats.org/officeDocument/2006/relationships/slide" Target="/ppt/slides/slide14.xml" Id="R99118826855945f3" /><Relationship Type="http://schemas.openxmlformats.org/officeDocument/2006/relationships/slide" Target="/ppt/slides/slide15.xml" Id="Reedb175dd21348be" /><Relationship Type="http://schemas.openxmlformats.org/officeDocument/2006/relationships/slide" Target="/ppt/slides/slide16.xml" Id="R28d68d60e8d44bf7" /><Relationship Type="http://schemas.openxmlformats.org/officeDocument/2006/relationships/slide" Target="/ppt/slides/slide17.xml" Id="R723a298655fd45d0" /><Relationship Type="http://schemas.openxmlformats.org/officeDocument/2006/relationships/slide" Target="/ppt/slides/slide18.xml" Id="R782064748aa847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0b737a45c640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b5dfaa0da64691" /><Relationship Type="http://schemas.openxmlformats.org/officeDocument/2006/relationships/notesMaster" Target="/ppt/notesMasters/notesMaster1.xml" Id="R9828d739ee2f496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1df0c9f44a49f4" /><Relationship Type="http://schemas.openxmlformats.org/officeDocument/2006/relationships/notesMaster" Target="/ppt/notesMasters/notesMaster1.xml" Id="Red7662e4e94643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b9adf67bf5442a8" /><Relationship Type="http://schemas.openxmlformats.org/officeDocument/2006/relationships/notesMaster" Target="/ppt/notesMasters/notesMaster1.xml" Id="R0556bae67dd444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2b580870164834" /><Relationship Type="http://schemas.openxmlformats.org/officeDocument/2006/relationships/notesMaster" Target="/ppt/notesMasters/notesMaster1.xml" Id="R8b4ef20b44644f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642eafcbfa488a" /><Relationship Type="http://schemas.openxmlformats.org/officeDocument/2006/relationships/notesMaster" Target="/ppt/notesMasters/notesMaster1.xml" Id="R78650cc840a840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5ed1eecd7fd46f3" /><Relationship Type="http://schemas.openxmlformats.org/officeDocument/2006/relationships/notesMaster" Target="/ppt/notesMasters/notesMaster1.xml" Id="R54eec55722b146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c8ab80f32947da" /><Relationship Type="http://schemas.openxmlformats.org/officeDocument/2006/relationships/notesMaster" Target="/ppt/notesMasters/notesMaster1.xml" Id="R074e845e00d341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eadad008c84a4e" /><Relationship Type="http://schemas.openxmlformats.org/officeDocument/2006/relationships/notesMaster" Target="/ppt/notesMasters/notesMaster1.xml" Id="R5f53673804834b8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a8f1fafe9042a8" /><Relationship Type="http://schemas.openxmlformats.org/officeDocument/2006/relationships/notesMaster" Target="/ppt/notesMasters/notesMaster1.xml" Id="R0ee7025edeaf49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b640ab9228f436c" /><Relationship Type="http://schemas.openxmlformats.org/officeDocument/2006/relationships/notesMaster" Target="/ppt/notesMasters/notesMaster1.xml" Id="Ra329daf15467430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692db0076094efd" /><Relationship Type="http://schemas.openxmlformats.org/officeDocument/2006/relationships/notesMaster" Target="/ppt/notesMasters/notesMaster1.xml" Id="R98ab643bb34f402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4e1467cd7914aa8" /><Relationship Type="http://schemas.openxmlformats.org/officeDocument/2006/relationships/notesMaster" Target="/ppt/notesMasters/notesMaster1.xml" Id="R6e3acbe7b4b04de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1c399ec06e646e1" /><Relationship Type="http://schemas.openxmlformats.org/officeDocument/2006/relationships/notesMaster" Target="/ppt/notesMasters/notesMaster1.xml" Id="R4b2d788e06984d3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13198b9919e4baa" /><Relationship Type="http://schemas.openxmlformats.org/officeDocument/2006/relationships/notesMaster" Target="/ppt/notesMasters/notesMaster1.xml" Id="Re9d95edba643446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4355285ada4051" /><Relationship Type="http://schemas.openxmlformats.org/officeDocument/2006/relationships/notesMaster" Target="/ppt/notesMasters/notesMaster1.xml" Id="R3c0ce29691144d1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56110bcc22e4b4f" /><Relationship Type="http://schemas.openxmlformats.org/officeDocument/2006/relationships/notesMaster" Target="/ppt/notesMasters/notesMaster1.xml" Id="R7f540c13fa0749e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f1c983091d64388" /><Relationship Type="http://schemas.openxmlformats.org/officeDocument/2006/relationships/notesMaster" Target="/ppt/notesMasters/notesMaster1.xml" Id="Re277f565a59e408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2843917fbbf4022" /><Relationship Type="http://schemas.openxmlformats.org/officeDocument/2006/relationships/notesMaster" Target="/ppt/notesMasters/notesMaster1.xml" Id="R52e84a5d749c44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Начните с прогноза: что именно должно быть равно выталкивающей силе?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Критерий успеха: формулировка, формула и корректные единицы объёма.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Восстановите вывод прошлого урока через разность давлений.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Покажите последовательность опыта до объявления результата.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Безопасность: сосуд устойчив, перелив собирается в поддон.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Формулировку сначала произнесите словами, затем покажите символы.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Проговорите индекс среды у плотности и погружённого объёма.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Разведите объём всего тела и объём его части под водой.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Исправьте заблуждение: материал тела влияет на тяжесть, но не входит прямо в FА.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полного погружения твёрдого тела объёмы равны.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Дайте минуту на прогноз, затем обсуждение в паре.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Перевод 200 см³ выполните до подстановки.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Проверьте обратную формулу умножением результата на ρg.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Используйте рисунок наполовину погружённого тела.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Закрепите соотношение 1 см³ = 10⁻⁶ м³.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Ответы не показывать до завершения всех задач.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Проверьте: 5 Н, 16 Н, 0,0006 м³.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https://www.britannica.com/science/Archimedes-principle</a:t>
            </a:r>
            <a:endParaRPr/>
          </a:p>
          <a:p xmlns:a="http://schemas.openxmlformats.org/drawingml/2006/main">
            <a:r>
              <a:t>- https://www.britannica.com/science/buoyancy</a:t>
            </a:r>
            <a:endParaRPr/>
          </a:p>
          <a:p xmlns:a="http://schemas.openxmlformats.org/drawingml/2006/main">
            <a:r>
              <a:t>- MediaSchool: fizika-7-by-40-zakon-arhimeda; fizika-7-45-zakon-arhimeda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 билетам выявите ошибки выбора объёма и перевода единиц.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https://www.britannica.com/science/Archimedes-principle</a:t>
            </a:r>
          </a:p>
          <a:p xmlns:a="http://schemas.openxmlformats.org/drawingml/2006/main">
            <a:r>
              <a:t>- https://www.britannica.com/science/buoyancy</a:t>
            </a:r>
          </a:p>
          <a:p xmlns:a="http://schemas.openxmlformats.org/drawingml/2006/main">
            <a:r>
              <a:t>- MediaSchool: fizika-7-by-40-zakon-arhimeda; fizika-7-45-zakon-arhimeda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f8bf250854422c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0abf9cb16b466a" /><Relationship Type="http://schemas.openxmlformats.org/officeDocument/2006/relationships/slideLayout" Target="/ppt/slideLayouts/slideLayout1.xml" Id="Ra6deb46bf5404d6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deb46bf5404d6d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94357ca934c23" /><Relationship Type="http://schemas.openxmlformats.org/officeDocument/2006/relationships/image" Target="/ppt/media/image.jpeg" Id="R0a7c0f8bda15413c" /><Relationship Type="http://schemas.openxmlformats.org/officeDocument/2006/relationships/notesSlide" Target="/ppt/notesSlides/notesSlide1.xml" Id="R25b3b388aa214a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3996bd3d624c2b" /><Relationship Type="http://schemas.openxmlformats.org/officeDocument/2006/relationships/notesSlide" Target="/ppt/notesSlides/notesSlide2.xml" Id="Rcf95cbb59fa94b0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42c4a624f7488c" /><Relationship Type="http://schemas.openxmlformats.org/officeDocument/2006/relationships/notesSlide" Target="/ppt/notesSlides/notesSlide3.xml" Id="Raf6d6ae8a2c24a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86d7bcd344ebf" /><Relationship Type="http://schemas.openxmlformats.org/officeDocument/2006/relationships/notesSlide" Target="/ppt/notesSlides/notesSlide4.xml" Id="R57b77205c31549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37c4b127743e7" /><Relationship Type="http://schemas.openxmlformats.org/officeDocument/2006/relationships/image" Target="/ppt/media/image2.jpeg" Id="R01a0f84e520245da" /><Relationship Type="http://schemas.openxmlformats.org/officeDocument/2006/relationships/notesSlide" Target="/ppt/notesSlides/notesSlide5.xml" Id="R53856a0c06954c0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a3da6e2c8841a7" /><Relationship Type="http://schemas.openxmlformats.org/officeDocument/2006/relationships/image" Target="/ppt/media/image3.jpeg" Id="R23c6a71dc28c4da8" /><Relationship Type="http://schemas.openxmlformats.org/officeDocument/2006/relationships/notesSlide" Target="/ppt/notesSlides/notesSlide6.xml" Id="R078994dcedfe41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349a50e4824973" /><Relationship Type="http://schemas.openxmlformats.org/officeDocument/2006/relationships/image" Target="/ppt/media/image4.jpeg" Id="R604c5d358c454fc6" /><Relationship Type="http://schemas.openxmlformats.org/officeDocument/2006/relationships/notesSlide" Target="/ppt/notesSlides/notesSlide7.xml" Id="Ra6588e68b95940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fec1de8fb04853" /><Relationship Type="http://schemas.openxmlformats.org/officeDocument/2006/relationships/image" Target="/ppt/media/image5.jpeg" Id="R2f39d819ea3647d9" /><Relationship Type="http://schemas.openxmlformats.org/officeDocument/2006/relationships/notesSlide" Target="/ppt/notesSlides/notesSlide8.xml" Id="R02647e6625c24c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2b3612000496c" /><Relationship Type="http://schemas.openxmlformats.org/officeDocument/2006/relationships/image" Target="/ppt/media/image6.jpeg" Id="R5191c14341d94abb" /><Relationship Type="http://schemas.openxmlformats.org/officeDocument/2006/relationships/notesSlide" Target="/ppt/notesSlides/notesSlide9.xml" Id="R94f92e398f434b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a26078e35745f8" /><Relationship Type="http://schemas.openxmlformats.org/officeDocument/2006/relationships/image" Target="/ppt/media/image7.jpeg" Id="R5982cc469dca4789" /><Relationship Type="http://schemas.openxmlformats.org/officeDocument/2006/relationships/notesSlide" Target="/ppt/notesSlides/notesSlide10.xml" Id="R7c22318a601b47e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af38c085c4cf0" /><Relationship Type="http://schemas.openxmlformats.org/officeDocument/2006/relationships/notesSlide" Target="/ppt/notesSlides/notesSlide11.xml" Id="Rfd1d8ae1dd5044d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06f736ffd745dc" /><Relationship Type="http://schemas.openxmlformats.org/officeDocument/2006/relationships/notesSlide" Target="/ppt/notesSlides/notesSlide12.xml" Id="R4aa96848398e412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4ae8588814f08" /><Relationship Type="http://schemas.openxmlformats.org/officeDocument/2006/relationships/notesSlide" Target="/ppt/notesSlides/notesSlide13.xml" Id="R8e10d2637a8b4a8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09b847926240f0" /><Relationship Type="http://schemas.openxmlformats.org/officeDocument/2006/relationships/notesSlide" Target="/ppt/notesSlides/notesSlide14.xml" Id="R0ece8ed32f2543b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764458519e4f7b" /><Relationship Type="http://schemas.openxmlformats.org/officeDocument/2006/relationships/notesSlide" Target="/ppt/notesSlides/notesSlide15.xml" Id="Raec9de56ca2c412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a8d6d61000462d" /><Relationship Type="http://schemas.openxmlformats.org/officeDocument/2006/relationships/notesSlide" Target="/ppt/notesSlides/notesSlide16.xml" Id="R59edc15333a4483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392911e16b4384" /><Relationship Type="http://schemas.openxmlformats.org/officeDocument/2006/relationships/notesSlide" Target="/ppt/notesSlides/notesSlide17.xml" Id="R9ffab2255cd34e6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847b3385dd4656" /><Relationship Type="http://schemas.openxmlformats.org/officeDocument/2006/relationships/notesSlide" Target="/ppt/notesSlides/notesSlide18.xml" Id="R1a8a3e69822845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D4D05-4EF6-4980-954D-F16F25B1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6573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65AA9-7F37-446B-9165-21820464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Физика • 7 класс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B42E50-798B-43B7-AFA8-DC0900A4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CECBE-502D-493B-967D-F9862769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54263-037A-4B6E-B5B9-5A9672CD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00200"/>
            <a:ext cx="5334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5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0BAB5-78F1-4BA3-AE06-307CA65DE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5715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Сколько жидкости «поддерживает» погружённое тело?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803C1-F0CD-4D22-9C76-55E9FAD5A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1">
                <a:solidFill>
                  <a:srgbClr val="9DA9BC"/>
                </a:solidFill>
              </a:defRPr>
            </a:pPr>
            <a:r>
              <a:rPr sz="1350" b="0" i="1">
                <a:solidFill>
                  <a:srgbClr val="9DA9BC"/>
                </a:solidFill>
              </a:rPr>
              <a:t>Свяжем выталкивающую силу с вытесненной жидкостью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005880-69F5-47B1-9879-7A3E98A29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3238500" cy="49530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FFB5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69C4B-F4A0-413A-941D-E339588E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FА равна весу вытесненной среды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7c0f8bda15413c"/>
          <a:srcRect xmlns:a="http://schemas.openxmlformats.org/drawingml/2006/main" l="23884" t="0" r="23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762000"/>
            <a:ext cx="4953000" cy="5334000"/>
          </a:xfrm>
          <a:prstGeom xmlns:a="http://schemas.openxmlformats.org/drawingml/2006/main" prst="roundRect">
            <a:avLst>
              <a:gd name="adj" fmla="val 3462"/>
            </a:avLst>
          </a:prstGeom>
        </p:spPr>
      </p:pic>
    </p:spTree>
    <p:extLst>
      <p:ext uri="{BB962C8B-B14F-4D97-AF65-F5344CB8AC3E}">
        <p14:creationId xmlns:p14="http://schemas.microsoft.com/office/powerpoint/2010/main" val="4141436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E9A360-E204-405E-A800-D26B88EAE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9D87FD-3BDD-4CB5-85E3-927161DC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Цель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C053BF-8DFD-4F1D-B536-AFE65E659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957B8-E1AA-40C2-949C-9A6A80B6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1F709-D1CE-4FCF-8405-4A11790C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К концу урока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389235-4640-46E9-8B1D-78CF6F87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B0EA6-F2DD-48C6-ADAA-FD3675B4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908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63E6F5"/>
                </a:solidFill>
              </a:defRPr>
            </a:pPr>
            <a:r>
              <a:rPr sz="1950" b="1" i="0">
                <a:solidFill>
                  <a:srgbClr val="63E6F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C0438A-0895-454D-A62B-BEF71FEBC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5908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Формулировать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C160E-334E-4C51-8A5A-296CACBB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6479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закон Архимеда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0E946B-865D-4DE6-A918-EAC05702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5516E7-C4B4-4FE8-A764-CD842A64E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385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63E6F5"/>
                </a:solidFill>
              </a:defRPr>
            </a:pPr>
            <a:r>
              <a:rPr sz="1950" b="1" i="0">
                <a:solidFill>
                  <a:srgbClr val="63E6F5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20D728-3271-4E5B-A2F5-DA1A6F60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6385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Рассчитывать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487E59-34B9-4A56-B55B-EA1AF9B9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9570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FА = ρжgVпогр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62FE87-255D-4216-B7E2-7F1ECE06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F66BF8-DA03-4541-A297-19006E1E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863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63E6F5"/>
                </a:solidFill>
              </a:defRPr>
            </a:pPr>
            <a:r>
              <a:rPr sz="1950" b="1" i="0">
                <a:solidFill>
                  <a:srgbClr val="63E6F5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C2D224-4726-4B7E-ABD0-3FCFABE8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6863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Проверять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000C14-09A4-435D-A1E7-8500D822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7434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объём, плотность и единицы</a:t>
            </a:r>
          </a:p>
        </p:txBody>
      </p:sp>
    </p:spTree>
    <p:extLst>
      <p:ext uri="{BB962C8B-B14F-4D97-AF65-F5344CB8AC3E}">
        <p14:creationId xmlns:p14="http://schemas.microsoft.com/office/powerpoint/2010/main" val="18670872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CDE34E-E336-447F-A45F-D94E426C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29718-A659-487A-ADD0-53ED2D21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Опора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47F64B-1842-4E45-9609-4990C03A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8BD203-DFA1-4758-8F65-39AA8CFF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938F7C-977B-4120-903A-DCB3531B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Выталкивание создаёт разность давлений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3F8E94-C08C-459B-B079-50E923F52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106680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5B4B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BCC57F-19A8-47F8-B4D1-777828260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62250"/>
            <a:ext cx="990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700" b="1" i="0">
                <a:solidFill>
                  <a:srgbClr val="5B4BEE"/>
                </a:solidFill>
              </a:defRPr>
            </a:pPr>
            <a:r>
              <a:rPr sz="2700" b="1" i="0">
                <a:solidFill>
                  <a:srgbClr val="5B4BEE"/>
                </a:solidFill>
              </a:rPr>
              <a:t>Сила направлена вверх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6EF1F8-E82B-4137-8DC7-64FA7EE5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19500"/>
            <a:ext cx="990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Зависит от среды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7C818-6131-4186-AE97-678E5C218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10668000" cy="1143000"/>
          </a:xfrm>
          <a:prstGeom xmlns:a="http://schemas.openxmlformats.org/drawingml/2006/main" prst="roundRect">
            <a:avLst>
              <a:gd name="adj" fmla="val 11667"/>
            </a:avLst>
          </a:prstGeom>
          <a:solidFill xmlns:a="http://schemas.openxmlformats.org/drawingml/2006/main">
            <a:srgbClr val="FFB5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F2E62C-589D-42DB-895D-DA6B1988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53000"/>
            <a:ext cx="1009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0F172A"/>
                </a:solidFill>
              </a:defRPr>
            </a:pPr>
            <a:r>
              <a:rPr sz="1500" b="1" i="0">
                <a:solidFill>
                  <a:srgbClr val="0F172A"/>
                </a:solidFill>
              </a:rPr>
              <a:t>Зависит от погружённого объёма</a:t>
            </a:r>
          </a:p>
        </p:txBody>
      </p:sp>
    </p:spTree>
    <p:extLst>
      <p:ext uri="{BB962C8B-B14F-4D97-AF65-F5344CB8AC3E}">
        <p14:creationId xmlns:p14="http://schemas.microsoft.com/office/powerpoint/2010/main" val="2507553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3746A-7B19-4011-9201-49416380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DA2F4B-BBFA-425F-9414-37E35961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Опыт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B9B19-760B-4D00-8F10-BCF32D61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D2BE7-279A-4258-9BC9-4E78443E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8DEC2-5354-41C8-97A6-8EF5EE72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Соберём вытесненную воду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AB3BC-0EE1-47EB-A3ED-0082F60A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86E7E-0D8E-4CA9-B3C3-8B95C5601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0505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Погружаем тело полностью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7DC77-515E-405C-9954-ACE3D736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AE525-FCD7-4755-998A-EB15E655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09925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Собираем вытесненную жидкость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1F46DB-0971-43C7-A43A-34CE1272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314D5-7B7E-4AC6-AB68-1AD9BD36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1480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Сравниваем её вес с FА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8F7090-9AEA-4B3C-AE00-3CC2CB9F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10125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C44499-2097-4501-81C8-5871F9D0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19675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Получаем одинаковые 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5212976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2C85E-3EC0-469A-9E54-AF5F0385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F14820-69C2-4414-8D56-25C6B57E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Наблюдение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07D885-D7B3-4D85-A561-9D8AEF86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57C5BC-5B49-44DB-A82B-331B627F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430323-EC50-441B-8B7B-B3DD068D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Объём вытесненной жидкости равен погружённому объёму тела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a0f84e520245da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2507553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7B4694-0315-4754-B583-726456F6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DE737-3DCC-4D6B-9008-1637B6C8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Закон Архимеда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BB4C5D-97D1-42C1-8CD5-9AE5B229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171CC-6C27-41C2-A4C6-FDB6A778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6AC1B9-7AFE-4A81-842E-957FA39C1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FА равна весу жидкости или газа в объёме погружённой части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c6a71dc28c4da8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12480334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D7B8FE-724E-4AFF-B089-0A5B8CA6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BE1AD-A011-4A95-B721-1FF51FEF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Формула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CE9EB-C882-42B5-8C5B-73D88986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6F7DA-6871-4A9D-B76E-C3102B5C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03A55-9F21-4936-B0B0-AA67EA0C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FА = ρжgVпогр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c5d358c454fc6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2507553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DC91B8-A149-4EB2-8204-D926936E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5AA4D-8AD6-4577-8D74-6917CFA5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Разбор величин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861B9-A8FF-49F2-9961-E7470A5F0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C1C40-E780-4A77-B227-D489D4E6D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88365-1DA6-43A1-8E54-BA955F22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ρж — плотность среды; Vпогр — погружённый объём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39d819ea3647d9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3947987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22014-0D3E-4122-870C-59C52804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47682-5511-4F24-84C4-EA6AE9FF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Что не входит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4213B-C458-46A1-BFA6-8E154BC9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D83E08-D0E0-4ACB-A60C-2D74028E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CDA05-38A8-4962-8B4E-2D89BC39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Форма и собственная плотность тела напрямую в формулу не входят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91c14341d94abb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3151513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869712-FAF1-4C50-A46F-8455E799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D9FE5-AD1C-4B3D-887B-D8E9A629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Полное погружение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C98984-B0D2-4843-AB24-9F558043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FF94C-7FE3-4D66-95B4-8AB16F29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DCECBF-EF6D-415E-9110-7463B2C9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Для твёрдого тела Vпогр = Vтела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82cc469dca4789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16144798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70AA0-9FF0-44FD-AE2D-89EA78B9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3DA3F-3ECC-48C5-BE21-B943CAD4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Проверяем закон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CEA7A4-AF1B-4A29-B3AF-88207EB5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25368-50F5-4717-9632-C3755111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7452E-CC3C-4975-B0B9-8AC194ED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Сначала предскажите — затем объясните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7EEF0-4AF4-4B27-BA36-AFEC41EA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3EBDC-07B1-47BA-8FB0-C4FD0937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765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A139D-1528-4D4B-9017-03EA6FF9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4574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Где FА больше: в воде или керосине?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03BD6-643C-47B0-82A6-DCE860DE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1ADFB-16B0-43B1-9D73-FBE0B439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2425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1C75D-E492-4A68-8C46-F5CD22F7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50520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Что изменится при погружении половины тела?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AE7C0-4E2B-46BA-8982-B406FB1C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B7CCE-02FB-475A-9DB5-049E9716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720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1467E0-519C-4207-9082-B3A66DEA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5529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Изменится ли FА для шара глубже?</a:t>
            </a:r>
          </a:p>
        </p:txBody>
      </p:sp>
    </p:spTree>
    <p:extLst>
      <p:ext uri="{BB962C8B-B14F-4D97-AF65-F5344CB8AC3E}">
        <p14:creationId xmlns:p14="http://schemas.microsoft.com/office/powerpoint/2010/main" val="11882804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73C9C3-BDB5-48D1-A5E2-55B0D3E5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917B6E-3BD5-4D79-8C15-3C6293A7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Разбор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2EF86-28A3-4756-AD2D-F4D8FAC9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673C27-5672-4708-9BF4-F1A5BCD0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EF738-69C0-4A69-8332-C6B9575C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Куб объёмом 200 см³ полностью в воде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6E7F0-F9EC-4098-A5EB-40030C45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E0DAA-A8C3-4149-8B4B-AAFB842A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027A0-D153-4FD6-B860-7775CB84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76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Перевод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0E898D-04AC-4A2A-95D8-69A24391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571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200 см³ = 0,0002 м³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DD05C-E86C-48D9-8F28-A2796D26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1584D-B52B-466B-BCB9-C6865F94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67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3C7166-7155-4A76-B9F6-06C8611C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19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Формула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7DA0D9-2534-41F4-A32F-B003DC03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14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FА = ρgV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F7782-7B2A-40AD-9244-98DD4B5F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6D2940-791D-4B86-B39B-3A1BEA25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10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3AB1C4-F5F1-47C9-807C-99DE8921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62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Ответ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6C674-8315-4E42-9E29-4A00AB7B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57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FА = 1000 · 10 · 0,0002 = 2 Н</a:t>
            </a:r>
          </a:p>
        </p:txBody>
      </p:sp>
    </p:spTree>
    <p:extLst>
      <p:ext uri="{BB962C8B-B14F-4D97-AF65-F5344CB8AC3E}">
        <p14:creationId xmlns:p14="http://schemas.microsoft.com/office/powerpoint/2010/main" val="2400202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3746A-7B19-4011-9201-49416380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DA2F4B-BBFA-425F-9414-37E35961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Обратная задача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B9B19-760B-4D00-8F10-BCF32D61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D2BE7-279A-4258-9BC9-4E78443E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8DEC2-5354-41C8-97A6-8EF5EE72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По FА найдём погружённый объём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AB3BC-0EE1-47EB-A3ED-0082F60A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86E7E-0D8E-4CA9-B3C3-8B95C5601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0505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Дано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7DC77-515E-405C-9954-ACE3D736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AE525-FCD7-4755-998A-EB15E655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09925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FА = 4 Н; ρ = 1000 кг/м³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1F46DB-0971-43C7-A43A-34CE1272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314D5-7B7E-4AC6-AB68-1AD9BD36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1480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Расчёт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8F7090-9AEA-4B3C-AE00-3CC2CB9F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10125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C44499-2097-4501-81C8-5871F9D0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19675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V = FА/(ρg) = 0,0004 м³</a:t>
            </a:r>
          </a:p>
        </p:txBody>
      </p:sp>
    </p:spTree>
    <p:extLst>
      <p:ext uri="{BB962C8B-B14F-4D97-AF65-F5344CB8AC3E}">
        <p14:creationId xmlns:p14="http://schemas.microsoft.com/office/powerpoint/2010/main" val="52129766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70AA0-9FF0-44FD-AE2D-89EA78B9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3DA3F-3ECC-48C5-BE21-B943CAD4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Частичное погружение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CEA7A4-AF1B-4A29-B3AF-88207EB5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25368-50F5-4717-9632-C3755111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7452E-CC3C-4975-B0B9-8AC194ED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В формуле берём только объём части под поверхностью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7EEF0-4AF4-4B27-BA36-AFEC41EA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3EBDC-07B1-47BA-8FB0-C4FD0937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765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A139D-1528-4D4B-9017-03EA6FF9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4574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Половина объёма даёт половину FА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03BD6-643C-47B0-82A6-DCE860DE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1ADFB-16B0-43B1-9D73-FBE0B439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2425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1C75D-E492-4A68-8C46-F5CD22F7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50520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Полный объём нужен при полном погружении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AE7C0-4E2B-46BA-8982-B406FB1C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B7CCE-02FB-475A-9DB5-049E9716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720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1467E0-519C-4207-9082-B3A66DEA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5529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Vпогр ≤ Vтела</a:t>
            </a:r>
          </a:p>
        </p:txBody>
      </p:sp>
    </p:spTree>
    <p:extLst>
      <p:ext uri="{BB962C8B-B14F-4D97-AF65-F5344CB8AC3E}">
        <p14:creationId xmlns:p14="http://schemas.microsoft.com/office/powerpoint/2010/main" val="118828040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73C9C3-BDB5-48D1-A5E2-55B0D3E5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917B6E-3BD5-4D79-8C15-3C6293A7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Ошибка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2EF86-28A3-4756-AD2D-F4D8FAC9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673C27-5672-4708-9BF4-F1A5BCD0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EF738-69C0-4A69-8332-C6B9575C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Сантиметры кубические нельзя подставлять как метры кубические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6E7F0-F9EC-4098-A5EB-40030C45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E0DAA-A8C3-4149-8B4B-AAFB842A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027A0-D153-4FD6-B860-7775CB84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76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1 см³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0E898D-04AC-4A2A-95D8-69A24391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571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= 10⁻⁶ м³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DD05C-E86C-48D9-8F28-A2796D26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1584D-B52B-466B-BCB9-C6865F94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67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3C7166-7155-4A76-B9F6-06C8611C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19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1000 см³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7DA0D9-2534-41F4-A32F-B003DC03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14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= 0,001 м³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F7782-7B2A-40AD-9244-98DD4B5F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6D2940-791D-4B86-B39B-3A1BEA25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10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3AB1C4-F5F1-47C9-807C-99DE8921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62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Проверка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6C674-8315-4E42-9E29-4A00AB7B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57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ответ должен быть реалистичным</a:t>
            </a:r>
          </a:p>
        </p:txBody>
      </p:sp>
    </p:spTree>
    <p:extLst>
      <p:ext uri="{BB962C8B-B14F-4D97-AF65-F5344CB8AC3E}">
        <p14:creationId xmlns:p14="http://schemas.microsoft.com/office/powerpoint/2010/main" val="24002021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EE4544-0BA8-4A72-A567-9C878359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9A8BEF-BD42-4664-B9FA-DC7B9D9D4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Практика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BB4EC5-68A4-486E-89E5-100A1478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2756B-6759-460F-8C2D-DE15682FC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D9D8D-62C9-40AA-88CE-9F0EBB1C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Решите самостоятельно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CC36C4-B279-4D1C-B67A-DA7A2474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F5C2D4-FE43-4783-B20B-D6FB85CF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908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B547"/>
                </a:solidFill>
              </a:defRPr>
            </a:pPr>
            <a:r>
              <a:rPr sz="1800" b="1" i="0">
                <a:solidFill>
                  <a:srgbClr val="FFB547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D0082C-2336-47F0-94F4-9377481D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59080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0374A-7993-4444-84D0-3B1A638D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479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V = 500 см³ в воде. Найдите FА.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AE8EE4-71FB-4E36-8236-3566589F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A6887B-C8BF-4F4D-BD17-FAAC8169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3855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B547"/>
                </a:solidFill>
              </a:defRPr>
            </a:pPr>
            <a:r>
              <a:rPr sz="1800" b="1" i="0">
                <a:solidFill>
                  <a:srgbClr val="FFB547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BC87F5-A295-4C1E-9C5F-422F534C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63855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757D90-304A-4F06-AD5D-CF5F00A4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9570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V = 2 дм³ в масле, ρ = 800 кг/м³.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C7714F-FDAD-450C-BD6E-78AC0485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CEEBC3-9993-451B-ADC5-7D8C1FA0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863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B547"/>
                </a:solidFill>
              </a:defRPr>
            </a:pPr>
            <a:r>
              <a:rPr sz="1800" b="1" i="0">
                <a:solidFill>
                  <a:srgbClr val="FFB547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D75E18-27E0-4922-AF0D-15003F2A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68630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9EA28D-B934-4096-A9E0-33EA0265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434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FА = 6 Н в воде. Найдите V.</a:t>
            </a:r>
          </a:p>
        </p:txBody>
      </p:sp>
    </p:spTree>
    <p:extLst>
      <p:ext uri="{BB962C8B-B14F-4D97-AF65-F5344CB8AC3E}">
        <p14:creationId xmlns:p14="http://schemas.microsoft.com/office/powerpoint/2010/main" val="11882804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0D3E1-1B24-4C65-8EF8-6DA8C437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8590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173126-89CF-4DAA-BC02-0A6B487B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8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Проверка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0CEB90-732B-4AC0-8732-94E6887C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3BF327-DB78-4429-BA05-F1038C4B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CADB29-4A53-4826-9998-0C70C8D6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Сверьте переводы и ответы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DDE393-8CE3-491A-AB50-E23378D4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0F7AFB-1736-4284-AA74-5A92030A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765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E534E1-C192-406A-9A78-7893458B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4574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Задача 1: FА = 5 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ADB59E-24A0-4326-9137-55D6C279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30A7FD-CA99-4283-B9C2-47CA678D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2425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D75136-3F34-44AA-8D9B-7A637CFD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50520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Задача 2: FА = 16 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C5CCAE-82CA-43A5-8709-9485D251D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86A193-BE47-4F55-B6D9-8CFADC0D0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720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9BC758-8D4B-47D6-B400-8749E3DD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5529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Задача 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E1495D-06DF-4861-B48A-0E50923C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 i="1">
                <a:solidFill>
                  <a:srgbClr val="98A5B8"/>
                </a:solidFill>
              </a:defRPr>
            </a:pPr>
            <a:r>
              <a:rPr sz="1200" b="0" i="1">
                <a:solidFill>
                  <a:srgbClr val="98A5B8"/>
                </a:solidFill>
              </a:rPr>
              <a:t>V = 0,0006 м³</a:t>
            </a:r>
          </a:p>
        </p:txBody>
      </p:sp>
    </p:spTree>
    <p:extLst>
      <p:ext uri="{BB962C8B-B14F-4D97-AF65-F5344CB8AC3E}">
        <p14:creationId xmlns:p14="http://schemas.microsoft.com/office/powerpoint/2010/main" val="128357939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55925-B634-4E58-86AB-F8F4D0550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F4C5E-FBDC-4B06-B0FF-09986C06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Выходной билет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A0366-ECA4-4D1E-89FB-E5DC8EA5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Закон Архимеда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32BD5-29C5-4A6E-81E4-C84C7F44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10243-6D29-4480-9CF2-2FEDC94F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Ответьте без подсказки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C452C-B3E7-4B6A-AF14-0052B7B5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A9E09-6DCA-400F-AC3F-11D8C92F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619375"/>
            <a:ext cx="47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CE763-A4C4-4B64-A93A-DFCA5576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647950"/>
            <a:ext cx="933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172033"/>
                </a:solidFill>
              </a:defRPr>
            </a:pPr>
            <a:r>
              <a:rPr sz="1350" b="0" i="0">
                <a:solidFill>
                  <a:srgbClr val="172033"/>
                </a:solidFill>
              </a:rPr>
              <a:t>Что утверждает закон Архимеда?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BFFB27-A392-461F-821F-D1811F5A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EB0E60-0394-46B6-963F-E6690069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67125"/>
            <a:ext cx="47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2F922A-0D89-4F4F-BA0C-01F695FE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95700"/>
            <a:ext cx="933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172033"/>
                </a:solidFill>
              </a:defRPr>
            </a:pPr>
            <a:r>
              <a:rPr sz="1350" b="0" i="0">
                <a:solidFill>
                  <a:srgbClr val="172033"/>
                </a:solidFill>
              </a:rPr>
              <a:t>Какой объём входит в формулу?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4B21F2-8F25-4699-8B55-BE852435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9477BB-F6A9-49C8-BD5F-5BDAC4DA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714875"/>
            <a:ext cx="47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ADB581-AC3E-42D2-B930-2A1DC6E6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43450"/>
            <a:ext cx="933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172033"/>
                </a:solidFill>
              </a:defRPr>
            </a:pPr>
            <a:r>
              <a:rPr sz="1350" b="0" i="0">
                <a:solidFill>
                  <a:srgbClr val="172033"/>
                </a:solidFill>
              </a:rPr>
              <a:t>От чего зависит FА?</a:t>
            </a:r>
          </a:p>
        </p:txBody>
      </p:sp>
    </p:spTree>
    <p:extLst>
      <p:ext uri="{BB962C8B-B14F-4D97-AF65-F5344CB8AC3E}">
        <p14:creationId xmlns:p14="http://schemas.microsoft.com/office/powerpoint/2010/main" val="39817989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2026-08-11T18:21:23.2040000Z</dcterms:created>
  <dcterms:modified xsi:type="dcterms:W3CDTF">2026-08-11T18:21:23.2040000Z</dcterms:modified>
</coreProperties>
</file>