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4" r:id="rId17"/>
  </p:sldIdLst>
  <p:sldSz cx="18288000" cy="10287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pitchFamily="2" charset="0"/>
      <p:regular r:id="rId22"/>
      <p:bold r:id="rId23"/>
    </p:embeddedFont>
    <p:embeddedFont>
      <p:font typeface="Poppins 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765"/>
    <a:srgbClr val="F8E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B3918-904A-53C3-1A19-83C740A9541B}" v="8" dt="2025-01-14T20:34:00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610A685D-EB7C-BA82-C444-D4E6AF8DE1DF}"/>
              </a:ext>
            </a:extLst>
          </p:cNvPr>
          <p:cNvSpPr txBox="1"/>
          <p:nvPr/>
        </p:nvSpPr>
        <p:spPr>
          <a:xfrm>
            <a:off x="5003304" y="1885854"/>
            <a:ext cx="8281388" cy="1291881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 marR="4621" indent="189451" algn="ctr">
              <a:lnSpc>
                <a:spcPct val="107800"/>
              </a:lnSpc>
              <a:spcBef>
                <a:spcPts val="86"/>
              </a:spcBef>
            </a:pPr>
            <a:r>
              <a:rPr sz="4002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55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BR"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08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acompanhamento</a:t>
            </a:r>
            <a:r>
              <a:rPr sz="4002" b="1" spc="20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3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Guia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1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59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9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reuniões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4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mês</a:t>
            </a:r>
            <a:endParaRPr sz="4002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ABF3E2F3-4B1D-FFAA-077F-FD395EF5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70" y="1014027"/>
            <a:ext cx="1108258" cy="719108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22328B4C-B188-E997-E35D-77F3596811B8}"/>
              </a:ext>
            </a:extLst>
          </p:cNvPr>
          <p:cNvSpPr txBox="1">
            <a:spLocks/>
          </p:cNvSpPr>
          <p:nvPr/>
        </p:nvSpPr>
        <p:spPr>
          <a:xfrm>
            <a:off x="2558816" y="8302861"/>
            <a:ext cx="13170363" cy="844970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52" marR="4621" indent="291108" algn="ctr">
              <a:lnSpc>
                <a:spcPct val="107100"/>
              </a:lnSpc>
              <a:spcBef>
                <a:spcPts val="91"/>
              </a:spcBef>
            </a:pPr>
            <a:r>
              <a:rPr lang="pt-BR" sz="5458" spc="136" dirty="0">
                <a:solidFill>
                  <a:srgbClr val="F8E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25</a:t>
            </a:r>
            <a:endParaRPr lang="pt-BR" sz="5458" dirty="0">
              <a:solidFill>
                <a:srgbClr val="F8E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EA95596-3AFD-99B5-D494-28BF01CDD744}"/>
              </a:ext>
            </a:extLst>
          </p:cNvPr>
          <p:cNvSpPr txBox="1"/>
          <p:nvPr/>
        </p:nvSpPr>
        <p:spPr>
          <a:xfrm>
            <a:off x="5008473" y="7747182"/>
            <a:ext cx="8281388" cy="40292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 marR="4621" indent="189451" algn="ctr">
              <a:lnSpc>
                <a:spcPct val="107800"/>
              </a:lnSpc>
              <a:spcBef>
                <a:spcPts val="86"/>
              </a:spcBef>
            </a:pPr>
            <a:r>
              <a:rPr lang="pt-BR" sz="2547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Suplemento do Jornal </a:t>
            </a:r>
            <a:r>
              <a:rPr lang="pt-BR" sz="2547" b="1" i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Seikyo</a:t>
            </a:r>
            <a:endParaRPr sz="2547" i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98B50639-6A27-98EA-879E-9F0090494800}"/>
              </a:ext>
            </a:extLst>
          </p:cNvPr>
          <p:cNvSpPr txBox="1">
            <a:spLocks/>
          </p:cNvSpPr>
          <p:nvPr/>
        </p:nvSpPr>
        <p:spPr>
          <a:xfrm>
            <a:off x="642" y="3711747"/>
            <a:ext cx="18286716" cy="3383870"/>
          </a:xfrm>
          <a:prstGeom prst="rect">
            <a:avLst/>
          </a:prstGeom>
        </p:spPr>
        <p:txBody>
          <a:bodyPr spcFirstLastPara="1" vert="horz" wrap="square" lIns="0" tIns="11552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marR="4621" indent="291108">
              <a:spcBef>
                <a:spcPts val="91"/>
              </a:spcBef>
            </a:pPr>
            <a:r>
              <a:rPr lang="pt-BR" sz="10915" b="1" spc="136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Fé, prática</a:t>
            </a:r>
            <a:br>
              <a:rPr lang="pt-BR" sz="10915" b="1" spc="136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915" b="1" spc="136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estudo</a:t>
            </a:r>
            <a:endParaRPr lang="pt-BR" sz="1091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78113" y="909979"/>
            <a:ext cx="11106035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Nessa carta,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Daishonin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explica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que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inscreveu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objeto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devoção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o Gohonzon,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como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o ‘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estandarte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da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propagação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do Sutra do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Lótus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’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Ele 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denomina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‘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grande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mandala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nunca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antes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conhecido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’,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dotado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do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poder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para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habilitar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todas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as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pessoas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a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atingir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a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iluminação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e ‘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concentração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benefícios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’,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fonte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infinitos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benefícios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78113" y="9474206"/>
            <a:ext cx="5391105" cy="33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0"/>
              </a:lnSpc>
              <a:spcBef>
                <a:spcPct val="0"/>
              </a:spcBef>
            </a:pPr>
            <a:r>
              <a:rPr lang="en-US" sz="2086" dirty="0">
                <a:solidFill>
                  <a:srgbClr val="545454">
                    <a:alpha val="49804"/>
                  </a:srgb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Guia para a Vitória - Janeiro de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78113" y="3449897"/>
            <a:ext cx="11106035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A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fé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é o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caminho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supremo para se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atingir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o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estado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de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buda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O Sutra do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Lótus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expressa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que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podemos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‘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obter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acesso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somente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meio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da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fé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’.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Até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mesmo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Shariputra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um dos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dez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principais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discípulos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Shakyamuni,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aclamado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como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o ‘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mais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notável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em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sabedoria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’,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só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conseguiu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penetrar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no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ilimitado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mundo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estado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buda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meio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da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fé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não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pela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sabedoria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78113" y="5989814"/>
            <a:ext cx="11106035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 modo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semelhante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mesmo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que o Gohonzon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esteja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diante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de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nós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, se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não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tivermos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fé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,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não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conseguiremos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ativar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o </a:t>
            </a:r>
            <a:r>
              <a:rPr lang="en-US" sz="2500" b="1" dirty="0" err="1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poder</a:t>
            </a:r>
            <a:r>
              <a:rPr lang="en-US" sz="2500" b="1" dirty="0">
                <a:solidFill>
                  <a:srgbClr val="737373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dele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Quando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convocamos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fortemente 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poder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da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fé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 da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prática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oramos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fervorosamente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Gohonzon 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dedicamos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à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concretização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grande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juramento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pelo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kosen-rufu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conseguimos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revelar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dentro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nós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estado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buda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— que é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em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si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a Lei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Mística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—,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manifestar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poder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do Buda e da Lei, 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desfrutar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fazer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pleno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uso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dos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grandiosos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benefícios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que se </a:t>
            </a:r>
            <a:r>
              <a:rPr lang="en-US" sz="25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manifestam</a:t>
            </a:r>
            <a:r>
              <a:rPr lang="en-US" sz="25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.”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EC3FD8E-07E6-6EDB-B6A0-C0208E58ADDF}"/>
              </a:ext>
            </a:extLst>
          </p:cNvPr>
          <p:cNvSpPr/>
          <p:nvPr/>
        </p:nvSpPr>
        <p:spPr>
          <a:xfrm>
            <a:off x="0" y="0"/>
            <a:ext cx="6030111" cy="10287000"/>
          </a:xfrm>
          <a:prstGeom prst="rect">
            <a:avLst/>
          </a:prstGeom>
          <a:solidFill>
            <a:srgbClr val="ADB7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>
              <a:solidFill>
                <a:srgbClr val="6FB645"/>
              </a:solidFill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840D4680-4586-147C-ADF4-2B5C9357DCF8}"/>
              </a:ext>
            </a:extLst>
          </p:cNvPr>
          <p:cNvSpPr txBox="1">
            <a:spLocks/>
          </p:cNvSpPr>
          <p:nvPr/>
        </p:nvSpPr>
        <p:spPr>
          <a:xfrm>
            <a:off x="-1" y="2856216"/>
            <a:ext cx="5914494" cy="1876128"/>
          </a:xfrm>
          <a:prstGeom prst="rect">
            <a:avLst/>
          </a:prstGeom>
        </p:spPr>
        <p:txBody>
          <a:bodyPr vert="horz" wrap="square" lIns="0" tIns="15595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52" algn="ctr">
              <a:spcBef>
                <a:spcPts val="123"/>
              </a:spcBef>
            </a:pPr>
            <a:r>
              <a:rPr lang="pt-BR" sz="6003" spc="109" dirty="0">
                <a:latin typeface="Arial" panose="020B0604020202020204" pitchFamily="34" charset="0"/>
                <a:cs typeface="Arial" panose="020B0604020202020204" pitchFamily="34" charset="0"/>
              </a:rPr>
              <a:t>Entendendo</a:t>
            </a:r>
          </a:p>
          <a:p>
            <a:pPr marL="11552" algn="ctr">
              <a:spcBef>
                <a:spcPts val="123"/>
              </a:spcBef>
            </a:pPr>
            <a:r>
              <a:rPr lang="pt-BR" sz="6003" spc="109" dirty="0">
                <a:latin typeface="Arial" panose="020B0604020202020204" pitchFamily="34" charset="0"/>
                <a:cs typeface="Arial" panose="020B0604020202020204" pitchFamily="34" charset="0"/>
              </a:rPr>
              <a:t>o escrito </a:t>
            </a:r>
            <a:endParaRPr lang="pt-BR" sz="6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0FA8DF84-56FA-20FC-72AD-FEE7F735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618" y="5004877"/>
            <a:ext cx="4724875" cy="30719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27205">
            <a:off x="12714757" y="3972254"/>
            <a:ext cx="5097910" cy="5275974"/>
          </a:xfrm>
          <a:custGeom>
            <a:avLst/>
            <a:gdLst/>
            <a:ahLst/>
            <a:cxnLst/>
            <a:rect l="l" t="t" r="r" b="b"/>
            <a:pathLst>
              <a:path w="5097910" h="5275974">
                <a:moveTo>
                  <a:pt x="0" y="0"/>
                </a:moveTo>
                <a:lnTo>
                  <a:pt x="5097909" y="0"/>
                </a:lnTo>
                <a:lnTo>
                  <a:pt x="5097909" y="5275974"/>
                </a:lnTo>
                <a:lnTo>
                  <a:pt x="0" y="5275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57997" y="2840089"/>
            <a:ext cx="9861877" cy="1161314"/>
            <a:chOff x="0" y="0"/>
            <a:chExt cx="1471563" cy="173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71563" cy="173288"/>
            </a:xfrm>
            <a:custGeom>
              <a:avLst/>
              <a:gdLst/>
              <a:ahLst/>
              <a:cxnLst/>
              <a:rect l="l" t="t" r="r" b="b"/>
              <a:pathLst>
                <a:path w="1471563" h="173288">
                  <a:moveTo>
                    <a:pt x="29046" y="0"/>
                  </a:moveTo>
                  <a:lnTo>
                    <a:pt x="1442517" y="0"/>
                  </a:lnTo>
                  <a:cubicBezTo>
                    <a:pt x="1450221" y="0"/>
                    <a:pt x="1457609" y="3060"/>
                    <a:pt x="1463056" y="8507"/>
                  </a:cubicBezTo>
                  <a:cubicBezTo>
                    <a:pt x="1468503" y="13955"/>
                    <a:pt x="1471563" y="21343"/>
                    <a:pt x="1471563" y="29046"/>
                  </a:cubicBezTo>
                  <a:lnTo>
                    <a:pt x="1471563" y="144242"/>
                  </a:lnTo>
                  <a:cubicBezTo>
                    <a:pt x="1471563" y="160284"/>
                    <a:pt x="1458559" y="173288"/>
                    <a:pt x="1442517" y="173288"/>
                  </a:cubicBezTo>
                  <a:lnTo>
                    <a:pt x="29046" y="173288"/>
                  </a:lnTo>
                  <a:cubicBezTo>
                    <a:pt x="13004" y="173288"/>
                    <a:pt x="0" y="160284"/>
                    <a:pt x="0" y="144242"/>
                  </a:cubicBezTo>
                  <a:lnTo>
                    <a:pt x="0" y="29046"/>
                  </a:lnTo>
                  <a:cubicBezTo>
                    <a:pt x="0" y="13004"/>
                    <a:pt x="13004" y="0"/>
                    <a:pt x="29046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71563" cy="211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5452675"/>
            <a:ext cx="9861877" cy="1702962"/>
            <a:chOff x="0" y="0"/>
            <a:chExt cx="1471563" cy="2541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1563" cy="254112"/>
            </a:xfrm>
            <a:custGeom>
              <a:avLst/>
              <a:gdLst/>
              <a:ahLst/>
              <a:cxnLst/>
              <a:rect l="l" t="t" r="r" b="b"/>
              <a:pathLst>
                <a:path w="1471563" h="254112">
                  <a:moveTo>
                    <a:pt x="29046" y="0"/>
                  </a:moveTo>
                  <a:lnTo>
                    <a:pt x="1442517" y="0"/>
                  </a:lnTo>
                  <a:cubicBezTo>
                    <a:pt x="1450221" y="0"/>
                    <a:pt x="1457609" y="3060"/>
                    <a:pt x="1463056" y="8507"/>
                  </a:cubicBezTo>
                  <a:cubicBezTo>
                    <a:pt x="1468503" y="13955"/>
                    <a:pt x="1471563" y="21343"/>
                    <a:pt x="1471563" y="29046"/>
                  </a:cubicBezTo>
                  <a:lnTo>
                    <a:pt x="1471563" y="225065"/>
                  </a:lnTo>
                  <a:cubicBezTo>
                    <a:pt x="1471563" y="241107"/>
                    <a:pt x="1458559" y="254112"/>
                    <a:pt x="1442517" y="254112"/>
                  </a:cubicBezTo>
                  <a:lnTo>
                    <a:pt x="29046" y="254112"/>
                  </a:lnTo>
                  <a:cubicBezTo>
                    <a:pt x="13004" y="254112"/>
                    <a:pt x="0" y="241107"/>
                    <a:pt x="0" y="225065"/>
                  </a:cubicBezTo>
                  <a:lnTo>
                    <a:pt x="0" y="29046"/>
                  </a:lnTo>
                  <a:cubicBezTo>
                    <a:pt x="0" y="13004"/>
                    <a:pt x="13004" y="0"/>
                    <a:pt x="29046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71563" cy="292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864636" y="2705605"/>
            <a:ext cx="6467966" cy="5711202"/>
          </a:xfrm>
          <a:custGeom>
            <a:avLst/>
            <a:gdLst/>
            <a:ahLst/>
            <a:cxnLst/>
            <a:rect l="l" t="t" r="r" b="b"/>
            <a:pathLst>
              <a:path w="6467966" h="5711202">
                <a:moveTo>
                  <a:pt x="0" y="0"/>
                </a:moveTo>
                <a:lnTo>
                  <a:pt x="6467966" y="0"/>
                </a:lnTo>
                <a:lnTo>
                  <a:pt x="6467966" y="5711203"/>
                </a:lnTo>
                <a:lnTo>
                  <a:pt x="0" y="571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016288" y="1083836"/>
            <a:ext cx="7886699" cy="1178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806"/>
              </a:lnSpc>
              <a:spcBef>
                <a:spcPct val="0"/>
              </a:spcBef>
            </a:pP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Com o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guia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deste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mês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pudemos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aprofundar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os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seguintes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600" b="1" spc="174" dirty="0" err="1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pontos</a:t>
            </a:r>
            <a:r>
              <a:rPr lang="en-US" sz="3600" b="1" spc="174" dirty="0">
                <a:solidFill>
                  <a:srgbClr val="FFFFFF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6545" y="2959639"/>
            <a:ext cx="9286188" cy="86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7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Fé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prática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estudo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são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interdependentes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Ou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seja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,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nenhum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deles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pode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faltar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minha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vida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diária</a:t>
            </a:r>
            <a:endParaRPr lang="en-US" sz="2600" dirty="0">
              <a:solidFill>
                <a:srgbClr val="545454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64084" y="8882666"/>
            <a:ext cx="5391105" cy="33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0"/>
              </a:lnSpc>
              <a:spcBef>
                <a:spcPct val="0"/>
              </a:spcBef>
            </a:pPr>
            <a:r>
              <a:rPr lang="en-US" sz="2086" dirty="0">
                <a:solidFill>
                  <a:srgbClr val="FDFBFB">
                    <a:alpha val="49804"/>
                  </a:srgb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Guia para a Vitória - </a:t>
            </a:r>
            <a:r>
              <a:rPr lang="en-US" sz="2086" dirty="0" err="1">
                <a:solidFill>
                  <a:srgbClr val="FDFBFB">
                    <a:alpha val="49804"/>
                  </a:srgb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Dezembro</a:t>
            </a:r>
            <a:r>
              <a:rPr lang="en-US" sz="2086" dirty="0">
                <a:solidFill>
                  <a:srgbClr val="FDFBFB">
                    <a:alpha val="49804"/>
                  </a:srgb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5232" y="5625119"/>
            <a:ext cx="8968814" cy="130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7"/>
              </a:lnSpc>
              <a:spcBef>
                <a:spcPct val="0"/>
              </a:spcBef>
            </a:pPr>
            <a:r>
              <a:rPr lang="en-US" sz="260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A prática é constituída por dois aspectos: </a:t>
            </a:r>
            <a:r>
              <a:rPr lang="en-US" sz="2600" b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prática para si e para os outros</a:t>
            </a:r>
            <a:r>
              <a:rPr lang="en-US" sz="260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. Minha prática budista só está completa quando realizo ambas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4325989"/>
            <a:ext cx="9861877" cy="802837"/>
            <a:chOff x="0" y="0"/>
            <a:chExt cx="1471563" cy="1197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71563" cy="119797"/>
            </a:xfrm>
            <a:custGeom>
              <a:avLst/>
              <a:gdLst/>
              <a:ahLst/>
              <a:cxnLst/>
              <a:rect l="l" t="t" r="r" b="b"/>
              <a:pathLst>
                <a:path w="1471563" h="119797">
                  <a:moveTo>
                    <a:pt x="29046" y="0"/>
                  </a:moveTo>
                  <a:lnTo>
                    <a:pt x="1442517" y="0"/>
                  </a:lnTo>
                  <a:cubicBezTo>
                    <a:pt x="1450221" y="0"/>
                    <a:pt x="1457609" y="3060"/>
                    <a:pt x="1463056" y="8507"/>
                  </a:cubicBezTo>
                  <a:cubicBezTo>
                    <a:pt x="1468503" y="13955"/>
                    <a:pt x="1471563" y="21343"/>
                    <a:pt x="1471563" y="29046"/>
                  </a:cubicBezTo>
                  <a:lnTo>
                    <a:pt x="1471563" y="90751"/>
                  </a:lnTo>
                  <a:cubicBezTo>
                    <a:pt x="1471563" y="106793"/>
                    <a:pt x="1458559" y="119797"/>
                    <a:pt x="1442517" y="119797"/>
                  </a:cubicBezTo>
                  <a:lnTo>
                    <a:pt x="29046" y="119797"/>
                  </a:lnTo>
                  <a:cubicBezTo>
                    <a:pt x="13004" y="119797"/>
                    <a:pt x="0" y="106793"/>
                    <a:pt x="0" y="90751"/>
                  </a:cubicBezTo>
                  <a:lnTo>
                    <a:pt x="0" y="29046"/>
                  </a:lnTo>
                  <a:cubicBezTo>
                    <a:pt x="0" y="13004"/>
                    <a:pt x="13004" y="0"/>
                    <a:pt x="29046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71563" cy="157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16544" y="4483095"/>
            <a:ext cx="9424243" cy="41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17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Somente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por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meio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da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fé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consigo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ativar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o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poder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do Gohonzon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7479488"/>
            <a:ext cx="9861877" cy="802837"/>
            <a:chOff x="0" y="0"/>
            <a:chExt cx="1471563" cy="1197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71563" cy="119797"/>
            </a:xfrm>
            <a:custGeom>
              <a:avLst/>
              <a:gdLst/>
              <a:ahLst/>
              <a:cxnLst/>
              <a:rect l="l" t="t" r="r" b="b"/>
              <a:pathLst>
                <a:path w="1471563" h="119797">
                  <a:moveTo>
                    <a:pt x="29046" y="0"/>
                  </a:moveTo>
                  <a:lnTo>
                    <a:pt x="1442517" y="0"/>
                  </a:lnTo>
                  <a:cubicBezTo>
                    <a:pt x="1450221" y="0"/>
                    <a:pt x="1457609" y="3060"/>
                    <a:pt x="1463056" y="8507"/>
                  </a:cubicBezTo>
                  <a:cubicBezTo>
                    <a:pt x="1468503" y="13955"/>
                    <a:pt x="1471563" y="21343"/>
                    <a:pt x="1471563" y="29046"/>
                  </a:cubicBezTo>
                  <a:lnTo>
                    <a:pt x="1471563" y="90751"/>
                  </a:lnTo>
                  <a:cubicBezTo>
                    <a:pt x="1471563" y="106793"/>
                    <a:pt x="1458559" y="119797"/>
                    <a:pt x="1442517" y="119797"/>
                  </a:cubicBezTo>
                  <a:lnTo>
                    <a:pt x="29046" y="119797"/>
                  </a:lnTo>
                  <a:cubicBezTo>
                    <a:pt x="13004" y="119797"/>
                    <a:pt x="0" y="106793"/>
                    <a:pt x="0" y="90751"/>
                  </a:cubicBezTo>
                  <a:lnTo>
                    <a:pt x="0" y="29046"/>
                  </a:lnTo>
                  <a:cubicBezTo>
                    <a:pt x="0" y="13004"/>
                    <a:pt x="13004" y="0"/>
                    <a:pt x="29046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471563" cy="157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16545" y="7636594"/>
            <a:ext cx="9286188" cy="40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7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Fortaleço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minha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fé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minha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prática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por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meio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 do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estudo</a:t>
            </a:r>
            <a:endParaRPr lang="en-US" sz="2600" b="1" dirty="0">
              <a:solidFill>
                <a:srgbClr val="545454"/>
              </a:solidFill>
              <a:latin typeface="Arial" panose="020B0604020202020204" pitchFamily="34" charset="0"/>
              <a:ea typeface="Aileron Bold"/>
              <a:cs typeface="Arial" panose="020B0604020202020204" pitchFamily="34" charset="0"/>
              <a:sym typeface="Aileron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6C69A2C-28D4-2CDA-D638-3AAB6F707B40}"/>
              </a:ext>
            </a:extLst>
          </p:cNvPr>
          <p:cNvSpPr/>
          <p:nvPr/>
        </p:nvSpPr>
        <p:spPr>
          <a:xfrm>
            <a:off x="642" y="0"/>
            <a:ext cx="18286716" cy="10287000"/>
          </a:xfrm>
          <a:prstGeom prst="rect">
            <a:avLst/>
          </a:prstGeom>
          <a:solidFill>
            <a:srgbClr val="ADB765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3A7BD66-7815-2F8D-0D3F-EFAA4261D40D}"/>
              </a:ext>
            </a:extLst>
          </p:cNvPr>
          <p:cNvSpPr txBox="1">
            <a:spLocks/>
          </p:cNvSpPr>
          <p:nvPr/>
        </p:nvSpPr>
        <p:spPr>
          <a:xfrm>
            <a:off x="5388465" y="1096054"/>
            <a:ext cx="7511070" cy="854503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15595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>
              <a:spcBef>
                <a:spcPts val="123"/>
              </a:spcBef>
            </a:pPr>
            <a:r>
              <a:rPr lang="pt-BR" sz="5367" spc="50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5367" spc="-432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spc="155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pt-BR" sz="5367" spc="-432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spc="123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</a:t>
            </a:r>
            <a:endParaRPr lang="pt-BR" sz="5367" dirty="0">
              <a:solidFill>
                <a:srgbClr val="ADB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Diagrama, Aplicativo&#10;&#10;Descrição gerada automaticamente">
            <a:extLst>
              <a:ext uri="{FF2B5EF4-FFF2-40B4-BE49-F238E27FC236}">
                <a16:creationId xmlns:a16="http://schemas.microsoft.com/office/drawing/2014/main" id="{A23550D9-187B-E855-666A-69FBD4F50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5" y="2315736"/>
            <a:ext cx="4414349" cy="5517937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7ED309FA-7630-E544-A061-3C0D654FBF0D}"/>
              </a:ext>
            </a:extLst>
          </p:cNvPr>
          <p:cNvSpPr txBox="1"/>
          <p:nvPr/>
        </p:nvSpPr>
        <p:spPr>
          <a:xfrm>
            <a:off x="6096310" y="8198853"/>
            <a:ext cx="6582583" cy="922610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11552" marR="4621" indent="1452654">
              <a:lnSpc>
                <a:spcPts val="3748"/>
              </a:lnSpc>
              <a:spcBef>
                <a:spcPts val="36"/>
              </a:spcBef>
            </a:pPr>
            <a:r>
              <a:rPr sz="3002" b="1" spc="-5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para a Vitória</a:t>
            </a:r>
            <a:br>
              <a:rPr lang="pt-BR" sz="3002" b="1" spc="-5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002" b="1" spc="-5" dirty="0" err="1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Suplemento</a:t>
            </a:r>
            <a:r>
              <a:rPr sz="3002" b="1" spc="-5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Jornal</a:t>
            </a:r>
            <a:r>
              <a:rPr sz="3002" b="1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b="1" i="1" spc="-5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sz="3002" b="1" i="1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b="1" i="1" spc="-5" dirty="0">
                <a:solidFill>
                  <a:srgbClr val="ADB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Seikyo</a:t>
            </a:r>
            <a:endParaRPr sz="3002" b="1" i="1" dirty="0">
              <a:solidFill>
                <a:srgbClr val="ADB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1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07F826DD-5F15-37BC-11B3-C58BCB9D95AC}"/>
              </a:ext>
            </a:extLst>
          </p:cNvPr>
          <p:cNvSpPr txBox="1">
            <a:spLocks/>
          </p:cNvSpPr>
          <p:nvPr/>
        </p:nvSpPr>
        <p:spPr>
          <a:xfrm>
            <a:off x="2654469" y="4520276"/>
            <a:ext cx="13170363" cy="2061328"/>
          </a:xfrm>
          <a:prstGeom prst="rect">
            <a:avLst/>
          </a:prstGeom>
        </p:spPr>
        <p:txBody>
          <a:bodyPr spcFirstLastPara="1" vert="horz" wrap="square" lIns="0" tIns="11552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marR="4621" indent="291108">
              <a:lnSpc>
                <a:spcPct val="107100"/>
              </a:lnSpc>
              <a:spcBef>
                <a:spcPts val="91"/>
              </a:spcBef>
            </a:pPr>
            <a:r>
              <a:rPr lang="pt-BR" sz="6185" b="1" spc="13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2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2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</a:t>
            </a:r>
            <a:br>
              <a:rPr lang="pt-BR" sz="6185" b="1" spc="2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185" b="1" spc="2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1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3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3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1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2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34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endParaRPr lang="pt-BR" sz="618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3FE6E41B-0BA6-A6BE-54DC-E51CB678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407" y="3133463"/>
            <a:ext cx="1766287" cy="111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25F573B-1A07-316D-73E6-9B91E4CA20BF}"/>
              </a:ext>
            </a:extLst>
          </p:cNvPr>
          <p:cNvSpPr/>
          <p:nvPr/>
        </p:nvSpPr>
        <p:spPr>
          <a:xfrm>
            <a:off x="642" y="0"/>
            <a:ext cx="18286716" cy="10287000"/>
          </a:xfrm>
          <a:prstGeom prst="rect">
            <a:avLst/>
          </a:prstGeom>
          <a:solidFill>
            <a:srgbClr val="ADB7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 dirty="0"/>
          </a:p>
        </p:txBody>
      </p:sp>
      <p:grpSp>
        <p:nvGrpSpPr>
          <p:cNvPr id="12" name="Google Shape;93;p14">
            <a:extLst>
              <a:ext uri="{FF2B5EF4-FFF2-40B4-BE49-F238E27FC236}">
                <a16:creationId xmlns:a16="http://schemas.microsoft.com/office/drawing/2014/main" id="{D9B8DCE3-B04C-94A4-2AFF-BC22D6A97E54}"/>
              </a:ext>
            </a:extLst>
          </p:cNvPr>
          <p:cNvGrpSpPr/>
          <p:nvPr/>
        </p:nvGrpSpPr>
        <p:grpSpPr>
          <a:xfrm>
            <a:off x="8644021" y="952195"/>
            <a:ext cx="999958" cy="621408"/>
            <a:chOff x="63500" y="63373"/>
            <a:chExt cx="683641" cy="424815"/>
          </a:xfrm>
          <a:solidFill>
            <a:srgbClr val="D52535"/>
          </a:solidFill>
        </p:grpSpPr>
        <p:sp>
          <p:nvSpPr>
            <p:cNvPr id="13" name="Google Shape;94;p14">
              <a:extLst>
                <a:ext uri="{FF2B5EF4-FFF2-40B4-BE49-F238E27FC236}">
                  <a16:creationId xmlns:a16="http://schemas.microsoft.com/office/drawing/2014/main" id="{2F4E7D5F-BF7A-7E16-1A58-32828870AC4E}"/>
                </a:ext>
              </a:extLst>
            </p:cNvPr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;p14">
              <a:extLst>
                <a:ext uri="{FF2B5EF4-FFF2-40B4-BE49-F238E27FC236}">
                  <a16:creationId xmlns:a16="http://schemas.microsoft.com/office/drawing/2014/main" id="{4CA3CEF1-531C-209C-30DD-61FF93CF6D21}"/>
                </a:ext>
              </a:extLst>
            </p:cNvPr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06DF3D79-39AC-EECD-058A-90B7D77808A1}"/>
              </a:ext>
            </a:extLst>
          </p:cNvPr>
          <p:cNvSpPr/>
          <p:nvPr/>
        </p:nvSpPr>
        <p:spPr>
          <a:xfrm>
            <a:off x="7903908" y="8888014"/>
            <a:ext cx="2526068" cy="837845"/>
          </a:xfrm>
          <a:custGeom>
            <a:avLst/>
            <a:gdLst/>
            <a:ahLst/>
            <a:cxnLst/>
            <a:rect l="l" t="t" r="r" b="b"/>
            <a:pathLst>
              <a:path w="2526068" h="837845" extrusionOk="0">
                <a:moveTo>
                  <a:pt x="0" y="0"/>
                </a:moveTo>
                <a:lnTo>
                  <a:pt x="2526068" y="0"/>
                </a:lnTo>
                <a:lnTo>
                  <a:pt x="2526068" y="837845"/>
                </a:lnTo>
                <a:lnTo>
                  <a:pt x="0" y="83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" name="Google Shape;100;p14">
            <a:extLst>
              <a:ext uri="{FF2B5EF4-FFF2-40B4-BE49-F238E27FC236}">
                <a16:creationId xmlns:a16="http://schemas.microsoft.com/office/drawing/2014/main" id="{C66D2947-1DF3-71FB-9057-1ADC3FDE454C}"/>
              </a:ext>
            </a:extLst>
          </p:cNvPr>
          <p:cNvSpPr txBox="1"/>
          <p:nvPr/>
        </p:nvSpPr>
        <p:spPr>
          <a:xfrm>
            <a:off x="3855194" y="1780433"/>
            <a:ext cx="10531727" cy="468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ts val="7299"/>
              </a:lnSpc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prática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e o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estudo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surgem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da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fé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, e 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fé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se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aprofunda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ao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se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perseverar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‘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nos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dois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caminhos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da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prática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e do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estudo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’. Esse é o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ritmo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da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revolução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humana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que é o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próprio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Poppins Ultra-Bold"/>
                <a:cs typeface="Arial" panose="020B0604020202020204" pitchFamily="34" charset="0"/>
                <a:sym typeface="Poppins Ultra-Bold"/>
              </a:rPr>
              <a:t> </a:t>
            </a:r>
            <a:r>
              <a:rPr lang="en-US" sz="4400" b="1" i="1" dirty="0" err="1">
                <a:solidFill>
                  <a:srgbClr val="FFFFFF"/>
                </a:solidFill>
                <a:latin typeface="Arial" panose="020B0604020202020204" pitchFamily="34" charset="0"/>
                <a:ea typeface="Poppins Ultra-Bold Italics"/>
                <a:cs typeface="Arial" panose="020B0604020202020204" pitchFamily="34" charset="0"/>
                <a:sym typeface="Poppins Ultra-Bold Italics"/>
              </a:rPr>
              <a:t>kosen-rufu</a:t>
            </a:r>
            <a:r>
              <a:rPr lang="en-US" sz="4400" b="1" i="1" dirty="0">
                <a:solidFill>
                  <a:srgbClr val="FFFFFF"/>
                </a:solidFill>
                <a:latin typeface="Arial" panose="020B0604020202020204" pitchFamily="34" charset="0"/>
                <a:ea typeface="Poppins Ultra-Bold Italics"/>
                <a:cs typeface="Arial" panose="020B0604020202020204" pitchFamily="34" charset="0"/>
                <a:sym typeface="Poppins Ultra-Bold Italics"/>
              </a:rPr>
              <a:t>.</a:t>
            </a:r>
          </a:p>
        </p:txBody>
      </p:sp>
      <p:sp>
        <p:nvSpPr>
          <p:cNvPr id="17" name="Google Shape;101;p14">
            <a:extLst>
              <a:ext uri="{FF2B5EF4-FFF2-40B4-BE49-F238E27FC236}">
                <a16:creationId xmlns:a16="http://schemas.microsoft.com/office/drawing/2014/main" id="{C9E36702-3914-8911-236A-8FD277627883}"/>
              </a:ext>
            </a:extLst>
          </p:cNvPr>
          <p:cNvSpPr txBox="1"/>
          <p:nvPr/>
        </p:nvSpPr>
        <p:spPr>
          <a:xfrm>
            <a:off x="7221445" y="7496271"/>
            <a:ext cx="384511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Dr.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Daisaku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 Ikeda</a:t>
            </a:r>
            <a:endParaRPr sz="3600" dirty="0">
              <a:latin typeface="+mj-lt"/>
            </a:endParaRPr>
          </a:p>
        </p:txBody>
      </p:sp>
      <p:grpSp>
        <p:nvGrpSpPr>
          <p:cNvPr id="18" name="Google Shape;93;p14">
            <a:extLst>
              <a:ext uri="{FF2B5EF4-FFF2-40B4-BE49-F238E27FC236}">
                <a16:creationId xmlns:a16="http://schemas.microsoft.com/office/drawing/2014/main" id="{16E4533D-2DD8-D871-5EA9-6810B98B7BCD}"/>
              </a:ext>
            </a:extLst>
          </p:cNvPr>
          <p:cNvGrpSpPr/>
          <p:nvPr/>
        </p:nvGrpSpPr>
        <p:grpSpPr>
          <a:xfrm rot="10800000">
            <a:off x="8696070" y="6766644"/>
            <a:ext cx="999958" cy="621408"/>
            <a:chOff x="63500" y="63373"/>
            <a:chExt cx="683641" cy="424815"/>
          </a:xfrm>
          <a:solidFill>
            <a:srgbClr val="D52535"/>
          </a:solidFill>
        </p:grpSpPr>
        <p:sp>
          <p:nvSpPr>
            <p:cNvPr id="19" name="Google Shape;94;p14">
              <a:extLst>
                <a:ext uri="{FF2B5EF4-FFF2-40B4-BE49-F238E27FC236}">
                  <a16:creationId xmlns:a16="http://schemas.microsoft.com/office/drawing/2014/main" id="{B4DB3AE6-1013-1BAB-D863-F8549A3A2F2E}"/>
                </a:ext>
              </a:extLst>
            </p:cNvPr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4">
              <a:extLst>
                <a:ext uri="{FF2B5EF4-FFF2-40B4-BE49-F238E27FC236}">
                  <a16:creationId xmlns:a16="http://schemas.microsoft.com/office/drawing/2014/main" id="{22F6E521-74E1-CAD5-229D-3839BBF22340}"/>
                </a:ext>
              </a:extLst>
            </p:cNvPr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D6595A1-51DE-59A8-08D2-313F258D6C1A}"/>
              </a:ext>
            </a:extLst>
          </p:cNvPr>
          <p:cNvSpPr/>
          <p:nvPr/>
        </p:nvSpPr>
        <p:spPr>
          <a:xfrm>
            <a:off x="642" y="0"/>
            <a:ext cx="18286716" cy="10287000"/>
          </a:xfrm>
          <a:prstGeom prst="rect">
            <a:avLst/>
          </a:prstGeom>
          <a:solidFill>
            <a:srgbClr val="ADB7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9139096-3AC5-D482-C655-1E75693C4F58}"/>
              </a:ext>
            </a:extLst>
          </p:cNvPr>
          <p:cNvGrpSpPr/>
          <p:nvPr/>
        </p:nvGrpSpPr>
        <p:grpSpPr>
          <a:xfrm>
            <a:off x="1028700" y="7001961"/>
            <a:ext cx="7255348" cy="2006272"/>
            <a:chOff x="0" y="874861"/>
            <a:chExt cx="9673797" cy="2675030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735A78E3-6B51-7EAA-2A18-5A3B7E5AD8C3}"/>
                </a:ext>
              </a:extLst>
            </p:cNvPr>
            <p:cNvGrpSpPr/>
            <p:nvPr/>
          </p:nvGrpSpPr>
          <p:grpSpPr>
            <a:xfrm>
              <a:off x="0" y="874861"/>
              <a:ext cx="9673797" cy="2675030"/>
              <a:chOff x="0" y="1232815"/>
              <a:chExt cx="13631872" cy="376952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C7DDEF0-C37C-C5C7-BCE6-9EFB1315001B}"/>
                  </a:ext>
                </a:extLst>
              </p:cNvPr>
              <p:cNvSpPr/>
              <p:nvPr/>
            </p:nvSpPr>
            <p:spPr>
              <a:xfrm>
                <a:off x="0" y="1232815"/>
                <a:ext cx="13631872" cy="3769529"/>
              </a:xfrm>
              <a:custGeom>
                <a:avLst/>
                <a:gdLst/>
                <a:ahLst/>
                <a:cxnLst/>
                <a:rect l="l" t="t" r="r" b="b"/>
                <a:pathLst>
                  <a:path w="13631872" h="3769529">
                    <a:moveTo>
                      <a:pt x="13507413" y="3769529"/>
                    </a:moveTo>
                    <a:lnTo>
                      <a:pt x="124460" y="3769529"/>
                    </a:lnTo>
                    <a:cubicBezTo>
                      <a:pt x="55880" y="3769529"/>
                      <a:pt x="0" y="3713649"/>
                      <a:pt x="0" y="364506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507413" y="0"/>
                    </a:lnTo>
                    <a:cubicBezTo>
                      <a:pt x="13575993" y="0"/>
                      <a:pt x="13631872" y="55880"/>
                      <a:pt x="13631872" y="124460"/>
                    </a:cubicBezTo>
                    <a:lnTo>
                      <a:pt x="13631872" y="3645069"/>
                    </a:lnTo>
                    <a:cubicBezTo>
                      <a:pt x="13631872" y="3713649"/>
                      <a:pt x="13575993" y="3769529"/>
                      <a:pt x="13507413" y="376952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9B3742F4-FBB8-4232-42A6-3D3AF0D33BB8}"/>
                </a:ext>
              </a:extLst>
            </p:cNvPr>
            <p:cNvSpPr txBox="1"/>
            <p:nvPr/>
          </p:nvSpPr>
          <p:spPr>
            <a:xfrm>
              <a:off x="238563" y="1041885"/>
              <a:ext cx="9009569" cy="2340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Qual é a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importância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de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cada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um dos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elementos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que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formam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esse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princípio</a:t>
              </a:r>
              <a:endParaRPr lang="en-US" sz="2499" b="1" dirty="0">
                <a:solidFill>
                  <a:srgbClr val="ADB76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endParaRP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e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como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aplicá-los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em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nossa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vida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diária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?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É o que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veremos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na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matéria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deste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 </a:t>
              </a:r>
              <a:r>
                <a:rPr lang="en-US" sz="2499" b="1" dirty="0" err="1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mês</a:t>
              </a:r>
              <a:r>
                <a:rPr lang="en-US" sz="2499" b="1" dirty="0">
                  <a:solidFill>
                    <a:srgbClr val="ADB765"/>
                  </a:solidFill>
                  <a:latin typeface="Arial" panose="020B0604020202020204" pitchFamily="34" charset="0"/>
                  <a:ea typeface="Open Sans Bold"/>
                  <a:cs typeface="Arial" panose="020B0604020202020204" pitchFamily="34" charset="0"/>
                  <a:sym typeface="Open Sans Bold"/>
                </a:rPr>
                <a:t>.</a:t>
              </a: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C732DED5-7437-5AB1-DBCF-FA1400FE3997}"/>
              </a:ext>
            </a:extLst>
          </p:cNvPr>
          <p:cNvSpPr txBox="1"/>
          <p:nvPr/>
        </p:nvSpPr>
        <p:spPr>
          <a:xfrm>
            <a:off x="1028700" y="2552700"/>
            <a:ext cx="10706100" cy="395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Fé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,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prática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estudo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são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a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força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propulsora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do</a:t>
            </a:r>
          </a:p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crescimento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e da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vitória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todos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os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membros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da Soka Gakkai. São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diretrizes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eternas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para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nossos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esforços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no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cumprimento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da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missão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que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nos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foi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confiada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pelo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próprio</a:t>
            </a:r>
            <a:r>
              <a:rPr lang="en-US" sz="2799" b="1" dirty="0">
                <a:solidFill>
                  <a:srgbClr val="FFFFFF"/>
                </a:solidFill>
                <a:latin typeface="Arial" panose="020B0604020202020204" pitchFamily="34" charset="0"/>
                <a:ea typeface="Source Sans Pro Bold"/>
                <a:cs typeface="Arial" panose="020B0604020202020204" pitchFamily="34" charset="0"/>
                <a:sym typeface="Source Sans Pro Bold"/>
              </a:rPr>
              <a:t> Buda.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”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Com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essas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palavras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, Ikeda </a:t>
            </a:r>
            <a:r>
              <a:rPr lang="en-US" sz="2799" i="1" dirty="0">
                <a:solidFill>
                  <a:srgbClr val="FFFFFF"/>
                </a:solidFill>
                <a:latin typeface="Arial" panose="020B0604020202020204" pitchFamily="34" charset="0"/>
                <a:ea typeface="Source Sans Pro Italics"/>
                <a:cs typeface="Arial" panose="020B0604020202020204" pitchFamily="34" charset="0"/>
                <a:sym typeface="Source Sans Pro Italics"/>
              </a:rPr>
              <a:t>sensei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destaca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a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importância</a:t>
            </a: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desse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princípio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básico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do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budismo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para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nossa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vida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pessoal</a:t>
            </a: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e para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nossa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missão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como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budistas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1D8BD7E-1180-E2B8-4D3D-CD5A6ABA5452}"/>
              </a:ext>
            </a:extLst>
          </p:cNvPr>
          <p:cNvSpPr txBox="1"/>
          <p:nvPr/>
        </p:nvSpPr>
        <p:spPr>
          <a:xfrm>
            <a:off x="1028700" y="1289571"/>
            <a:ext cx="718381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6364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MATÉRIA DO MÊS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FA78D605-5363-70B0-7F5A-6D9DA8C335CC}"/>
              </a:ext>
            </a:extLst>
          </p:cNvPr>
          <p:cNvSpPr/>
          <p:nvPr/>
        </p:nvSpPr>
        <p:spPr>
          <a:xfrm>
            <a:off x="8875556" y="5713508"/>
            <a:ext cx="9590724" cy="4515689"/>
          </a:xfrm>
          <a:custGeom>
            <a:avLst/>
            <a:gdLst/>
            <a:ahLst/>
            <a:cxnLst/>
            <a:rect l="l" t="t" r="r" b="b"/>
            <a:pathLst>
              <a:path w="10983074" h="5171262">
                <a:moveTo>
                  <a:pt x="0" y="0"/>
                </a:moveTo>
                <a:lnTo>
                  <a:pt x="10983073" y="0"/>
                </a:lnTo>
                <a:lnTo>
                  <a:pt x="10983073" y="5171263"/>
                </a:lnTo>
                <a:lnTo>
                  <a:pt x="0" y="517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CE52882-19E2-6A8F-B009-044D1EDCB9B8}"/>
              </a:ext>
            </a:extLst>
          </p:cNvPr>
          <p:cNvSpPr/>
          <p:nvPr/>
        </p:nvSpPr>
        <p:spPr>
          <a:xfrm rot="2814690">
            <a:off x="9982110" y="-927658"/>
            <a:ext cx="7079226" cy="4114800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4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A412D4-1241-2312-461C-F9A0057FEC1F}"/>
              </a:ext>
            </a:extLst>
          </p:cNvPr>
          <p:cNvGrpSpPr/>
          <p:nvPr/>
        </p:nvGrpSpPr>
        <p:grpSpPr>
          <a:xfrm>
            <a:off x="2033535" y="3996742"/>
            <a:ext cx="14220930" cy="4911487"/>
            <a:chOff x="0" y="0"/>
            <a:chExt cx="18961240" cy="654864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D4EB41F-A71B-DA97-4987-C848CBEE25ED}"/>
                </a:ext>
              </a:extLst>
            </p:cNvPr>
            <p:cNvGrpSpPr/>
            <p:nvPr/>
          </p:nvGrpSpPr>
          <p:grpSpPr>
            <a:xfrm>
              <a:off x="0" y="3311944"/>
              <a:ext cx="18738531" cy="3236705"/>
              <a:chOff x="0" y="0"/>
              <a:chExt cx="4175025" cy="721152"/>
            </a:xfrm>
          </p:grpSpPr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EAC5AF13-8484-F60F-B243-AC0192D93BE0}"/>
                  </a:ext>
                </a:extLst>
              </p:cNvPr>
              <p:cNvSpPr/>
              <p:nvPr/>
            </p:nvSpPr>
            <p:spPr>
              <a:xfrm>
                <a:off x="0" y="0"/>
                <a:ext cx="4175025" cy="721152"/>
              </a:xfrm>
              <a:custGeom>
                <a:avLst/>
                <a:gdLst/>
                <a:ahLst/>
                <a:cxnLst/>
                <a:rect l="l" t="t" r="r" b="b"/>
                <a:pathLst>
                  <a:path w="4175025" h="721152">
                    <a:moveTo>
                      <a:pt x="15424" y="0"/>
                    </a:moveTo>
                    <a:lnTo>
                      <a:pt x="4159601" y="0"/>
                    </a:lnTo>
                    <a:cubicBezTo>
                      <a:pt x="4168120" y="0"/>
                      <a:pt x="4175025" y="6906"/>
                      <a:pt x="4175025" y="15424"/>
                    </a:cubicBezTo>
                    <a:lnTo>
                      <a:pt x="4175025" y="705727"/>
                    </a:lnTo>
                    <a:cubicBezTo>
                      <a:pt x="4175025" y="714246"/>
                      <a:pt x="4168120" y="721152"/>
                      <a:pt x="4159601" y="721152"/>
                    </a:cubicBezTo>
                    <a:lnTo>
                      <a:pt x="15424" y="721152"/>
                    </a:lnTo>
                    <a:cubicBezTo>
                      <a:pt x="11334" y="721152"/>
                      <a:pt x="7410" y="719527"/>
                      <a:pt x="4518" y="716634"/>
                    </a:cubicBezTo>
                    <a:cubicBezTo>
                      <a:pt x="1625" y="713741"/>
                      <a:pt x="0" y="709818"/>
                      <a:pt x="0" y="705727"/>
                    </a:cubicBezTo>
                    <a:lnTo>
                      <a:pt x="0" y="15424"/>
                    </a:lnTo>
                    <a:cubicBezTo>
                      <a:pt x="0" y="11334"/>
                      <a:pt x="1625" y="7410"/>
                      <a:pt x="4518" y="4518"/>
                    </a:cubicBezTo>
                    <a:cubicBezTo>
                      <a:pt x="7410" y="1625"/>
                      <a:pt x="11334" y="0"/>
                      <a:pt x="15424" y="0"/>
                    </a:cubicBezTo>
                    <a:close/>
                  </a:path>
                </a:pathLst>
              </a:custGeom>
              <a:solidFill>
                <a:srgbClr val="ADB765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35633BCE-AD49-2BD4-06F1-3ADD15727D4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175025" cy="7783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0F792306-3C28-DDB2-9B1A-907BD8862E67}"/>
                </a:ext>
              </a:extLst>
            </p:cNvPr>
            <p:cNvGrpSpPr/>
            <p:nvPr/>
          </p:nvGrpSpPr>
          <p:grpSpPr>
            <a:xfrm>
              <a:off x="0" y="0"/>
              <a:ext cx="18961240" cy="6182476"/>
              <a:chOff x="0" y="0"/>
              <a:chExt cx="4224646" cy="1377482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5CFB793D-DD9C-CED0-D80A-69E8E9E4FE0E}"/>
                  </a:ext>
                </a:extLst>
              </p:cNvPr>
              <p:cNvSpPr/>
              <p:nvPr/>
            </p:nvSpPr>
            <p:spPr>
              <a:xfrm>
                <a:off x="0" y="0"/>
                <a:ext cx="4224646" cy="1377482"/>
              </a:xfrm>
              <a:custGeom>
                <a:avLst/>
                <a:gdLst/>
                <a:ahLst/>
                <a:cxnLst/>
                <a:rect l="l" t="t" r="r" b="b"/>
                <a:pathLst>
                  <a:path w="4224646" h="1377482">
                    <a:moveTo>
                      <a:pt x="15243" y="0"/>
                    </a:moveTo>
                    <a:lnTo>
                      <a:pt x="4209403" y="0"/>
                    </a:lnTo>
                    <a:cubicBezTo>
                      <a:pt x="4213446" y="0"/>
                      <a:pt x="4217323" y="1606"/>
                      <a:pt x="4220182" y="4465"/>
                    </a:cubicBezTo>
                    <a:cubicBezTo>
                      <a:pt x="4223040" y="7323"/>
                      <a:pt x="4224646" y="11201"/>
                      <a:pt x="4224646" y="15243"/>
                    </a:cubicBezTo>
                    <a:lnTo>
                      <a:pt x="4224646" y="1362239"/>
                    </a:lnTo>
                    <a:cubicBezTo>
                      <a:pt x="4224646" y="1366282"/>
                      <a:pt x="4223040" y="1370159"/>
                      <a:pt x="4220182" y="1373018"/>
                    </a:cubicBezTo>
                    <a:cubicBezTo>
                      <a:pt x="4217323" y="1375876"/>
                      <a:pt x="4213446" y="1377482"/>
                      <a:pt x="4209403" y="1377482"/>
                    </a:cubicBezTo>
                    <a:lnTo>
                      <a:pt x="15243" y="1377482"/>
                    </a:lnTo>
                    <a:cubicBezTo>
                      <a:pt x="11201" y="1377482"/>
                      <a:pt x="7323" y="1375876"/>
                      <a:pt x="4465" y="1373018"/>
                    </a:cubicBezTo>
                    <a:cubicBezTo>
                      <a:pt x="1606" y="1370159"/>
                      <a:pt x="0" y="1366282"/>
                      <a:pt x="0" y="1362239"/>
                    </a:cubicBezTo>
                    <a:lnTo>
                      <a:pt x="0" y="15243"/>
                    </a:lnTo>
                    <a:cubicBezTo>
                      <a:pt x="0" y="11201"/>
                      <a:pt x="1606" y="7323"/>
                      <a:pt x="4465" y="4465"/>
                    </a:cubicBezTo>
                    <a:cubicBezTo>
                      <a:pt x="7323" y="1606"/>
                      <a:pt x="11201" y="0"/>
                      <a:pt x="15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ADB76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C771A218-30E9-7044-BF90-7153408D7583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224646" cy="14346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9621384-AEF4-AB18-8968-B3D61D09030D}"/>
              </a:ext>
            </a:extLst>
          </p:cNvPr>
          <p:cNvSpPr txBox="1"/>
          <p:nvPr/>
        </p:nvSpPr>
        <p:spPr>
          <a:xfrm>
            <a:off x="1701405" y="2342493"/>
            <a:ext cx="14885191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 </a:t>
            </a:r>
            <a:r>
              <a:rPr lang="en-US" sz="27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presidente</a:t>
            </a: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Ikeda </a:t>
            </a:r>
            <a:r>
              <a:rPr lang="en-US" sz="27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explica</a:t>
            </a: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que 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“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fé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nada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mais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é que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ter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coração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do rei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leão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, que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nos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permite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superar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quaisquer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7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adversidades</a:t>
            </a:r>
            <a:r>
              <a:rPr lang="en-US" sz="27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”</a:t>
            </a: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Ele </a:t>
            </a:r>
            <a:r>
              <a:rPr lang="en-US" sz="27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também</a:t>
            </a: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7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orienta</a:t>
            </a: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da </a:t>
            </a:r>
            <a:r>
              <a:rPr lang="en-US" sz="27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seguinte</a:t>
            </a:r>
            <a:r>
              <a:rPr lang="en-US" sz="27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forma: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50FBED1-0B62-12CA-C0AB-BCAFDFFC4087}"/>
              </a:ext>
            </a:extLst>
          </p:cNvPr>
          <p:cNvSpPr txBox="1"/>
          <p:nvPr/>
        </p:nvSpPr>
        <p:spPr>
          <a:xfrm>
            <a:off x="2468645" y="4522944"/>
            <a:ext cx="13350709" cy="37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fé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sempre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deve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ser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honesta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despretensiosa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Nos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momentos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sofrimento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ou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alegria,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devemos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simplesmente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levar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tudo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ao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Gohonzon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expressando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orar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aquilo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que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estiver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em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nosso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coração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Com base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em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minha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experiência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fé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se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aprofunda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mediante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esclarecimento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de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questionamentos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dúvidas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a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reflexão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contínua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intensa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sobre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tais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indagações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no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curso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da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prática</a:t>
            </a:r>
            <a:r>
              <a:rPr lang="en-US" sz="30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0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budista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até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finalmente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obtermos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uma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resposta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satisfatória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que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possamos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aceitar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todo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o </a:t>
            </a:r>
            <a:r>
              <a:rPr lang="en-US" sz="30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coração</a:t>
            </a:r>
            <a:r>
              <a:rPr lang="en-US" sz="30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91F7701-614C-DEFF-BA5B-71CADE7087E9}"/>
              </a:ext>
            </a:extLst>
          </p:cNvPr>
          <p:cNvSpPr txBox="1"/>
          <p:nvPr/>
        </p:nvSpPr>
        <p:spPr>
          <a:xfrm>
            <a:off x="4316230" y="1019175"/>
            <a:ext cx="9655538" cy="70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2"/>
              </a:lnSpc>
            </a:pPr>
            <a:r>
              <a:rPr lang="en-US" sz="4584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Manifestando</a:t>
            </a:r>
            <a:r>
              <a:rPr lang="en-US" sz="4584" b="1" dirty="0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a </a:t>
            </a:r>
            <a:r>
              <a:rPr lang="en-US" sz="4584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fé</a:t>
            </a:r>
            <a:endParaRPr lang="en-US" sz="4584" b="1" dirty="0">
              <a:solidFill>
                <a:srgbClr val="ADB765"/>
              </a:solidFill>
              <a:latin typeface="Arial" panose="020B0604020202020204" pitchFamily="34" charset="0"/>
              <a:ea typeface="Poppins Bold"/>
              <a:cs typeface="Arial" panose="020B0604020202020204" pitchFamily="34" charset="0"/>
              <a:sym typeface="Poppins Bold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1401A10-D0E1-0FA2-82FB-A4769A5B1CE1}"/>
              </a:ext>
            </a:extLst>
          </p:cNvPr>
          <p:cNvSpPr/>
          <p:nvPr/>
        </p:nvSpPr>
        <p:spPr>
          <a:xfrm rot="10800000">
            <a:off x="16197377" y="81790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E9C577-6846-C633-D8BE-3A90C2C09F4C}"/>
              </a:ext>
            </a:extLst>
          </p:cNvPr>
          <p:cNvSpPr/>
          <p:nvPr/>
        </p:nvSpPr>
        <p:spPr>
          <a:xfrm>
            <a:off x="0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8E6D625-EB11-4FD6-E421-1F86DA1C8BAC}"/>
              </a:ext>
            </a:extLst>
          </p:cNvPr>
          <p:cNvSpPr/>
          <p:nvPr/>
        </p:nvSpPr>
        <p:spPr>
          <a:xfrm rot="5400000">
            <a:off x="16180039" y="-4010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622B0A0-1E1E-48C2-8C1A-9DE19DF56E30}"/>
              </a:ext>
            </a:extLst>
          </p:cNvPr>
          <p:cNvSpPr/>
          <p:nvPr/>
        </p:nvSpPr>
        <p:spPr>
          <a:xfrm rot="16200000">
            <a:off x="17338" y="8196378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8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52F0DE17-0BC3-D9CC-F08E-41504F322BCB}"/>
              </a:ext>
            </a:extLst>
          </p:cNvPr>
          <p:cNvSpPr/>
          <p:nvPr/>
        </p:nvSpPr>
        <p:spPr>
          <a:xfrm>
            <a:off x="12786373" y="4417865"/>
            <a:ext cx="429180" cy="556719"/>
          </a:xfrm>
          <a:custGeom>
            <a:avLst/>
            <a:gdLst/>
            <a:ahLst/>
            <a:cxnLst/>
            <a:rect l="l" t="t" r="r" b="b"/>
            <a:pathLst>
              <a:path w="429180" h="556719">
                <a:moveTo>
                  <a:pt x="0" y="0"/>
                </a:moveTo>
                <a:lnTo>
                  <a:pt x="429179" y="0"/>
                </a:lnTo>
                <a:lnTo>
                  <a:pt x="429179" y="556719"/>
                </a:lnTo>
                <a:lnTo>
                  <a:pt x="0" y="556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462D603-BBDA-2FC1-8668-A15A230E8D67}"/>
              </a:ext>
            </a:extLst>
          </p:cNvPr>
          <p:cNvSpPr/>
          <p:nvPr/>
        </p:nvSpPr>
        <p:spPr>
          <a:xfrm>
            <a:off x="11618756" y="0"/>
            <a:ext cx="6669244" cy="10287000"/>
          </a:xfrm>
          <a:custGeom>
            <a:avLst/>
            <a:gdLst/>
            <a:ahLst/>
            <a:cxnLst/>
            <a:rect l="l" t="t" r="r" b="b"/>
            <a:pathLst>
              <a:path w="6669244" h="10287000">
                <a:moveTo>
                  <a:pt x="0" y="0"/>
                </a:moveTo>
                <a:lnTo>
                  <a:pt x="6669244" y="0"/>
                </a:lnTo>
                <a:lnTo>
                  <a:pt x="66692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779" r="-602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209E14C-BC04-47E5-827D-09D2372CA477}"/>
              </a:ext>
            </a:extLst>
          </p:cNvPr>
          <p:cNvSpPr txBox="1"/>
          <p:nvPr/>
        </p:nvSpPr>
        <p:spPr>
          <a:xfrm>
            <a:off x="1183751" y="1019175"/>
            <a:ext cx="9655538" cy="70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2"/>
              </a:lnSpc>
            </a:pPr>
            <a:r>
              <a:rPr lang="en-US" sz="4800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Prática</a:t>
            </a:r>
            <a:r>
              <a:rPr lang="en-US" sz="4800" b="1" dirty="0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para </a:t>
            </a:r>
            <a:r>
              <a:rPr lang="en-US" sz="4800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si</a:t>
            </a:r>
            <a:r>
              <a:rPr lang="en-US" sz="4800" b="1" dirty="0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para </a:t>
            </a:r>
            <a:r>
              <a:rPr lang="en-US" sz="4800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os</a:t>
            </a:r>
            <a:r>
              <a:rPr lang="en-US" sz="4800" b="1" dirty="0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outros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369BAA7-EABC-EF47-CC82-F2629BA30F91}"/>
              </a:ext>
            </a:extLst>
          </p:cNvPr>
          <p:cNvSpPr txBox="1"/>
          <p:nvPr/>
        </p:nvSpPr>
        <p:spPr>
          <a:xfrm>
            <a:off x="1183751" y="2357465"/>
            <a:ext cx="9655538" cy="132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4"/>
              </a:lnSpc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Sobre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prática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no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Budismo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Nichiren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o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aspecto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mais</a:t>
            </a:r>
            <a:endParaRPr lang="en-US" sz="2600" dirty="0">
              <a:solidFill>
                <a:srgbClr val="545454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3504"/>
              </a:lnSpc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importante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se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compreender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é que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ela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tem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dois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lados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que s</a:t>
            </a:r>
          </a:p>
          <a:p>
            <a:pPr algn="l">
              <a:lnSpc>
                <a:spcPts val="3504"/>
              </a:lnSpc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complementam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: 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prática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para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si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a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prática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para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os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outros.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19C9B434-C6C2-1AB9-5FC9-20D7AF355419}"/>
              </a:ext>
            </a:extLst>
          </p:cNvPr>
          <p:cNvGrpSpPr/>
          <p:nvPr/>
        </p:nvGrpSpPr>
        <p:grpSpPr>
          <a:xfrm>
            <a:off x="1183751" y="4231892"/>
            <a:ext cx="3994595" cy="2520129"/>
            <a:chOff x="0" y="0"/>
            <a:chExt cx="5326127" cy="3360172"/>
          </a:xfrm>
        </p:grpSpPr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7EFFE150-8438-5852-44FA-88CB1DA1742A}"/>
                </a:ext>
              </a:extLst>
            </p:cNvPr>
            <p:cNvGrpSpPr/>
            <p:nvPr/>
          </p:nvGrpSpPr>
          <p:grpSpPr>
            <a:xfrm>
              <a:off x="0" y="0"/>
              <a:ext cx="5326127" cy="3360172"/>
              <a:chOff x="0" y="0"/>
              <a:chExt cx="7820915" cy="4934096"/>
            </a:xfrm>
          </p:grpSpPr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2B4B51E2-39AC-4873-B873-4B788A4E0C9F}"/>
                  </a:ext>
                </a:extLst>
              </p:cNvPr>
              <p:cNvSpPr/>
              <p:nvPr/>
            </p:nvSpPr>
            <p:spPr>
              <a:xfrm>
                <a:off x="0" y="0"/>
                <a:ext cx="7820915" cy="4934096"/>
              </a:xfrm>
              <a:custGeom>
                <a:avLst/>
                <a:gdLst/>
                <a:ahLst/>
                <a:cxnLst/>
                <a:rect l="l" t="t" r="r" b="b"/>
                <a:pathLst>
                  <a:path w="7820915" h="4934096">
                    <a:moveTo>
                      <a:pt x="7696454" y="4934096"/>
                    </a:moveTo>
                    <a:lnTo>
                      <a:pt x="124460" y="4934096"/>
                    </a:lnTo>
                    <a:cubicBezTo>
                      <a:pt x="55880" y="4934096"/>
                      <a:pt x="0" y="4878216"/>
                      <a:pt x="0" y="48096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696455" y="0"/>
                    </a:lnTo>
                    <a:cubicBezTo>
                      <a:pt x="7765035" y="0"/>
                      <a:pt x="7820915" y="55880"/>
                      <a:pt x="7820915" y="124460"/>
                    </a:cubicBezTo>
                    <a:lnTo>
                      <a:pt x="7820915" y="4809636"/>
                    </a:lnTo>
                    <a:cubicBezTo>
                      <a:pt x="7820915" y="4878216"/>
                      <a:pt x="7765035" y="4934096"/>
                      <a:pt x="7696455" y="4934096"/>
                    </a:cubicBezTo>
                    <a:close/>
                  </a:path>
                </a:pathLst>
              </a:custGeom>
              <a:solidFill>
                <a:srgbClr val="ADB765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6C8CAD35-DD3B-5291-7224-361D14C69630}"/>
                </a:ext>
              </a:extLst>
            </p:cNvPr>
            <p:cNvSpPr txBox="1"/>
            <p:nvPr/>
          </p:nvSpPr>
          <p:spPr>
            <a:xfrm>
              <a:off x="264916" y="399895"/>
              <a:ext cx="4796295" cy="261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A </a:t>
              </a:r>
              <a:r>
                <a:rPr 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prática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 para </a:t>
              </a:r>
              <a:r>
                <a:rPr 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si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 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é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aquela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que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realizamos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para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superar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nossas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difculdades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e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obter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benefícios</a:t>
              </a:r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71DB4EE3-A869-532B-D73F-12DB1DB2E521}"/>
              </a:ext>
            </a:extLst>
          </p:cNvPr>
          <p:cNvGrpSpPr/>
          <p:nvPr/>
        </p:nvGrpSpPr>
        <p:grpSpPr>
          <a:xfrm>
            <a:off x="5692959" y="4231892"/>
            <a:ext cx="4840938" cy="2520129"/>
            <a:chOff x="0" y="0"/>
            <a:chExt cx="6454583" cy="3360172"/>
          </a:xfrm>
        </p:grpSpPr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60C3793D-3D4D-C3F3-14B3-E4937A5D3035}"/>
                </a:ext>
              </a:extLst>
            </p:cNvPr>
            <p:cNvGrpSpPr/>
            <p:nvPr/>
          </p:nvGrpSpPr>
          <p:grpSpPr>
            <a:xfrm>
              <a:off x="0" y="0"/>
              <a:ext cx="6454583" cy="3360172"/>
              <a:chOff x="0" y="0"/>
              <a:chExt cx="9477947" cy="4934096"/>
            </a:xfrm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98A7492A-0F1A-EB52-CFF4-E2CE40A813CA}"/>
                  </a:ext>
                </a:extLst>
              </p:cNvPr>
              <p:cNvSpPr/>
              <p:nvPr/>
            </p:nvSpPr>
            <p:spPr>
              <a:xfrm>
                <a:off x="0" y="0"/>
                <a:ext cx="9477947" cy="4934096"/>
              </a:xfrm>
              <a:custGeom>
                <a:avLst/>
                <a:gdLst/>
                <a:ahLst/>
                <a:cxnLst/>
                <a:rect l="l" t="t" r="r" b="b"/>
                <a:pathLst>
                  <a:path w="9477947" h="4934096">
                    <a:moveTo>
                      <a:pt x="9353487" y="4934096"/>
                    </a:moveTo>
                    <a:lnTo>
                      <a:pt x="124460" y="4934096"/>
                    </a:lnTo>
                    <a:cubicBezTo>
                      <a:pt x="55880" y="4934096"/>
                      <a:pt x="0" y="4878216"/>
                      <a:pt x="0" y="48096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353487" y="0"/>
                    </a:lnTo>
                    <a:cubicBezTo>
                      <a:pt x="9422068" y="0"/>
                      <a:pt x="9477947" y="55880"/>
                      <a:pt x="9477947" y="124460"/>
                    </a:cubicBezTo>
                    <a:lnTo>
                      <a:pt x="9477947" y="4809636"/>
                    </a:lnTo>
                    <a:cubicBezTo>
                      <a:pt x="9477947" y="4878216"/>
                      <a:pt x="9422068" y="4934096"/>
                      <a:pt x="9353487" y="4934096"/>
                    </a:cubicBezTo>
                    <a:close/>
                  </a:path>
                </a:pathLst>
              </a:custGeom>
              <a:solidFill>
                <a:srgbClr val="ADB765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EF279C26-C892-4733-5F8E-692ACF83E936}"/>
                </a:ext>
              </a:extLst>
            </p:cNvPr>
            <p:cNvSpPr txBox="1"/>
            <p:nvPr/>
          </p:nvSpPr>
          <p:spPr>
            <a:xfrm>
              <a:off x="321044" y="399895"/>
              <a:ext cx="5812495" cy="261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A </a:t>
              </a:r>
              <a:r>
                <a:rPr 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prática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 para </a:t>
              </a:r>
              <a:r>
                <a:rPr lang="en-US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os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Poppins Bold"/>
                  <a:cs typeface="Arial" panose="020B0604020202020204" pitchFamily="34" charset="0"/>
                  <a:sym typeface="Poppins Bold"/>
                </a:rPr>
                <a:t> outros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consiste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em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ajudar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outras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pessoas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a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obterem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benefícios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também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—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ou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seja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signifca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propagar</a:t>
              </a: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o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budismo</a:t>
              </a:r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endParaRPr>
            </a:p>
          </p:txBody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5A501BF5-104C-AED2-91C5-54349A210B7D}"/>
              </a:ext>
            </a:extLst>
          </p:cNvPr>
          <p:cNvSpPr txBox="1"/>
          <p:nvPr/>
        </p:nvSpPr>
        <p:spPr>
          <a:xfrm>
            <a:off x="1183751" y="7218746"/>
            <a:ext cx="9982559" cy="132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4"/>
              </a:lnSpc>
            </a:pP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prática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só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está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completa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quando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envolve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esses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dois</a:t>
            </a:r>
            <a:r>
              <a:rPr lang="en-US" sz="26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6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lados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Felizmente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temos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Soka Gakkai e o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exemplo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nossos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mestres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para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realizar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essa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prática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completa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sempre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alicerçada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fé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9F323C17-DFD2-1D8B-DBD9-BFB9138BC943}"/>
              </a:ext>
            </a:extLst>
          </p:cNvPr>
          <p:cNvSpPr/>
          <p:nvPr/>
        </p:nvSpPr>
        <p:spPr>
          <a:xfrm>
            <a:off x="11618756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ADB765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FE33240-1911-077F-DF63-6B0D905B9DCF}"/>
              </a:ext>
            </a:extLst>
          </p:cNvPr>
          <p:cNvSpPr/>
          <p:nvPr/>
        </p:nvSpPr>
        <p:spPr>
          <a:xfrm rot="16200000">
            <a:off x="11636094" y="8196378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ADB765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7653" y="2301340"/>
            <a:ext cx="14712695" cy="5051959"/>
            <a:chOff x="0" y="0"/>
            <a:chExt cx="2195390" cy="700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5390" cy="700820"/>
            </a:xfrm>
            <a:custGeom>
              <a:avLst/>
              <a:gdLst/>
              <a:ahLst/>
              <a:cxnLst/>
              <a:rect l="l" t="t" r="r" b="b"/>
              <a:pathLst>
                <a:path w="2195390" h="700820">
                  <a:moveTo>
                    <a:pt x="19470" y="0"/>
                  </a:moveTo>
                  <a:lnTo>
                    <a:pt x="2175920" y="0"/>
                  </a:lnTo>
                  <a:cubicBezTo>
                    <a:pt x="2181084" y="0"/>
                    <a:pt x="2186036" y="2051"/>
                    <a:pt x="2189687" y="5703"/>
                  </a:cubicBezTo>
                  <a:cubicBezTo>
                    <a:pt x="2193339" y="9354"/>
                    <a:pt x="2195390" y="14306"/>
                    <a:pt x="2195390" y="19470"/>
                  </a:cubicBezTo>
                  <a:lnTo>
                    <a:pt x="2195390" y="681350"/>
                  </a:lnTo>
                  <a:cubicBezTo>
                    <a:pt x="2195390" y="692103"/>
                    <a:pt x="2186673" y="700820"/>
                    <a:pt x="2175920" y="700820"/>
                  </a:cubicBezTo>
                  <a:lnTo>
                    <a:pt x="19470" y="700820"/>
                  </a:lnTo>
                  <a:cubicBezTo>
                    <a:pt x="8717" y="700820"/>
                    <a:pt x="0" y="692103"/>
                    <a:pt x="0" y="681350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ADB76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5390" cy="73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98639" y="2705456"/>
            <a:ext cx="13864062" cy="4243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Quando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estamos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mergulhados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profundezas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desespero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ler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Gosho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Poppins Bold"/>
              <a:cs typeface="Arial" panose="020B0604020202020204" pitchFamily="34" charset="0"/>
              <a:sym typeface="Poppins Bold"/>
            </a:endParaRPr>
          </a:p>
          <a:p>
            <a:pPr algn="l">
              <a:lnSpc>
                <a:spcPts val="3800"/>
              </a:lnSpc>
            </a:pP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faz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 sol da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esperança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nascer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em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nosso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coração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Ao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depararmos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com </a:t>
            </a:r>
          </a:p>
          <a:p>
            <a:pPr algn="l">
              <a:lnSpc>
                <a:spcPts val="3800"/>
              </a:lnSpc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um impasse,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isso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ajuda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reunir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destemido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coração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do rei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leão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E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quando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doença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aflige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ler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o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Gosho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faz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nossa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vida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se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encher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de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revigorante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vitalidade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</a:p>
          <a:p>
            <a:pPr algn="l">
              <a:lnSpc>
                <a:spcPts val="3800"/>
              </a:lnSpc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lermos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Gosho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repetidas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vezes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meio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nossas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lutas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gravamos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vida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as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ações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corajosas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e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justas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Daishonin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sua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infinita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compaixão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pelos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discípulos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e,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acima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tudo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sua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ardente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paixão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pela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propagação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da Lei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Mística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</a:t>
            </a:r>
          </a:p>
          <a:p>
            <a:pPr algn="l">
              <a:lnSpc>
                <a:spcPts val="3501"/>
              </a:lnSpc>
            </a:pPr>
            <a:endParaRPr lang="en-US" sz="250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21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Daisaku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Ikeda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4797" y="1000125"/>
            <a:ext cx="893646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2"/>
              </a:lnSpc>
            </a:pPr>
            <a:r>
              <a:rPr lang="en-US" sz="5600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Estudo</a:t>
            </a:r>
            <a:r>
              <a:rPr lang="en-US" sz="5600" b="1" dirty="0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que </a:t>
            </a:r>
            <a:r>
              <a:rPr lang="en-US" sz="5600" b="1" dirty="0" err="1">
                <a:solidFill>
                  <a:srgbClr val="ADB76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fortalece</a:t>
            </a:r>
            <a:endParaRPr lang="en-US" sz="5600" b="1" dirty="0">
              <a:solidFill>
                <a:srgbClr val="ADB765"/>
              </a:solidFill>
              <a:latin typeface="Arial" panose="020B0604020202020204" pitchFamily="34" charset="0"/>
              <a:ea typeface="Poppins Bold"/>
              <a:cs typeface="Arial" panose="020B0604020202020204" pitchFamily="34" charset="0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846" y="7799602"/>
            <a:ext cx="12018073" cy="88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Conforme</a:t>
            </a:r>
            <a:r>
              <a:rPr lang="en-US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essa</a:t>
            </a:r>
            <a:r>
              <a:rPr lang="en-US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orientação</a:t>
            </a:r>
            <a:r>
              <a:rPr lang="en-US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Ikeda </a:t>
            </a:r>
            <a:r>
              <a:rPr lang="en-US" sz="2800" i="1" dirty="0">
                <a:solidFill>
                  <a:srgbClr val="545454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sensei</a:t>
            </a:r>
            <a:r>
              <a:rPr lang="en-US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estudo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fortalece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nossa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fé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, que,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por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sua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vez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,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revigora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continuamente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nossas</a:t>
            </a:r>
            <a:r>
              <a:rPr lang="en-US" sz="2800" b="1" dirty="0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2800" b="1" dirty="0" err="1">
                <a:solidFill>
                  <a:srgbClr val="545454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orações</a:t>
            </a:r>
            <a:r>
              <a:rPr lang="en-US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1AD9F7F-59B1-60F9-0F6F-AB7E483599C7}"/>
              </a:ext>
            </a:extLst>
          </p:cNvPr>
          <p:cNvSpPr/>
          <p:nvPr/>
        </p:nvSpPr>
        <p:spPr>
          <a:xfrm rot="10800000">
            <a:off x="16197377" y="81790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ADB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EBA689D-F9BB-7631-30F6-B9ED422CC251}"/>
              </a:ext>
            </a:extLst>
          </p:cNvPr>
          <p:cNvSpPr/>
          <p:nvPr/>
        </p:nvSpPr>
        <p:spPr>
          <a:xfrm>
            <a:off x="0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ADB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3257EC7A-E81A-E9B1-E7CE-1714C534D1F8}"/>
              </a:ext>
            </a:extLst>
          </p:cNvPr>
          <p:cNvSpPr/>
          <p:nvPr/>
        </p:nvSpPr>
        <p:spPr>
          <a:xfrm rot="5400000">
            <a:off x="16180039" y="-4010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ADB76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4782" y="3561998"/>
            <a:ext cx="11838435" cy="3163003"/>
            <a:chOff x="0" y="0"/>
            <a:chExt cx="1766500" cy="471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6500" cy="471975"/>
            </a:xfrm>
            <a:custGeom>
              <a:avLst/>
              <a:gdLst/>
              <a:ahLst/>
              <a:cxnLst/>
              <a:rect l="l" t="t" r="r" b="b"/>
              <a:pathLst>
                <a:path w="1766500" h="471975">
                  <a:moveTo>
                    <a:pt x="24197" y="0"/>
                  </a:moveTo>
                  <a:lnTo>
                    <a:pt x="1742304" y="0"/>
                  </a:lnTo>
                  <a:cubicBezTo>
                    <a:pt x="1755667" y="0"/>
                    <a:pt x="1766500" y="10833"/>
                    <a:pt x="1766500" y="24197"/>
                  </a:cubicBezTo>
                  <a:lnTo>
                    <a:pt x="1766500" y="447778"/>
                  </a:lnTo>
                  <a:cubicBezTo>
                    <a:pt x="1766500" y="461142"/>
                    <a:pt x="1755667" y="471975"/>
                    <a:pt x="1742304" y="471975"/>
                  </a:cubicBezTo>
                  <a:lnTo>
                    <a:pt x="24197" y="471975"/>
                  </a:lnTo>
                  <a:cubicBezTo>
                    <a:pt x="10833" y="471975"/>
                    <a:pt x="0" y="461142"/>
                    <a:pt x="0" y="447778"/>
                  </a:cubicBezTo>
                  <a:lnTo>
                    <a:pt x="0" y="24197"/>
                  </a:lnTo>
                  <a:cubicBezTo>
                    <a:pt x="0" y="10833"/>
                    <a:pt x="10833" y="0"/>
                    <a:pt x="24197" y="0"/>
                  </a:cubicBezTo>
                  <a:close/>
                </a:path>
              </a:pathLst>
            </a:custGeom>
            <a:solidFill>
              <a:srgbClr val="FDFBF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66500" cy="51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466393">
            <a:off x="11183596" y="6891941"/>
            <a:ext cx="7079226" cy="4114800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4943416" y="651369"/>
            <a:ext cx="4631768" cy="2420099"/>
          </a:xfrm>
          <a:custGeom>
            <a:avLst/>
            <a:gdLst/>
            <a:ahLst/>
            <a:cxnLst/>
            <a:rect l="l" t="t" r="r" b="b"/>
            <a:pathLst>
              <a:path w="4631768" h="2420099">
                <a:moveTo>
                  <a:pt x="0" y="0"/>
                </a:moveTo>
                <a:lnTo>
                  <a:pt x="4631768" y="0"/>
                </a:lnTo>
                <a:lnTo>
                  <a:pt x="4631768" y="2420098"/>
                </a:lnTo>
                <a:lnTo>
                  <a:pt x="0" y="2420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908337" y="1977937"/>
            <a:ext cx="647132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z="7000" b="1" dirty="0" err="1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Portanto</a:t>
            </a:r>
            <a:r>
              <a:rPr lang="en-US" sz="70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4667" y="3875574"/>
            <a:ext cx="10668978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Fé</a:t>
            </a:r>
            <a:r>
              <a:rPr lang="en-US" sz="3600" b="1" dirty="0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, </a:t>
            </a:r>
            <a:r>
              <a:rPr lang="en-US" sz="3600" b="1" dirty="0" err="1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prática</a:t>
            </a:r>
            <a:r>
              <a:rPr lang="en-US" sz="3600" b="1" dirty="0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e </a:t>
            </a:r>
            <a:r>
              <a:rPr lang="en-US" sz="3600" b="1" dirty="0" err="1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estudo</a:t>
            </a:r>
            <a:r>
              <a:rPr lang="en-US" sz="3600" b="1" dirty="0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600" b="1" dirty="0" err="1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são</a:t>
            </a:r>
            <a:r>
              <a:rPr lang="en-US" sz="3600" b="1" dirty="0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600" b="1" dirty="0" err="1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aspectos</a:t>
            </a:r>
            <a:r>
              <a:rPr lang="en-US" sz="3600" b="1" dirty="0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 </a:t>
            </a:r>
            <a:r>
              <a:rPr lang="en-US" sz="3600" b="1" dirty="0" err="1">
                <a:solidFill>
                  <a:srgbClr val="737373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interdependentes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—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ou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seja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não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podemos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deixar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nenhum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de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lado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por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isso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ao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falarmos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desse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princípio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,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muitas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vezes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usamos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a analogia do </a:t>
            </a:r>
            <a:r>
              <a:rPr lang="en-US" sz="3600" dirty="0" err="1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tripé</a:t>
            </a:r>
            <a:r>
              <a:rPr lang="en-US" sz="3600" dirty="0">
                <a:solidFill>
                  <a:srgbClr val="737373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73603" y="8882666"/>
            <a:ext cx="5391105" cy="343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0"/>
              </a:lnSpc>
              <a:spcBef>
                <a:spcPct val="0"/>
              </a:spcBef>
            </a:pPr>
            <a:r>
              <a:rPr lang="en-US" sz="2200" dirty="0">
                <a:solidFill>
                  <a:srgbClr val="FDFBFB">
                    <a:alpha val="49804"/>
                  </a:srgb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Guia para a Vitória - Janeiro de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-1406986" y="7008360"/>
            <a:ext cx="4631768" cy="2420099"/>
          </a:xfrm>
          <a:custGeom>
            <a:avLst/>
            <a:gdLst/>
            <a:ahLst/>
            <a:cxnLst/>
            <a:rect l="l" t="t" r="r" b="b"/>
            <a:pathLst>
              <a:path w="4631768" h="2420099">
                <a:moveTo>
                  <a:pt x="0" y="0"/>
                </a:moveTo>
                <a:lnTo>
                  <a:pt x="4631768" y="0"/>
                </a:lnTo>
                <a:lnTo>
                  <a:pt x="4631768" y="2420099"/>
                </a:lnTo>
                <a:lnTo>
                  <a:pt x="0" y="2420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4DC995B9-16D3-C384-977C-44790D9C79DA}"/>
              </a:ext>
            </a:extLst>
          </p:cNvPr>
          <p:cNvSpPr txBox="1">
            <a:spLocks/>
          </p:cNvSpPr>
          <p:nvPr/>
        </p:nvSpPr>
        <p:spPr>
          <a:xfrm>
            <a:off x="4085033" y="6148230"/>
            <a:ext cx="9080205" cy="613347"/>
          </a:xfrm>
          <a:prstGeom prst="rect">
            <a:avLst/>
          </a:prstGeom>
        </p:spPr>
        <p:txBody>
          <a:bodyPr spcFirstLastPara="1" vert="horz" wrap="square" lIns="0" tIns="15595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3"/>
              </a:spcBef>
            </a:pPr>
            <a:r>
              <a:rPr lang="pt-BR" sz="3800" b="1" spc="-8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Gosho</a:t>
            </a:r>
            <a:r>
              <a:rPr lang="pt-BR" sz="3800" b="1" spc="-8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800" b="1" i="1" dirty="0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O Aspecto Real do Gohonzon</a:t>
            </a:r>
            <a:endParaRPr lang="pt-BR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E89CFDB-9666-6479-B004-1451EE70A306}"/>
              </a:ext>
            </a:extLst>
          </p:cNvPr>
          <p:cNvSpPr txBox="1"/>
          <p:nvPr/>
        </p:nvSpPr>
        <p:spPr>
          <a:xfrm>
            <a:off x="4460188" y="2839971"/>
            <a:ext cx="9367625" cy="2463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552" marR="4621" algn="ctr"/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b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APROFUNDAR!</a:t>
            </a:r>
            <a:endParaRPr sz="80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0B9D40D-5029-B799-94EE-6DB9284E0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35"/>
          <a:stretch/>
        </p:blipFill>
        <p:spPr>
          <a:xfrm>
            <a:off x="13057313" y="5893480"/>
            <a:ext cx="1540999" cy="112284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ADFF18-2B59-9E51-EF76-461962779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187"/>
          <a:stretch/>
        </p:blipFill>
        <p:spPr>
          <a:xfrm>
            <a:off x="3547040" y="5893480"/>
            <a:ext cx="9618199" cy="112284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43C4D5C-D5B1-7D22-4BA4-56386AC09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339" r="11339"/>
          <a:stretch/>
        </p:blipFill>
        <p:spPr>
          <a:xfrm>
            <a:off x="-36456" y="0"/>
            <a:ext cx="18323814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210480"/>
            <a:ext cx="1080237" cy="108023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B76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60430" y="3210480"/>
            <a:ext cx="1080237" cy="10802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B76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53569" y="3525495"/>
            <a:ext cx="693958" cy="450205"/>
          </a:xfrm>
          <a:custGeom>
            <a:avLst/>
            <a:gdLst/>
            <a:ahLst/>
            <a:cxnLst/>
            <a:rect l="l" t="t" r="r" b="b"/>
            <a:pathLst>
              <a:path w="693958" h="450205">
                <a:moveTo>
                  <a:pt x="0" y="0"/>
                </a:moveTo>
                <a:lnTo>
                  <a:pt x="693958" y="0"/>
                </a:lnTo>
                <a:lnTo>
                  <a:pt x="693958" y="450206"/>
                </a:lnTo>
                <a:lnTo>
                  <a:pt x="0" y="450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898241">
            <a:off x="1239945" y="3406798"/>
            <a:ext cx="716819" cy="706963"/>
          </a:xfrm>
          <a:custGeom>
            <a:avLst/>
            <a:gdLst/>
            <a:ahLst/>
            <a:cxnLst/>
            <a:rect l="l" t="t" r="r" b="b"/>
            <a:pathLst>
              <a:path w="716819" h="706963">
                <a:moveTo>
                  <a:pt x="0" y="0"/>
                </a:moveTo>
                <a:lnTo>
                  <a:pt x="716818" y="0"/>
                </a:lnTo>
                <a:lnTo>
                  <a:pt x="716818" y="706962"/>
                </a:lnTo>
                <a:lnTo>
                  <a:pt x="0" y="706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5001558" y="1028700"/>
            <a:ext cx="8284884" cy="55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00"/>
              </a:lnSpc>
              <a:spcBef>
                <a:spcPct val="0"/>
              </a:spcBef>
            </a:pPr>
            <a:r>
              <a:rPr lang="en-US" sz="3909" b="1" dirty="0">
                <a:solidFill>
                  <a:srgbClr val="ADB765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INFORMAÇÕES SOBRE A CARTA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62564" y="3477160"/>
            <a:ext cx="5391607" cy="5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67" b="1" dirty="0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Para </a:t>
            </a:r>
            <a:r>
              <a:rPr lang="en-US" sz="3467" b="1" dirty="0" err="1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quem</a:t>
            </a:r>
            <a:r>
              <a:rPr lang="en-US" sz="3467" b="1" dirty="0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</a:t>
            </a:r>
            <a:r>
              <a:rPr lang="en-US" sz="3467" b="1" dirty="0" err="1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foi</a:t>
            </a:r>
            <a:r>
              <a:rPr lang="en-US" sz="3467" b="1" dirty="0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</a:t>
            </a:r>
            <a:r>
              <a:rPr lang="en-US" sz="3467" b="1" dirty="0" err="1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enviada</a:t>
            </a:r>
            <a:r>
              <a:rPr lang="en-US" sz="3467" b="1" dirty="0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62564" y="4469914"/>
            <a:ext cx="6896736" cy="389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Nichiren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Daishonin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escreveu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essa</a:t>
            </a:r>
            <a:r>
              <a:rPr lang="en-US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carta</a:t>
            </a:r>
          </a:p>
          <a:p>
            <a:pPr algn="l">
              <a:lnSpc>
                <a:spcPts val="3380"/>
              </a:lnSpc>
            </a:pP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em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1277 e a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endereçou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a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Nichinyo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,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cuja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identidade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exata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não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é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conhecida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.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Daishonin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expressa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sua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gratidão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pelas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oferendas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enviadas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ao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Gohonzon e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explica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o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significado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do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objeto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de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devoção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. A carta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contém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uma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descrição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física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do Gohonzon que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detalha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as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figuras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nele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representadas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e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seus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significados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e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ressalta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a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importância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da </a:t>
            </a:r>
            <a:r>
              <a:rPr lang="en-US" sz="2600" dirty="0" err="1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fé</a:t>
            </a:r>
            <a:r>
              <a:rPr lang="en-US" sz="2600" dirty="0">
                <a:solidFill>
                  <a:srgbClr val="545454"/>
                </a:solidFill>
                <a:latin typeface="Arial"/>
                <a:ea typeface="Kollektif"/>
                <a:cs typeface="Arial"/>
                <a:sym typeface="Kollektif"/>
              </a:rPr>
              <a:t> no Gohonzon.</a:t>
            </a:r>
            <a:endParaRPr lang="en-US" sz="2600" dirty="0">
              <a:solidFill>
                <a:srgbClr val="545454"/>
              </a:solidFill>
              <a:latin typeface="Arial"/>
              <a:ea typeface="Kollektif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58940" y="3515970"/>
            <a:ext cx="3713375" cy="5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67" b="1" dirty="0" err="1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Trecho</a:t>
            </a:r>
            <a:r>
              <a:rPr lang="en-US" sz="3467" b="1" dirty="0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do </a:t>
            </a:r>
            <a:r>
              <a:rPr lang="en-US" sz="3467" b="1" dirty="0" err="1">
                <a:solidFill>
                  <a:srgbClr val="ADB76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escrito</a:t>
            </a:r>
            <a:endParaRPr lang="en-US" sz="3467" b="1" dirty="0">
              <a:solidFill>
                <a:srgbClr val="ADB765"/>
              </a:solidFill>
              <a:latin typeface="Arial" panose="020B0604020202020204" pitchFamily="34" charset="0"/>
              <a:ea typeface="Kollektif Bold"/>
              <a:cs typeface="Arial" panose="020B0604020202020204" pitchFamily="34" charset="0"/>
              <a:sym typeface="Kollekt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58940" y="4469914"/>
            <a:ext cx="5954226" cy="299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Este Gohonzon também se encontra só nos dois ideogramas com os quais se escreve “fé”. É a isto que se refere o sutra [do Lótus] quando diz que se pode “obter acesso somente por meio da fé”.</a:t>
            </a:r>
          </a:p>
          <a:p>
            <a:pPr algn="l">
              <a:lnSpc>
                <a:spcPts val="3380"/>
              </a:lnSpc>
            </a:pPr>
            <a:endParaRPr lang="en-US" sz="2600">
              <a:solidFill>
                <a:srgbClr val="545454"/>
              </a:solidFill>
              <a:latin typeface="Arial" panose="020B0604020202020204" pitchFamily="34" charset="0"/>
              <a:ea typeface="Kollektif"/>
              <a:cs typeface="Arial" panose="020B0604020202020204" pitchFamily="34" charset="0"/>
              <a:sym typeface="Kollektif"/>
            </a:endParaRPr>
          </a:p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(CEND, v. II, p. 92-93)</a:t>
            </a:r>
          </a:p>
        </p:txBody>
      </p:sp>
      <p:sp>
        <p:nvSpPr>
          <p:cNvPr id="15" name="Freeform 15"/>
          <p:cNvSpPr/>
          <p:nvPr/>
        </p:nvSpPr>
        <p:spPr>
          <a:xfrm rot="-232854">
            <a:off x="-506618" y="396615"/>
            <a:ext cx="4209944" cy="2447030"/>
          </a:xfrm>
          <a:custGeom>
            <a:avLst/>
            <a:gdLst/>
            <a:ahLst/>
            <a:cxnLst/>
            <a:rect l="l" t="t" r="r" b="b"/>
            <a:pathLst>
              <a:path w="4209944" h="2447030">
                <a:moveTo>
                  <a:pt x="0" y="0"/>
                </a:moveTo>
                <a:lnTo>
                  <a:pt x="4209944" y="0"/>
                </a:lnTo>
                <a:lnTo>
                  <a:pt x="4209944" y="2447030"/>
                </a:lnTo>
                <a:lnTo>
                  <a:pt x="0" y="2447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 rot="8575688" flipV="1">
            <a:off x="14687232" y="7693272"/>
            <a:ext cx="4209944" cy="2447030"/>
          </a:xfrm>
          <a:custGeom>
            <a:avLst/>
            <a:gdLst/>
            <a:ahLst/>
            <a:cxnLst/>
            <a:rect l="l" t="t" r="r" b="b"/>
            <a:pathLst>
              <a:path w="4209944" h="2447030">
                <a:moveTo>
                  <a:pt x="0" y="2447030"/>
                </a:moveTo>
                <a:lnTo>
                  <a:pt x="4209944" y="2447030"/>
                </a:lnTo>
                <a:lnTo>
                  <a:pt x="4209944" y="0"/>
                </a:lnTo>
                <a:lnTo>
                  <a:pt x="0" y="0"/>
                </a:lnTo>
                <a:lnTo>
                  <a:pt x="0" y="24470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16D9EC4-600B-BED1-59B9-390CD81E6C7C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2124FE0-8FDB-E19E-2373-3EE39ACFA3DF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CE23180-AFB4-A241-32FF-BDFCE62E00F8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47D7020-5BE4-C05D-3FAE-036EA4A862B8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8E66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9974DC7E08114488D039B0F1F4C4A4" ma:contentTypeVersion="14" ma:contentTypeDescription="Crie um novo documento." ma:contentTypeScope="" ma:versionID="a04c36635bf329967b06c9cdae58b720">
  <xsd:schema xmlns:xsd="http://www.w3.org/2001/XMLSchema" xmlns:xs="http://www.w3.org/2001/XMLSchema" xmlns:p="http://schemas.microsoft.com/office/2006/metadata/properties" xmlns:ns2="54ae7e5c-a61a-42c8-9fdc-f5c2023a634f" xmlns:ns3="da51d823-ecee-427c-8e2a-5d65c51c86e3" targetNamespace="http://schemas.microsoft.com/office/2006/metadata/properties" ma:root="true" ma:fieldsID="8d7cdefd4d86ebe61fff291c988ea285" ns2:_="" ns3:_="">
    <xsd:import namespace="54ae7e5c-a61a-42c8-9fdc-f5c2023a634f"/>
    <xsd:import namespace="da51d823-ecee-427c-8e2a-5d65c51c8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e7e5c-a61a-42c8-9fdc-f5c2023a6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8463a014-29c6-4df7-a873-2e429c073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1d823-ecee-427c-8e2a-5d65c51c86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99920ad-baf7-4b45-8fae-66a026dc2ee4}" ma:internalName="TaxCatchAll" ma:showField="CatchAllData" ma:web="da51d823-ecee-427c-8e2a-5d65c51c8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51d823-ecee-427c-8e2a-5d65c51c86e3" xsi:nil="true"/>
    <lcf76f155ced4ddcb4097134ff3c332f xmlns="54ae7e5c-a61a-42c8-9fdc-f5c2023a63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35953E-A498-4D2B-BCC3-3EB252E03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e7e5c-a61a-42c8-9fdc-f5c2023a634f"/>
    <ds:schemaRef ds:uri="da51d823-ecee-427c-8e2a-5d65c51c8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151D4-CCF5-43C4-BD72-8771EE3F0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DB40E-ACC0-4F8F-A536-B67006310B04}">
  <ds:schemaRefs>
    <ds:schemaRef ds:uri="http://schemas.microsoft.com/office/2006/metadata/properties"/>
    <ds:schemaRef ds:uri="http://schemas.microsoft.com/office/infopath/2007/PartnerControls"/>
    <ds:schemaRef ds:uri="da51d823-ecee-427c-8e2a-5d65c51c86e3"/>
    <ds:schemaRef ds:uri="54ae7e5c-a61a-42c8-9fdc-f5c2023a63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1055</Words>
  <Application>Microsoft Office PowerPoint</Application>
  <PresentationFormat>Personalizar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Guia</dc:title>
  <cp:lastModifiedBy>Anry Leal</cp:lastModifiedBy>
  <cp:revision>10</cp:revision>
  <dcterms:created xsi:type="dcterms:W3CDTF">2006-08-16T00:00:00Z</dcterms:created>
  <dcterms:modified xsi:type="dcterms:W3CDTF">2025-01-14T20:41:56Z</dcterms:modified>
  <dc:identifier>DAF0cT4o9WM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0x010100779974DC7E08114488D039B0F1F4C4A4</vt:lpwstr>
  </property>
  <property fmtid="{D5CDD505-2E9C-101B-9397-08002B2CF9AE}" pid="3" name="MediaServiceImageTags">
    <vt:lpwstr/>
  </property>
</Properties>
</file>