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23"/>
  </p:handoutMasterIdLst>
  <p:sldIdLst>
    <p:sldId id="257" r:id="rId2"/>
    <p:sldId id="288" r:id="rId3"/>
    <p:sldId id="290" r:id="rId4"/>
    <p:sldId id="277" r:id="rId5"/>
    <p:sldId id="278" r:id="rId6"/>
    <p:sldId id="279" r:id="rId7"/>
    <p:sldId id="276" r:id="rId8"/>
    <p:sldId id="280" r:id="rId9"/>
    <p:sldId id="260" r:id="rId10"/>
    <p:sldId id="261" r:id="rId11"/>
    <p:sldId id="266" r:id="rId12"/>
    <p:sldId id="267" r:id="rId13"/>
    <p:sldId id="268" r:id="rId14"/>
    <p:sldId id="282" r:id="rId15"/>
    <p:sldId id="283" r:id="rId16"/>
    <p:sldId id="284" r:id="rId17"/>
    <p:sldId id="272" r:id="rId18"/>
    <p:sldId id="281" r:id="rId19"/>
    <p:sldId id="285" r:id="rId20"/>
    <p:sldId id="286" r:id="rId21"/>
    <p:sldId id="287" r:id="rId22"/>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notesViewPr>
    <p:cSldViewPr>
      <p:cViewPr varScale="1">
        <p:scale>
          <a:sx n="74" d="100"/>
          <a:sy n="74" d="100"/>
        </p:scale>
        <p:origin x="-1956" y="-96"/>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theme" Target="../theme/theme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CE2AB95D-81C5-4060-A7FC-CD1FCE612332}" type="datetimeFigureOut">
              <a:rPr lang="en-US" smtClean="0"/>
              <a:pPr/>
              <a:t>6/27/2018</a:t>
            </a:fld>
            <a:endParaRPr lang="en-US" dirty="0"/>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D891A230-EA43-47CF-9F72-2D7FF4844430}" type="slidenum">
              <a:rPr lang="en-US" smtClean="0"/>
              <a:pPr/>
              <a:t>‹#›</a:t>
            </a:fld>
            <a:endParaRPr lang="en-US"/>
          </a:p>
        </p:txBody>
      </p:sp>
      <p:pic>
        <p:nvPicPr>
          <p:cNvPr id="6" name="Picture 5" descr="19-01zu.jpg"/>
          <p:cNvPicPr>
            <a:picLocks noChangeAspect="1"/>
          </p:cNvPicPr>
          <p:nvPr/>
        </p:nvPicPr>
        <p:blipFill>
          <a:blip r:embed="rId2" cstate="print"/>
          <a:stretch>
            <a:fillRect/>
          </a:stretch>
        </p:blipFill>
        <p:spPr>
          <a:xfrm>
            <a:off x="228600" y="3810000"/>
            <a:ext cx="2743200" cy="2228850"/>
          </a:xfrm>
          <a:prstGeom prst="rect">
            <a:avLst/>
          </a:prstGeom>
        </p:spPr>
      </p:pic>
      <p:pic>
        <p:nvPicPr>
          <p:cNvPr id="7" name="Picture 6" descr="images.jpg"/>
          <p:cNvPicPr>
            <a:picLocks noChangeAspect="1"/>
          </p:cNvPicPr>
          <p:nvPr/>
        </p:nvPicPr>
        <p:blipFill>
          <a:blip r:embed="rId3" cstate="print"/>
          <a:stretch>
            <a:fillRect/>
          </a:stretch>
        </p:blipFill>
        <p:spPr>
          <a:xfrm>
            <a:off x="3657600" y="990600"/>
            <a:ext cx="1800225" cy="1781175"/>
          </a:xfrm>
          <a:prstGeom prst="rect">
            <a:avLst/>
          </a:prstGeom>
        </p:spPr>
      </p:pic>
      <p:pic>
        <p:nvPicPr>
          <p:cNvPr id="8" name="Picture 7" descr="Electron microscope.jpg"/>
          <p:cNvPicPr>
            <a:picLocks noChangeAspect="1"/>
          </p:cNvPicPr>
          <p:nvPr/>
        </p:nvPicPr>
        <p:blipFill>
          <a:blip r:embed="rId4" cstate="print"/>
          <a:stretch>
            <a:fillRect/>
          </a:stretch>
        </p:blipFill>
        <p:spPr>
          <a:xfrm>
            <a:off x="6400800" y="4038600"/>
            <a:ext cx="1857375" cy="1828800"/>
          </a:xfrm>
          <a:prstGeom prst="rect">
            <a:avLst/>
          </a:prstGeom>
        </p:spPr>
      </p:pic>
      <p:pic>
        <p:nvPicPr>
          <p:cNvPr id="9" name="Picture 8" descr="microscope.jpg"/>
          <p:cNvPicPr>
            <a:picLocks noChangeAspect="1"/>
          </p:cNvPicPr>
          <p:nvPr/>
        </p:nvPicPr>
        <p:blipFill>
          <a:blip r:embed="rId5" cstate="print"/>
          <a:stretch>
            <a:fillRect/>
          </a:stretch>
        </p:blipFill>
        <p:spPr>
          <a:xfrm>
            <a:off x="762000" y="1219200"/>
            <a:ext cx="2162175" cy="1428750"/>
          </a:xfrm>
          <a:prstGeom prst="rect">
            <a:avLst/>
          </a:prstGeom>
        </p:spPr>
      </p:pic>
      <p:pic>
        <p:nvPicPr>
          <p:cNvPr id="10" name="Picture 9" descr="TEM.jpg"/>
          <p:cNvPicPr>
            <a:picLocks noChangeAspect="1"/>
          </p:cNvPicPr>
          <p:nvPr/>
        </p:nvPicPr>
        <p:blipFill>
          <a:blip r:embed="rId6" cstate="print"/>
          <a:stretch>
            <a:fillRect/>
          </a:stretch>
        </p:blipFill>
        <p:spPr>
          <a:xfrm>
            <a:off x="3657600" y="4190999"/>
            <a:ext cx="1981200" cy="1918637"/>
          </a:xfrm>
          <a:prstGeom prst="rect">
            <a:avLst/>
          </a:prstGeom>
        </p:spPr>
      </p:pic>
      <p:pic>
        <p:nvPicPr>
          <p:cNvPr id="11" name="Picture 10" descr="mics.jpg"/>
          <p:cNvPicPr>
            <a:picLocks noChangeAspect="1"/>
          </p:cNvPicPr>
          <p:nvPr/>
        </p:nvPicPr>
        <p:blipFill>
          <a:blip r:embed="rId7" cstate="print"/>
          <a:stretch>
            <a:fillRect/>
          </a:stretch>
        </p:blipFill>
        <p:spPr>
          <a:xfrm>
            <a:off x="5943600" y="990600"/>
            <a:ext cx="2590800" cy="2179831"/>
          </a:xfrm>
          <a:prstGeom prst="rect">
            <a:avLst/>
          </a:prstGeom>
        </p:spPr>
      </p:pic>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1D8BD707-D9CF-40AE-B4C6-C98DA3205C09}" type="datetimeFigureOut">
              <a:rPr lang="en-US" smtClean="0"/>
              <a:pPr/>
              <a:t>6/27/2018</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1D8BD707-D9CF-40AE-B4C6-C98DA3205C09}" type="datetimeFigureOut">
              <a:rPr lang="en-US" smtClean="0"/>
              <a:pPr/>
              <a:t>6/27/2018</a:t>
            </a:fld>
            <a:endParaRPr lang="en-US"/>
          </a:p>
        </p:txBody>
      </p:sp>
      <p:sp>
        <p:nvSpPr>
          <p:cNvPr id="27" name="Slide Number Placeholder 26"/>
          <p:cNvSpPr>
            <a:spLocks noGrp="1"/>
          </p:cNvSpPr>
          <p:nvPr>
            <p:ph type="sldNum" sz="quarter" idx="11"/>
          </p:nvPr>
        </p:nvSpPr>
        <p:spPr/>
        <p:txBody>
          <a:bodyPr rtlCol="0"/>
          <a:lstStyle/>
          <a:p>
            <a:fld id="{B6F15528-21DE-4FAA-801E-634DDDAF4B2B}"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D8BD707-D9CF-40AE-B4C6-C98DA3205C09}" type="datetimeFigureOut">
              <a:rPr lang="en-US" smtClean="0"/>
              <a:pPr/>
              <a:t>6/27/2018</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D8BD707-D9CF-40AE-B4C6-C98DA3205C09}" type="datetimeFigureOut">
              <a:rPr lang="en-US" smtClean="0"/>
              <a:pPr/>
              <a:t>6/27/2018</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video" Target="file:///E:\foldscope\foldscope%20presentation\How%20to%20Insert%20a%20Microscope%20slide%20into%20Foldscope.mp4"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video" Target="file:///E:\foldscope\foldscope%20presentation\LED%20illumination%20for%20Brightfield%20technique%20with%20Foldscope.mp4"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video" Target="file:///E:\foldscope\foldscope%20presentation\Foldscope%20Viewing-%20%20With%20your%20phone%20camera.mp4"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9.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video" Target="file:///E:\foldscope\foldscope%20presentation\Foldscope%20assembly%20-%20how%20to.mp4"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1"/>
            <a:ext cx="7772400" cy="1600200"/>
          </a:xfrm>
        </p:spPr>
        <p:txBody>
          <a:bodyPr/>
          <a:lstStyle/>
          <a:p>
            <a:r>
              <a:rPr lang="en-US" dirty="0" smtClean="0">
                <a:ln>
                  <a:noFill/>
                </a:ln>
                <a:solidFill>
                  <a:schemeClr val="tx1"/>
                </a:solidFill>
                <a:effectLst/>
                <a:latin typeface="Agency FB" pitchFamily="34" charset="0"/>
              </a:rPr>
              <a:t>AN INTRODUCTION ABOUT FOLDSCOPE</a:t>
            </a:r>
            <a:endParaRPr lang="en-US" dirty="0">
              <a:ln>
                <a:noFill/>
              </a:ln>
              <a:solidFill>
                <a:schemeClr val="tx1"/>
              </a:solidFill>
              <a:effectLst/>
              <a:latin typeface="Agency FB" pitchFamily="34" charset="0"/>
            </a:endParaRPr>
          </a:p>
        </p:txBody>
      </p:sp>
      <p:sp>
        <p:nvSpPr>
          <p:cNvPr id="3" name="Text Placeholder 2"/>
          <p:cNvSpPr>
            <a:spLocks noGrp="1"/>
          </p:cNvSpPr>
          <p:nvPr>
            <p:ph type="body" idx="1"/>
          </p:nvPr>
        </p:nvSpPr>
        <p:spPr>
          <a:xfrm>
            <a:off x="722313" y="3367088"/>
            <a:ext cx="7772400" cy="2805112"/>
          </a:xfrm>
        </p:spPr>
        <p:txBody>
          <a:bodyPr>
            <a:normAutofit/>
          </a:bodyPr>
          <a:lstStyle/>
          <a:p>
            <a:endParaRPr lang="en-US" dirty="0" smtClean="0"/>
          </a:p>
          <a:p>
            <a:endParaRPr lang="en-US" dirty="0" smtClean="0"/>
          </a:p>
          <a:p>
            <a:r>
              <a:rPr lang="en-US" dirty="0" smtClean="0"/>
              <a:t>DR.A.M.RAMACHANDRAN</a:t>
            </a:r>
          </a:p>
          <a:p>
            <a:r>
              <a:rPr lang="en-US" dirty="0" smtClean="0"/>
              <a:t>ASST PROFESSOR,</a:t>
            </a:r>
          </a:p>
          <a:p>
            <a:r>
              <a:rPr lang="en-US" dirty="0" smtClean="0"/>
              <a:t>DEPT OF MICROBIOLOGY,</a:t>
            </a:r>
          </a:p>
          <a:p>
            <a:r>
              <a:rPr lang="en-US" dirty="0" smtClean="0"/>
              <a:t>DR.N.G.P.ARTS AND SCIENCE COLLEGE,</a:t>
            </a:r>
          </a:p>
          <a:p>
            <a:r>
              <a:rPr lang="en-US" dirty="0" smtClean="0"/>
              <a:t>COIMBATORE- 641 048</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533401"/>
            <a:ext cx="7772400" cy="685799"/>
          </a:xfrm>
        </p:spPr>
        <p:txBody>
          <a:bodyPr/>
          <a:lstStyle/>
          <a:p>
            <a:r>
              <a:rPr lang="en-US" sz="3200" dirty="0" smtClean="0">
                <a:latin typeface="Akshar Unicode" pitchFamily="2" charset="0"/>
                <a:cs typeface="Akshar Unicode" pitchFamily="2" charset="0"/>
              </a:rPr>
              <a:t>ADVANTAGES BY USING FOLDSCOPE</a:t>
            </a:r>
            <a:endParaRPr lang="en-US" sz="3200" dirty="0">
              <a:latin typeface="Akshar Unicode" pitchFamily="2" charset="0"/>
              <a:cs typeface="Akshar Unicode" pitchFamily="2" charset="0"/>
            </a:endParaRPr>
          </a:p>
        </p:txBody>
      </p:sp>
      <p:sp>
        <p:nvSpPr>
          <p:cNvPr id="3" name="Text Placeholder 2"/>
          <p:cNvSpPr>
            <a:spLocks noGrp="1"/>
          </p:cNvSpPr>
          <p:nvPr>
            <p:ph type="body" idx="1"/>
          </p:nvPr>
        </p:nvSpPr>
        <p:spPr>
          <a:xfrm>
            <a:off x="722313" y="1295400"/>
            <a:ext cx="7772400" cy="5334000"/>
          </a:xfrm>
        </p:spPr>
        <p:txBody>
          <a:bodyPr>
            <a:noAutofit/>
          </a:bodyPr>
          <a:lstStyle/>
          <a:p>
            <a:pPr>
              <a:lnSpc>
                <a:spcPct val="150000"/>
              </a:lnSpc>
            </a:pPr>
            <a:r>
              <a:rPr lang="en-US" sz="2400" b="1" dirty="0" smtClean="0">
                <a:latin typeface="Agency FB" pitchFamily="34" charset="0"/>
              </a:rPr>
              <a:t>1. It is less expensive, price is less than a dollar. </a:t>
            </a:r>
          </a:p>
          <a:p>
            <a:pPr>
              <a:lnSpc>
                <a:spcPct val="150000"/>
              </a:lnSpc>
            </a:pPr>
            <a:r>
              <a:rPr lang="en-US" sz="2400" b="1" dirty="0" smtClean="0">
                <a:latin typeface="Agency FB" pitchFamily="34" charset="0"/>
              </a:rPr>
              <a:t>2.  High magnification (2,000x).</a:t>
            </a:r>
          </a:p>
          <a:p>
            <a:pPr>
              <a:lnSpc>
                <a:spcPct val="150000"/>
              </a:lnSpc>
            </a:pPr>
            <a:r>
              <a:rPr lang="en-US" sz="2400" b="1" dirty="0" smtClean="0">
                <a:latin typeface="Agency FB" pitchFamily="34" charset="0"/>
              </a:rPr>
              <a:t>3. Weighs less (8.8 g)</a:t>
            </a:r>
          </a:p>
          <a:p>
            <a:pPr>
              <a:lnSpc>
                <a:spcPct val="150000"/>
              </a:lnSpc>
            </a:pPr>
            <a:r>
              <a:rPr lang="en-US" sz="2400" b="1" dirty="0" smtClean="0">
                <a:latin typeface="Agency FB" pitchFamily="34" charset="0"/>
              </a:rPr>
              <a:t>4. It is small enough to fit in a pocket (70x20x2 mm</a:t>
            </a:r>
            <a:r>
              <a:rPr lang="en-US" sz="2400" b="1" baseline="30000" dirty="0" smtClean="0">
                <a:latin typeface="Agency FB" pitchFamily="34" charset="0"/>
              </a:rPr>
              <a:t>3 </a:t>
            </a:r>
            <a:r>
              <a:rPr lang="en-US" sz="2400" b="1" dirty="0" smtClean="0">
                <a:latin typeface="Agency FB" pitchFamily="34" charset="0"/>
              </a:rPr>
              <a:t>) </a:t>
            </a:r>
          </a:p>
          <a:p>
            <a:pPr>
              <a:lnSpc>
                <a:spcPct val="150000"/>
              </a:lnSpc>
            </a:pPr>
            <a:r>
              <a:rPr lang="en-US" sz="2400" b="1" dirty="0" smtClean="0">
                <a:latin typeface="Agency FB" pitchFamily="34" charset="0"/>
              </a:rPr>
              <a:t>5. It requires no external power </a:t>
            </a:r>
          </a:p>
          <a:p>
            <a:pPr>
              <a:lnSpc>
                <a:spcPct val="150000"/>
              </a:lnSpc>
            </a:pPr>
            <a:r>
              <a:rPr lang="en-US" sz="2400" b="1" dirty="0" smtClean="0">
                <a:latin typeface="Agency FB" pitchFamily="34" charset="0"/>
              </a:rPr>
              <a:t>6. It can survive being dropped from a 3-story building or stepped on by a person.</a:t>
            </a:r>
          </a:p>
          <a:p>
            <a:pPr>
              <a:lnSpc>
                <a:spcPct val="150000"/>
              </a:lnSpc>
            </a:pPr>
            <a:r>
              <a:rPr lang="en-US" sz="2400" b="1" dirty="0" smtClean="0">
                <a:latin typeface="Agency FB" pitchFamily="34" charset="0"/>
              </a:rPr>
              <a:t> 7. Its minimalistic, scalable design is inherently application-specific instead of general-purpose.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Slide fixing in </a:t>
            </a:r>
            <a:r>
              <a:rPr lang="en-US" dirty="0" err="1" smtClean="0"/>
              <a:t>foldscope</a:t>
            </a:r>
            <a:endParaRPr lang="en-US" dirty="0"/>
          </a:p>
        </p:txBody>
      </p:sp>
      <p:pic>
        <p:nvPicPr>
          <p:cNvPr id="4" name="How to Insert a Microscope slide into Foldscope.mp4">
            <a:hlinkClick r:id="" action="ppaction://media"/>
          </p:cNvPr>
          <p:cNvPicPr>
            <a:picLocks noGrp="1" noRot="1" noChangeAspect="1"/>
          </p:cNvPicPr>
          <p:nvPr>
            <p:ph idx="1"/>
            <a:videoFile r:link="rId1"/>
          </p:nvPr>
        </p:nvPicPr>
        <p:blipFill>
          <a:blip r:embed="rId3" cstate="print"/>
          <a:stretch>
            <a:fillRect/>
          </a:stretch>
        </p:blipFill>
        <p:spPr>
          <a:xfrm>
            <a:off x="1605842" y="2743200"/>
            <a:ext cx="6090357" cy="3425826"/>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LED Illumination</a:t>
            </a:r>
            <a:endParaRPr lang="en-US" dirty="0"/>
          </a:p>
        </p:txBody>
      </p:sp>
      <p:pic>
        <p:nvPicPr>
          <p:cNvPr id="4" name="LED illumination for Brightfield technique with Foldscope.mp4">
            <a:hlinkClick r:id="" action="ppaction://media"/>
          </p:cNvPr>
          <p:cNvPicPr>
            <a:picLocks noGrp="1" noRot="1" noChangeAspect="1"/>
          </p:cNvPicPr>
          <p:nvPr>
            <p:ph idx="1"/>
            <a:videoFile r:link="rId1"/>
          </p:nvPr>
        </p:nvPicPr>
        <p:blipFill>
          <a:blip r:embed="rId3" cstate="print"/>
          <a:stretch>
            <a:fillRect/>
          </a:stretch>
        </p:blipFill>
        <p:spPr>
          <a:xfrm>
            <a:off x="1447800" y="2590799"/>
            <a:ext cx="6172200" cy="3535363"/>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Foldscope</a:t>
            </a:r>
            <a:r>
              <a:rPr lang="en-US" dirty="0" smtClean="0"/>
              <a:t> viewing with mobile camera</a:t>
            </a:r>
            <a:endParaRPr lang="en-US" dirty="0"/>
          </a:p>
        </p:txBody>
      </p:sp>
      <p:pic>
        <p:nvPicPr>
          <p:cNvPr id="4" name="Foldscope Viewing-  With your phone camera.mp4">
            <a:hlinkClick r:id="" action="ppaction://media"/>
          </p:cNvPr>
          <p:cNvPicPr>
            <a:picLocks noGrp="1" noRot="1" noChangeAspect="1"/>
          </p:cNvPicPr>
          <p:nvPr>
            <p:ph idx="1"/>
            <a:videoFile r:link="rId1"/>
          </p:nvPr>
        </p:nvPicPr>
        <p:blipFill>
          <a:blip r:embed="rId3" cstate="print"/>
          <a:stretch>
            <a:fillRect/>
          </a:stretch>
        </p:blipFill>
        <p:spPr>
          <a:xfrm>
            <a:off x="1905000" y="2514599"/>
            <a:ext cx="5638800" cy="3568701"/>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my task in </a:t>
            </a:r>
            <a:r>
              <a:rPr lang="en-US" dirty="0" err="1" smtClean="0"/>
              <a:t>foldscope</a:t>
            </a:r>
            <a:r>
              <a:rPr lang="en-US" dirty="0" smtClean="0"/>
              <a:t>?</a:t>
            </a:r>
            <a:endParaRPr lang="en-US" dirty="0"/>
          </a:p>
        </p:txBody>
      </p:sp>
      <p:pic>
        <p:nvPicPr>
          <p:cNvPr id="4" name="Content Placeholder 3" descr="images (1).png"/>
          <p:cNvPicPr>
            <a:picLocks noGrp="1" noChangeAspect="1"/>
          </p:cNvPicPr>
          <p:nvPr>
            <p:ph idx="1"/>
          </p:nvPr>
        </p:nvPicPr>
        <p:blipFill>
          <a:blip r:embed="rId2" cstate="print"/>
          <a:stretch>
            <a:fillRect/>
          </a:stretch>
        </p:blipFill>
        <p:spPr>
          <a:xfrm>
            <a:off x="1143000" y="2590800"/>
            <a:ext cx="5562600" cy="3505200"/>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Extend the </a:t>
            </a:r>
            <a:r>
              <a:rPr lang="en-US" dirty="0" err="1" smtClean="0"/>
              <a:t>foldscope</a:t>
            </a:r>
            <a:r>
              <a:rPr lang="en-US" dirty="0" smtClean="0"/>
              <a:t> application in water analysis</a:t>
            </a:r>
            <a:endParaRPr lang="en-US" dirty="0"/>
          </a:p>
        </p:txBody>
      </p:sp>
      <p:pic>
        <p:nvPicPr>
          <p:cNvPr id="4" name="Content Placeholder 3" descr="Logo-AIM1.jpg"/>
          <p:cNvPicPr>
            <a:picLocks noGrp="1" noChangeAspect="1"/>
          </p:cNvPicPr>
          <p:nvPr>
            <p:ph idx="1"/>
          </p:nvPr>
        </p:nvPicPr>
        <p:blipFill>
          <a:blip r:embed="rId2" cstate="print"/>
          <a:stretch>
            <a:fillRect/>
          </a:stretch>
        </p:blipFill>
        <p:spPr>
          <a:xfrm>
            <a:off x="1371600" y="2362200"/>
            <a:ext cx="4343400" cy="3000439"/>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Agency FB" pitchFamily="34" charset="0"/>
              </a:rPr>
              <a:t>objectives</a:t>
            </a:r>
            <a:endParaRPr lang="en-US" sz="4400" dirty="0">
              <a:latin typeface="Agency FB" pitchFamily="34" charset="0"/>
            </a:endParaRPr>
          </a:p>
        </p:txBody>
      </p:sp>
      <p:sp>
        <p:nvSpPr>
          <p:cNvPr id="3" name="Text Placeholder 2"/>
          <p:cNvSpPr>
            <a:spLocks noGrp="1"/>
          </p:cNvSpPr>
          <p:nvPr>
            <p:ph type="body" idx="2"/>
          </p:nvPr>
        </p:nvSpPr>
        <p:spPr/>
        <p:txBody>
          <a:bodyPr>
            <a:normAutofit/>
          </a:bodyPr>
          <a:lstStyle/>
          <a:p>
            <a:r>
              <a:rPr lang="en-US" sz="2400" dirty="0" smtClean="0">
                <a:latin typeface="Times New Roman" pitchFamily="18" charset="0"/>
                <a:cs typeface="Times New Roman" pitchFamily="18" charset="0"/>
              </a:rPr>
              <a:t>-Sample Collection</a:t>
            </a:r>
          </a:p>
          <a:p>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-Observation Of Samples by </a:t>
            </a:r>
            <a:r>
              <a:rPr lang="en-US" sz="2400" dirty="0" err="1" smtClean="0">
                <a:latin typeface="Times New Roman" pitchFamily="18" charset="0"/>
                <a:cs typeface="Times New Roman" pitchFamily="18" charset="0"/>
              </a:rPr>
              <a:t>foldscope</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-Bacterial Endo Toxin estimation in the Samples</a:t>
            </a:r>
          </a:p>
          <a:p>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-Enumeration and Characterization Of Bacteria in the Samples</a:t>
            </a:r>
            <a:endParaRPr lang="en-US" sz="2400" dirty="0"/>
          </a:p>
        </p:txBody>
      </p:sp>
      <p:pic>
        <p:nvPicPr>
          <p:cNvPr id="5" name="Content Placeholder 4" descr="images (3).jpg"/>
          <p:cNvPicPr>
            <a:picLocks noGrp="1" noChangeAspect="1"/>
          </p:cNvPicPr>
          <p:nvPr>
            <p:ph sz="half" idx="1"/>
          </p:nvPr>
        </p:nvPicPr>
        <p:blipFill>
          <a:blip r:embed="rId2" cstate="print"/>
          <a:stretch>
            <a:fillRect/>
          </a:stretch>
        </p:blipFill>
        <p:spPr>
          <a:xfrm>
            <a:off x="685800" y="1143000"/>
            <a:ext cx="3962399" cy="4953000"/>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0"/>
            <a:ext cx="7988592" cy="5410200"/>
          </a:xfrm>
        </p:spPr>
        <p:txBody>
          <a:bodyPr>
            <a:normAutofit/>
          </a:bodyPr>
          <a:lstStyle/>
          <a:p>
            <a:r>
              <a:rPr lang="en-US" sz="3200" dirty="0" smtClean="0">
                <a:ln>
                  <a:noFill/>
                </a:ln>
                <a:solidFill>
                  <a:schemeClr val="tx1"/>
                </a:solidFill>
                <a:effectLst/>
                <a:latin typeface="Agency FB" pitchFamily="34" charset="0"/>
                <a:cs typeface="Times New Roman" pitchFamily="18" charset="0"/>
              </a:rPr>
              <a:t>1. Drinking water sample collection:</a:t>
            </a:r>
            <a:br>
              <a:rPr lang="en-US" sz="3200" dirty="0" smtClean="0">
                <a:ln>
                  <a:noFill/>
                </a:ln>
                <a:solidFill>
                  <a:schemeClr val="tx1"/>
                </a:solidFill>
                <a:effectLst/>
                <a:latin typeface="Agency FB" pitchFamily="34" charset="0"/>
                <a:cs typeface="Times New Roman" pitchFamily="18" charset="0"/>
              </a:rPr>
            </a:br>
            <a:r>
              <a:rPr lang="en-US" sz="2800" b="0" dirty="0" smtClean="0">
                <a:ln>
                  <a:noFill/>
                </a:ln>
                <a:solidFill>
                  <a:schemeClr val="tx1"/>
                </a:solidFill>
                <a:effectLst/>
                <a:latin typeface="Agency FB" pitchFamily="34" charset="0"/>
                <a:cs typeface="Times New Roman" pitchFamily="18" charset="0"/>
              </a:rPr>
              <a:t/>
            </a:r>
            <a:br>
              <a:rPr lang="en-US" sz="2800" b="0" dirty="0" smtClean="0">
                <a:ln>
                  <a:noFill/>
                </a:ln>
                <a:solidFill>
                  <a:schemeClr val="tx1"/>
                </a:solidFill>
                <a:effectLst/>
                <a:latin typeface="Agency FB" pitchFamily="34" charset="0"/>
                <a:cs typeface="Times New Roman" pitchFamily="18" charset="0"/>
              </a:rPr>
            </a:br>
            <a:r>
              <a:rPr lang="en-US" sz="2800" b="0" dirty="0" smtClean="0">
                <a:ln>
                  <a:noFill/>
                </a:ln>
                <a:solidFill>
                  <a:schemeClr val="tx1"/>
                </a:solidFill>
                <a:effectLst/>
                <a:latin typeface="Agency FB" pitchFamily="34" charset="0"/>
                <a:cs typeface="Times New Roman" pitchFamily="18" charset="0"/>
              </a:rPr>
              <a:t>The samples will be collected  by </a:t>
            </a:r>
            <a:r>
              <a:rPr lang="en-US" sz="2800" b="0" dirty="0" smtClean="0">
                <a:ln>
                  <a:noFill/>
                </a:ln>
                <a:solidFill>
                  <a:schemeClr val="tx1"/>
                </a:solidFill>
                <a:effectLst/>
                <a:latin typeface="Agency FB" pitchFamily="34" charset="0"/>
                <a:cs typeface="Times New Roman" pitchFamily="18" charset="0"/>
              </a:rPr>
              <a:t>aseptic </a:t>
            </a:r>
            <a:r>
              <a:rPr lang="en-US" sz="2800" b="0" dirty="0" smtClean="0">
                <a:ln>
                  <a:noFill/>
                </a:ln>
                <a:solidFill>
                  <a:schemeClr val="tx1"/>
                </a:solidFill>
                <a:effectLst/>
                <a:latin typeface="Agency FB" pitchFamily="34" charset="0"/>
                <a:cs typeface="Times New Roman" pitchFamily="18" charset="0"/>
              </a:rPr>
              <a:t>procedure in the pre sterilized  screw cap bottles.  It shall be processed immediately or if delay stored in refrigerated condition at 4</a:t>
            </a:r>
            <a:r>
              <a:rPr lang="en-US" sz="2800" b="0" baseline="30000" dirty="0" smtClean="0">
                <a:ln>
                  <a:noFill/>
                </a:ln>
                <a:solidFill>
                  <a:schemeClr val="tx1"/>
                </a:solidFill>
                <a:effectLst/>
                <a:latin typeface="Agency FB" pitchFamily="34" charset="0"/>
                <a:cs typeface="Times New Roman" pitchFamily="18" charset="0"/>
              </a:rPr>
              <a:t>o</a:t>
            </a:r>
            <a:r>
              <a:rPr lang="en-US" sz="2800" b="0" dirty="0" smtClean="0">
                <a:ln>
                  <a:noFill/>
                </a:ln>
                <a:solidFill>
                  <a:schemeClr val="tx1"/>
                </a:solidFill>
                <a:effectLst/>
                <a:latin typeface="Agency FB" pitchFamily="34" charset="0"/>
                <a:cs typeface="Times New Roman" pitchFamily="18" charset="0"/>
              </a:rPr>
              <a:t> C .</a:t>
            </a:r>
            <a:br>
              <a:rPr lang="en-US" sz="2800" b="0" dirty="0" smtClean="0">
                <a:ln>
                  <a:noFill/>
                </a:ln>
                <a:solidFill>
                  <a:schemeClr val="tx1"/>
                </a:solidFill>
                <a:effectLst/>
                <a:latin typeface="Agency FB" pitchFamily="34" charset="0"/>
                <a:cs typeface="Times New Roman" pitchFamily="18" charset="0"/>
              </a:rPr>
            </a:br>
            <a:r>
              <a:rPr lang="en-US" sz="2800" b="0" dirty="0" smtClean="0">
                <a:ln>
                  <a:noFill/>
                </a:ln>
                <a:solidFill>
                  <a:schemeClr val="tx1"/>
                </a:solidFill>
                <a:effectLst/>
                <a:latin typeface="Agency FB" pitchFamily="34" charset="0"/>
                <a:cs typeface="Times New Roman" pitchFamily="18" charset="0"/>
              </a:rPr>
              <a:t/>
            </a:r>
            <a:br>
              <a:rPr lang="en-US" sz="2800" b="0" dirty="0" smtClean="0">
                <a:ln>
                  <a:noFill/>
                </a:ln>
                <a:solidFill>
                  <a:schemeClr val="tx1"/>
                </a:solidFill>
                <a:effectLst/>
                <a:latin typeface="Agency FB" pitchFamily="34" charset="0"/>
                <a:cs typeface="Times New Roman" pitchFamily="18" charset="0"/>
              </a:rPr>
            </a:br>
            <a:r>
              <a:rPr lang="en-US" sz="3200" dirty="0" smtClean="0">
                <a:ln>
                  <a:noFill/>
                </a:ln>
                <a:solidFill>
                  <a:schemeClr val="tx1"/>
                </a:solidFill>
                <a:effectLst/>
                <a:latin typeface="Agency FB" pitchFamily="34" charset="0"/>
                <a:cs typeface="Times New Roman" pitchFamily="18" charset="0"/>
              </a:rPr>
              <a:t>2. Observation </a:t>
            </a:r>
            <a:r>
              <a:rPr lang="en-US" sz="3200" dirty="0" smtClean="0">
                <a:ln>
                  <a:noFill/>
                </a:ln>
                <a:solidFill>
                  <a:schemeClr val="tx1"/>
                </a:solidFill>
                <a:effectLst/>
                <a:latin typeface="Agency FB" pitchFamily="34" charset="0"/>
                <a:cs typeface="Times New Roman" pitchFamily="18" charset="0"/>
              </a:rPr>
              <a:t>of </a:t>
            </a:r>
            <a:r>
              <a:rPr lang="en-US" sz="3200" dirty="0" smtClean="0">
                <a:ln>
                  <a:noFill/>
                </a:ln>
                <a:solidFill>
                  <a:schemeClr val="tx1"/>
                </a:solidFill>
                <a:effectLst/>
                <a:latin typeface="Agency FB" pitchFamily="34" charset="0"/>
                <a:cs typeface="Times New Roman" pitchFamily="18" charset="0"/>
              </a:rPr>
              <a:t>sample by </a:t>
            </a:r>
            <a:r>
              <a:rPr lang="en-US" sz="3200" dirty="0" err="1" smtClean="0">
                <a:ln>
                  <a:noFill/>
                </a:ln>
                <a:solidFill>
                  <a:schemeClr val="tx1"/>
                </a:solidFill>
                <a:effectLst/>
                <a:latin typeface="Agency FB" pitchFamily="34" charset="0"/>
                <a:cs typeface="Times New Roman" pitchFamily="18" charset="0"/>
              </a:rPr>
              <a:t>Foldscope</a:t>
            </a:r>
            <a:r>
              <a:rPr lang="en-US" sz="3200" dirty="0" smtClean="0">
                <a:ln>
                  <a:noFill/>
                </a:ln>
                <a:solidFill>
                  <a:schemeClr val="tx1"/>
                </a:solidFill>
                <a:effectLst/>
                <a:latin typeface="Agency FB" pitchFamily="34" charset="0"/>
                <a:cs typeface="Times New Roman" pitchFamily="18" charset="0"/>
              </a:rPr>
              <a:t>:</a:t>
            </a:r>
            <a:r>
              <a:rPr lang="en-US" sz="3200" dirty="0" smtClean="0">
                <a:ln>
                  <a:noFill/>
                </a:ln>
                <a:solidFill>
                  <a:schemeClr val="tx1"/>
                </a:solidFill>
                <a:effectLst/>
                <a:latin typeface="Agency FB" pitchFamily="34" charset="0"/>
                <a:cs typeface="Times New Roman" pitchFamily="18" charset="0"/>
              </a:rPr>
              <a:t/>
            </a:r>
            <a:br>
              <a:rPr lang="en-US" sz="3200" dirty="0" smtClean="0">
                <a:ln>
                  <a:noFill/>
                </a:ln>
                <a:solidFill>
                  <a:schemeClr val="tx1"/>
                </a:solidFill>
                <a:effectLst/>
                <a:latin typeface="Agency FB" pitchFamily="34" charset="0"/>
                <a:cs typeface="Times New Roman" pitchFamily="18" charset="0"/>
              </a:rPr>
            </a:br>
            <a:r>
              <a:rPr lang="en-US" sz="2800" b="0" dirty="0" smtClean="0">
                <a:ln>
                  <a:noFill/>
                </a:ln>
                <a:solidFill>
                  <a:schemeClr val="tx1"/>
                </a:solidFill>
                <a:effectLst/>
                <a:latin typeface="Agency FB" pitchFamily="34" charset="0"/>
                <a:cs typeface="Times New Roman" pitchFamily="18" charset="0"/>
              </a:rPr>
              <a:t/>
            </a:r>
            <a:br>
              <a:rPr lang="en-US" sz="2800" b="0" dirty="0" smtClean="0">
                <a:ln>
                  <a:noFill/>
                </a:ln>
                <a:solidFill>
                  <a:schemeClr val="tx1"/>
                </a:solidFill>
                <a:effectLst/>
                <a:latin typeface="Agency FB" pitchFamily="34" charset="0"/>
                <a:cs typeface="Times New Roman" pitchFamily="18" charset="0"/>
              </a:rPr>
            </a:br>
            <a:r>
              <a:rPr lang="en-US" sz="2800" b="0" dirty="0" smtClean="0">
                <a:ln>
                  <a:noFill/>
                </a:ln>
                <a:solidFill>
                  <a:schemeClr val="tx1"/>
                </a:solidFill>
                <a:effectLst/>
                <a:latin typeface="Agency FB" pitchFamily="34" charset="0"/>
                <a:cs typeface="Times New Roman" pitchFamily="18" charset="0"/>
              </a:rPr>
              <a:t>Place a drop of water sample on the clean glass slide and shall be observed for dust and other particles</a:t>
            </a:r>
            <a:br>
              <a:rPr lang="en-US" sz="2800" b="0" dirty="0" smtClean="0">
                <a:ln>
                  <a:noFill/>
                </a:ln>
                <a:solidFill>
                  <a:schemeClr val="tx1"/>
                </a:solidFill>
                <a:effectLst/>
                <a:latin typeface="Agency FB" pitchFamily="34" charset="0"/>
                <a:cs typeface="Times New Roman" pitchFamily="18" charset="0"/>
              </a:rPr>
            </a:br>
            <a:endParaRPr lang="en-US" sz="2800" b="0" dirty="0">
              <a:ln>
                <a:noFill/>
              </a:ln>
              <a:solidFill>
                <a:schemeClr val="tx1"/>
              </a:solidFill>
              <a:effectLst/>
              <a:latin typeface="Agency FB" pitchFamily="34" charset="0"/>
              <a:cs typeface="Times New Roman" pitchFamily="18" charset="0"/>
            </a:endParaRPr>
          </a:p>
        </p:txBody>
      </p:sp>
      <p:sp>
        <p:nvSpPr>
          <p:cNvPr id="3" name="Text Placeholder 2"/>
          <p:cNvSpPr>
            <a:spLocks noGrp="1"/>
          </p:cNvSpPr>
          <p:nvPr>
            <p:ph type="body" idx="1"/>
          </p:nvPr>
        </p:nvSpPr>
        <p:spPr>
          <a:xfrm>
            <a:off x="2578392" y="0"/>
            <a:ext cx="6400800" cy="685800"/>
          </a:xfrm>
        </p:spPr>
        <p:txBody>
          <a:bodyPr/>
          <a:lstStyle/>
          <a:p>
            <a:r>
              <a:rPr lang="en-US" dirty="0" smtClean="0"/>
              <a:t>Materials and Methodology</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838201"/>
            <a:ext cx="7772400" cy="1371600"/>
          </a:xfrm>
        </p:spPr>
        <p:txBody>
          <a:bodyPr/>
          <a:lstStyle/>
          <a:p>
            <a:r>
              <a:rPr lang="en-US" b="0" dirty="0" smtClean="0">
                <a:ln>
                  <a:noFill/>
                </a:ln>
                <a:solidFill>
                  <a:schemeClr val="tx1"/>
                </a:solidFill>
                <a:effectLst/>
              </a:rPr>
              <a:t>3. </a:t>
            </a:r>
            <a:r>
              <a:rPr lang="en-US" b="0" dirty="0" err="1" smtClean="0">
                <a:ln>
                  <a:noFill/>
                </a:ln>
                <a:solidFill>
                  <a:schemeClr val="tx1"/>
                </a:solidFill>
                <a:effectLst/>
              </a:rPr>
              <a:t>Endotoxin</a:t>
            </a:r>
            <a:r>
              <a:rPr lang="en-US" b="0" dirty="0" smtClean="0">
                <a:ln>
                  <a:noFill/>
                </a:ln>
                <a:solidFill>
                  <a:schemeClr val="tx1"/>
                </a:solidFill>
                <a:effectLst/>
              </a:rPr>
              <a:t> </a:t>
            </a:r>
            <a:r>
              <a:rPr lang="en-US" b="0" dirty="0" smtClean="0">
                <a:ln>
                  <a:noFill/>
                </a:ln>
                <a:solidFill>
                  <a:schemeClr val="tx1"/>
                </a:solidFill>
                <a:effectLst/>
              </a:rPr>
              <a:t>detection</a:t>
            </a:r>
            <a:endParaRPr lang="en-US" b="0" dirty="0">
              <a:ln>
                <a:noFill/>
              </a:ln>
              <a:solidFill>
                <a:schemeClr val="tx1"/>
              </a:solidFill>
              <a:effectLst/>
            </a:endParaRPr>
          </a:p>
        </p:txBody>
      </p:sp>
      <p:sp>
        <p:nvSpPr>
          <p:cNvPr id="3" name="Text Placeholder 2"/>
          <p:cNvSpPr>
            <a:spLocks noGrp="1"/>
          </p:cNvSpPr>
          <p:nvPr>
            <p:ph type="body" idx="1"/>
          </p:nvPr>
        </p:nvSpPr>
        <p:spPr>
          <a:xfrm>
            <a:off x="722313" y="2209800"/>
            <a:ext cx="7772400" cy="2667000"/>
          </a:xfrm>
        </p:spPr>
        <p:txBody>
          <a:bodyPr>
            <a:normAutofit/>
          </a:bodyPr>
          <a:lstStyle/>
          <a:p>
            <a:pPr algn="just"/>
            <a:r>
              <a:rPr lang="en-US" dirty="0" smtClean="0"/>
              <a:t> </a:t>
            </a:r>
          </a:p>
          <a:p>
            <a:pPr algn="just">
              <a:buFont typeface="Arial" pitchFamily="34" charset="0"/>
              <a:buChar char="•"/>
            </a:pPr>
            <a:r>
              <a:rPr lang="en-US" b="1" dirty="0" smtClean="0"/>
              <a:t> The </a:t>
            </a:r>
            <a:r>
              <a:rPr lang="en-US" b="1" dirty="0" err="1" smtClean="0"/>
              <a:t>endotoxin</a:t>
            </a:r>
            <a:r>
              <a:rPr lang="en-US" b="1" dirty="0" smtClean="0"/>
              <a:t> combine with a </a:t>
            </a:r>
            <a:r>
              <a:rPr lang="en-US" b="1" dirty="0" err="1" smtClean="0"/>
              <a:t>lysate</a:t>
            </a:r>
            <a:r>
              <a:rPr lang="en-US" b="1" dirty="0" smtClean="0"/>
              <a:t> form an agglomerate which can be detected </a:t>
            </a:r>
            <a:r>
              <a:rPr lang="en-US" b="1" dirty="0" smtClean="0"/>
              <a:t>by UV </a:t>
            </a:r>
            <a:r>
              <a:rPr lang="en-US" b="1" dirty="0" smtClean="0"/>
              <a:t>spectrophotometer.</a:t>
            </a:r>
          </a:p>
          <a:p>
            <a:pPr algn="just">
              <a:buFont typeface="Arial" pitchFamily="34" charset="0"/>
              <a:buChar char="•"/>
            </a:pPr>
            <a:endParaRPr lang="en-US" b="1" dirty="0" smtClean="0"/>
          </a:p>
          <a:p>
            <a:pPr algn="just">
              <a:buFont typeface="Arial" pitchFamily="34" charset="0"/>
              <a:buChar char="•"/>
            </a:pPr>
            <a:r>
              <a:rPr lang="en-US" b="1" dirty="0" smtClean="0"/>
              <a:t> </a:t>
            </a:r>
            <a:r>
              <a:rPr lang="en-US" b="1" dirty="0" smtClean="0"/>
              <a:t>but It </a:t>
            </a:r>
            <a:r>
              <a:rPr lang="en-US" b="1" dirty="0" smtClean="0"/>
              <a:t>is replaced by </a:t>
            </a:r>
            <a:r>
              <a:rPr lang="en-US" b="1" dirty="0" err="1" smtClean="0"/>
              <a:t>foldscope</a:t>
            </a:r>
            <a:r>
              <a:rPr lang="en-US" b="1" dirty="0" smtClean="0"/>
              <a:t> and the rate of time consuming also reduced</a:t>
            </a:r>
          </a:p>
          <a:p>
            <a:pPr algn="just"/>
            <a:endParaRPr lang="en-US" dirty="0" smtClean="0"/>
          </a:p>
          <a:p>
            <a:pPr algn="just"/>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127176" cy="1219200"/>
          </a:xfrm>
        </p:spPr>
        <p:txBody>
          <a:bodyPr>
            <a:noAutofit/>
          </a:bodyPr>
          <a:lstStyle/>
          <a:p>
            <a:r>
              <a:rPr lang="en-US" sz="2800" dirty="0" smtClean="0"/>
              <a:t>4. Identification and characterization of Bacteria</a:t>
            </a:r>
            <a:endParaRPr lang="en-US" sz="2800" dirty="0"/>
          </a:p>
        </p:txBody>
      </p:sp>
      <p:sp>
        <p:nvSpPr>
          <p:cNvPr id="3" name="Text Placeholder 2"/>
          <p:cNvSpPr>
            <a:spLocks noGrp="1"/>
          </p:cNvSpPr>
          <p:nvPr>
            <p:ph type="body" idx="2"/>
          </p:nvPr>
        </p:nvSpPr>
        <p:spPr/>
        <p:txBody>
          <a:bodyPr>
            <a:normAutofit/>
          </a:bodyPr>
          <a:lstStyle/>
          <a:p>
            <a:r>
              <a:rPr lang="en-US" sz="2800" dirty="0" smtClean="0">
                <a:latin typeface="Agency FB" pitchFamily="34" charset="0"/>
              </a:rPr>
              <a:t>It encompass,</a:t>
            </a:r>
            <a:br>
              <a:rPr lang="en-US" sz="2800" dirty="0" smtClean="0">
                <a:latin typeface="Agency FB" pitchFamily="34" charset="0"/>
              </a:rPr>
            </a:br>
            <a:r>
              <a:rPr lang="en-US" sz="2800" dirty="0" smtClean="0">
                <a:latin typeface="Agency FB" pitchFamily="34" charset="0"/>
              </a:rPr>
              <a:t>	</a:t>
            </a:r>
            <a:r>
              <a:rPr lang="en-US" sz="2800" dirty="0" err="1" smtClean="0">
                <a:latin typeface="Agency FB" pitchFamily="34" charset="0"/>
              </a:rPr>
              <a:t>a.foldscopic</a:t>
            </a:r>
            <a:r>
              <a:rPr lang="en-US" sz="2800" dirty="0" smtClean="0">
                <a:latin typeface="Agency FB" pitchFamily="34" charset="0"/>
              </a:rPr>
              <a:t> observation- staining techniques</a:t>
            </a:r>
            <a:br>
              <a:rPr lang="en-US" sz="2800" dirty="0" smtClean="0">
                <a:latin typeface="Agency FB" pitchFamily="34" charset="0"/>
              </a:rPr>
            </a:br>
            <a:r>
              <a:rPr lang="en-US" sz="2800" dirty="0" smtClean="0">
                <a:latin typeface="Agency FB" pitchFamily="34" charset="0"/>
              </a:rPr>
              <a:t>	b. Biochemical analysis-</a:t>
            </a:r>
            <a:r>
              <a:rPr lang="en-US" sz="2800" dirty="0" err="1" smtClean="0">
                <a:latin typeface="Agency FB" pitchFamily="34" charset="0"/>
              </a:rPr>
              <a:t>IMViC</a:t>
            </a:r>
            <a:r>
              <a:rPr lang="en-US" sz="2800" dirty="0" smtClean="0">
                <a:latin typeface="Agency FB" pitchFamily="34" charset="0"/>
              </a:rPr>
              <a:t>, TSI test, sugar utilization</a:t>
            </a:r>
            <a:br>
              <a:rPr lang="en-US" sz="2800" dirty="0" smtClean="0">
                <a:latin typeface="Agency FB" pitchFamily="34" charset="0"/>
              </a:rPr>
            </a:br>
            <a:r>
              <a:rPr lang="en-US" sz="2800" dirty="0" smtClean="0">
                <a:latin typeface="Agency FB" pitchFamily="34" charset="0"/>
              </a:rPr>
              <a:t>	c. Media analysis</a:t>
            </a:r>
            <a:endParaRPr lang="en-US" sz="2800" dirty="0">
              <a:latin typeface="Agency FB" pitchFamily="34" charset="0"/>
            </a:endParaRPr>
          </a:p>
        </p:txBody>
      </p:sp>
      <p:pic>
        <p:nvPicPr>
          <p:cNvPr id="5" name="Content Placeholder 4" descr="screenshot.jpg"/>
          <p:cNvPicPr>
            <a:picLocks noGrp="1" noChangeAspect="1"/>
          </p:cNvPicPr>
          <p:nvPr>
            <p:ph sz="half" idx="1"/>
          </p:nvPr>
        </p:nvPicPr>
        <p:blipFill>
          <a:blip r:embed="rId2" cstate="print"/>
          <a:stretch>
            <a:fillRect/>
          </a:stretch>
        </p:blipFill>
        <p:spPr>
          <a:xfrm>
            <a:off x="838200" y="1905000"/>
            <a:ext cx="3754438" cy="46482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685801"/>
            <a:ext cx="7772400" cy="838199"/>
          </a:xfrm>
        </p:spPr>
        <p:txBody>
          <a:bodyPr/>
          <a:lstStyle/>
          <a:p>
            <a:r>
              <a:rPr lang="en-US" dirty="0" smtClean="0"/>
              <a:t>Introduction</a:t>
            </a:r>
            <a:br>
              <a:rPr lang="en-US" dirty="0" smtClean="0"/>
            </a:br>
            <a:endParaRPr lang="en-US" dirty="0"/>
          </a:p>
        </p:txBody>
      </p:sp>
      <p:sp>
        <p:nvSpPr>
          <p:cNvPr id="3" name="Text Placeholder 2"/>
          <p:cNvSpPr>
            <a:spLocks noGrp="1"/>
          </p:cNvSpPr>
          <p:nvPr>
            <p:ph type="body" idx="1"/>
          </p:nvPr>
        </p:nvSpPr>
        <p:spPr>
          <a:xfrm>
            <a:off x="722313" y="1143000"/>
            <a:ext cx="7772400" cy="5181600"/>
          </a:xfrm>
        </p:spPr>
        <p:txBody>
          <a:bodyPr>
            <a:normAutofit lnSpcReduction="10000"/>
          </a:bodyPr>
          <a:lstStyle/>
          <a:p>
            <a:r>
              <a:rPr lang="en-US" dirty="0" smtClean="0"/>
              <a:t>	The </a:t>
            </a:r>
            <a:r>
              <a:rPr lang="en-US" dirty="0" err="1" smtClean="0"/>
              <a:t>foldscope</a:t>
            </a:r>
            <a:r>
              <a:rPr lang="en-US" dirty="0" smtClean="0"/>
              <a:t> is an unique invention by an Indian scientist, </a:t>
            </a:r>
            <a:r>
              <a:rPr lang="en-US" dirty="0" err="1" smtClean="0"/>
              <a:t>Dr.Manu</a:t>
            </a:r>
            <a:r>
              <a:rPr lang="en-US" dirty="0" smtClean="0"/>
              <a:t> </a:t>
            </a:r>
            <a:r>
              <a:rPr lang="en-US" dirty="0" err="1" smtClean="0"/>
              <a:t>prakash</a:t>
            </a:r>
            <a:r>
              <a:rPr lang="en-US" dirty="0" smtClean="0"/>
              <a:t>, professor at Stanford University developed to foster deep interest in science at an early stage by providing “ microscope for every child”.</a:t>
            </a:r>
          </a:p>
          <a:p>
            <a:r>
              <a:rPr lang="en-US" dirty="0" smtClean="0"/>
              <a:t>	The </a:t>
            </a:r>
            <a:r>
              <a:rPr lang="en-US" dirty="0" err="1" smtClean="0"/>
              <a:t>foldscope</a:t>
            </a:r>
            <a:r>
              <a:rPr lang="en-US" dirty="0" smtClean="0"/>
              <a:t> is an ultra affordable paper microscope inspired by origami.</a:t>
            </a:r>
          </a:p>
          <a:p>
            <a:r>
              <a:rPr lang="en-US" dirty="0" smtClean="0"/>
              <a:t>	 It is a portable, sturdy and versatile microscope made mostly out of paper (water proof) that magnifies the wonders of the microscopic world, without the bulk and expense of a conventional research microscope.</a:t>
            </a:r>
          </a:p>
          <a:p>
            <a:r>
              <a:rPr lang="en-US" dirty="0" smtClean="0"/>
              <a:t>	</a:t>
            </a:r>
            <a:r>
              <a:rPr lang="en-US" dirty="0" err="1" smtClean="0"/>
              <a:t>Foldscope</a:t>
            </a:r>
            <a:r>
              <a:rPr lang="en-US" dirty="0" smtClean="0"/>
              <a:t> is designed to bring microscopy out of science labs and in to the hands of people around the world.</a:t>
            </a:r>
          </a:p>
          <a:p>
            <a:r>
              <a:rPr lang="en-US" dirty="0" err="1" smtClean="0"/>
              <a:t>foldscope</a:t>
            </a:r>
            <a:r>
              <a:rPr lang="en-US" dirty="0" smtClean="0"/>
              <a:t> is a real microscope, with a magnification  and resolution sufficient for imaging live individual cells, cellular organelles, embryos, swimming bacteria and much more. It is affordable and can be used anywhere. It brings science to daily life.</a:t>
            </a:r>
          </a:p>
          <a:p>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descr="images (4).jpg"/>
          <p:cNvPicPr>
            <a:picLocks noGrp="1" noChangeAspect="1"/>
          </p:cNvPicPr>
          <p:nvPr>
            <p:ph idx="1"/>
          </p:nvPr>
        </p:nvPicPr>
        <p:blipFill>
          <a:blip r:embed="rId2" cstate="print"/>
          <a:stretch>
            <a:fillRect/>
          </a:stretch>
        </p:blipFill>
        <p:spPr>
          <a:xfrm>
            <a:off x="457200" y="1219200"/>
            <a:ext cx="7543800" cy="4572000"/>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omic-cartoon-thank-you-powerpoint-templates.jpg"/>
          <p:cNvPicPr>
            <a:picLocks noGrp="1" noChangeAspect="1"/>
          </p:cNvPicPr>
          <p:nvPr>
            <p:ph idx="1"/>
          </p:nvPr>
        </p:nvPicPr>
        <p:blipFill>
          <a:blip r:embed="rId2" cstate="print"/>
          <a:stretch>
            <a:fillRect/>
          </a:stretch>
        </p:blipFill>
        <p:spPr>
          <a:xfrm>
            <a:off x="304800" y="1066800"/>
            <a:ext cx="8839200" cy="48006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422030"/>
          </a:xfrm>
        </p:spPr>
        <p:txBody>
          <a:bodyPr>
            <a:noAutofit/>
          </a:bodyPr>
          <a:lstStyle/>
          <a:p>
            <a:r>
              <a:rPr lang="en-US" sz="2800" dirty="0" err="1" smtClean="0"/>
              <a:t>MoU</a:t>
            </a:r>
            <a:endParaRPr lang="en-US" sz="2800" dirty="0"/>
          </a:p>
        </p:txBody>
      </p:sp>
      <p:sp>
        <p:nvSpPr>
          <p:cNvPr id="3" name="Text Placeholder 2"/>
          <p:cNvSpPr>
            <a:spLocks noGrp="1"/>
          </p:cNvSpPr>
          <p:nvPr>
            <p:ph type="body" idx="2"/>
          </p:nvPr>
        </p:nvSpPr>
        <p:spPr>
          <a:xfrm>
            <a:off x="5353496" y="1600200"/>
            <a:ext cx="3383280" cy="5028247"/>
          </a:xfrm>
        </p:spPr>
        <p:txBody>
          <a:bodyPr>
            <a:normAutofit/>
          </a:bodyPr>
          <a:lstStyle/>
          <a:p>
            <a:r>
              <a:rPr lang="en-US" sz="2800" dirty="0" smtClean="0">
                <a:latin typeface="Agency FB" pitchFamily="34" charset="0"/>
              </a:rPr>
              <a:t>The </a:t>
            </a:r>
            <a:r>
              <a:rPr lang="en-US" sz="2800" dirty="0" err="1" smtClean="0">
                <a:latin typeface="Agency FB" pitchFamily="34" charset="0"/>
              </a:rPr>
              <a:t>Foldscope</a:t>
            </a:r>
            <a:r>
              <a:rPr lang="en-US" sz="2800" dirty="0" smtClean="0">
                <a:latin typeface="Agency FB" pitchFamily="34" charset="0"/>
              </a:rPr>
              <a:t> has been brought to India by DBT-GOVT</a:t>
            </a:r>
            <a:r>
              <a:rPr lang="en-US" sz="2800" dirty="0" smtClean="0">
                <a:latin typeface="Agency FB" pitchFamily="34" charset="0"/>
              </a:rPr>
              <a:t>. OF </a:t>
            </a:r>
            <a:r>
              <a:rPr lang="en-US" sz="2800" dirty="0" smtClean="0">
                <a:latin typeface="Agency FB" pitchFamily="34" charset="0"/>
              </a:rPr>
              <a:t>INDIA &amp; </a:t>
            </a:r>
            <a:r>
              <a:rPr lang="en-US" sz="2800" dirty="0" err="1" smtClean="0">
                <a:latin typeface="Agency FB" pitchFamily="34" charset="0"/>
              </a:rPr>
              <a:t>Prakash</a:t>
            </a:r>
            <a:r>
              <a:rPr lang="en-US" sz="2800" dirty="0" smtClean="0">
                <a:latin typeface="Agency FB" pitchFamily="34" charset="0"/>
              </a:rPr>
              <a:t> lab , USA  in the presence of the  Honorable prime minister  of  India </a:t>
            </a:r>
            <a:r>
              <a:rPr lang="en-US" sz="2800" dirty="0" err="1" smtClean="0">
                <a:latin typeface="Agency FB" pitchFamily="34" charset="0"/>
              </a:rPr>
              <a:t>Shri.Narendra</a:t>
            </a:r>
            <a:r>
              <a:rPr lang="en-US" sz="2800" dirty="0" smtClean="0">
                <a:latin typeface="Agency FB" pitchFamily="34" charset="0"/>
              </a:rPr>
              <a:t> </a:t>
            </a:r>
            <a:r>
              <a:rPr lang="en-US" sz="2800" dirty="0" err="1" smtClean="0">
                <a:latin typeface="Agency FB" pitchFamily="34" charset="0"/>
              </a:rPr>
              <a:t>Modi</a:t>
            </a:r>
            <a:r>
              <a:rPr lang="en-US" sz="2800" dirty="0" smtClean="0">
                <a:latin typeface="Agency FB" pitchFamily="34" charset="0"/>
              </a:rPr>
              <a:t> during his visit to USA for the India –US  Start up  connect  event  at Silicon Valley on 27</a:t>
            </a:r>
            <a:r>
              <a:rPr lang="en-US" sz="2800" baseline="30000" dirty="0" smtClean="0">
                <a:latin typeface="Agency FB" pitchFamily="34" charset="0"/>
              </a:rPr>
              <a:t>th</a:t>
            </a:r>
            <a:r>
              <a:rPr lang="en-US" sz="2800" dirty="0" smtClean="0">
                <a:latin typeface="Agency FB" pitchFamily="34" charset="0"/>
              </a:rPr>
              <a:t> September, 2015.</a:t>
            </a:r>
            <a:endParaRPr lang="en-US" sz="2800" dirty="0">
              <a:latin typeface="Agency FB" pitchFamily="34" charset="0"/>
            </a:endParaRPr>
          </a:p>
        </p:txBody>
      </p:sp>
      <p:pic>
        <p:nvPicPr>
          <p:cNvPr id="5" name="Content Placeholder 4" descr="IMG-20180627-WA0002.jpg"/>
          <p:cNvPicPr>
            <a:picLocks noGrp="1" noChangeAspect="1"/>
          </p:cNvPicPr>
          <p:nvPr>
            <p:ph sz="half" idx="1"/>
          </p:nvPr>
        </p:nvPicPr>
        <p:blipFill>
          <a:blip r:embed="rId2" cstate="print"/>
          <a:stretch>
            <a:fillRect/>
          </a:stretch>
        </p:blipFill>
        <p:spPr>
          <a:xfrm>
            <a:off x="152400" y="1524049"/>
            <a:ext cx="5102225" cy="4356002"/>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09600"/>
          </a:xfrm>
        </p:spPr>
        <p:txBody>
          <a:bodyPr>
            <a:normAutofit fontScale="90000"/>
          </a:bodyPr>
          <a:lstStyle/>
          <a:p>
            <a:r>
              <a:rPr lang="en-US" dirty="0" smtClean="0"/>
              <a:t> Progeny of Microscopes</a:t>
            </a:r>
            <a:endParaRPr lang="en-US" dirty="0"/>
          </a:p>
        </p:txBody>
      </p:sp>
      <p:pic>
        <p:nvPicPr>
          <p:cNvPr id="9" name="Content Placeholder 8" descr="19-01zu.jpg"/>
          <p:cNvPicPr>
            <a:picLocks noGrp="1" noChangeAspect="1"/>
          </p:cNvPicPr>
          <p:nvPr>
            <p:ph idx="1"/>
          </p:nvPr>
        </p:nvPicPr>
        <p:blipFill>
          <a:blip r:embed="rId2" cstate="print"/>
          <a:stretch>
            <a:fillRect/>
          </a:stretch>
        </p:blipFill>
        <p:spPr>
          <a:xfrm>
            <a:off x="609601" y="3962400"/>
            <a:ext cx="2057400" cy="16954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4" name="Picture 3" descr="images.jpg"/>
          <p:cNvPicPr>
            <a:picLocks noChangeAspect="1"/>
          </p:cNvPicPr>
          <p:nvPr/>
        </p:nvPicPr>
        <p:blipFill>
          <a:blip r:embed="rId3" cstate="print"/>
          <a:stretch>
            <a:fillRect/>
          </a:stretch>
        </p:blipFill>
        <p:spPr>
          <a:xfrm>
            <a:off x="3886200" y="1143000"/>
            <a:ext cx="1800225" cy="178117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Picture 4" descr="Electron microscope.jpg"/>
          <p:cNvPicPr>
            <a:picLocks noChangeAspect="1"/>
          </p:cNvPicPr>
          <p:nvPr/>
        </p:nvPicPr>
        <p:blipFill>
          <a:blip r:embed="rId4" cstate="print"/>
          <a:stretch>
            <a:fillRect/>
          </a:stretch>
        </p:blipFill>
        <p:spPr>
          <a:xfrm>
            <a:off x="3886200" y="3962400"/>
            <a:ext cx="1857375" cy="18288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6" name="Picture 5" descr="microscope.jpg"/>
          <p:cNvPicPr>
            <a:picLocks noChangeAspect="1"/>
          </p:cNvPicPr>
          <p:nvPr/>
        </p:nvPicPr>
        <p:blipFill>
          <a:blip r:embed="rId5" cstate="print"/>
          <a:stretch>
            <a:fillRect/>
          </a:stretch>
        </p:blipFill>
        <p:spPr>
          <a:xfrm>
            <a:off x="914400" y="1371600"/>
            <a:ext cx="1781175" cy="1600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7" name="Picture 6" descr="TEM.jpg"/>
          <p:cNvPicPr>
            <a:picLocks noChangeAspect="1"/>
          </p:cNvPicPr>
          <p:nvPr/>
        </p:nvPicPr>
        <p:blipFill>
          <a:blip r:embed="rId6" cstate="print"/>
          <a:stretch>
            <a:fillRect/>
          </a:stretch>
        </p:blipFill>
        <p:spPr>
          <a:xfrm>
            <a:off x="7010400" y="4038600"/>
            <a:ext cx="1981200" cy="191863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1" name="Right Arrow 10"/>
          <p:cNvSpPr/>
          <p:nvPr/>
        </p:nvSpPr>
        <p:spPr>
          <a:xfrm>
            <a:off x="2819400" y="20574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ight Arrow 11"/>
          <p:cNvSpPr/>
          <p:nvPr/>
        </p:nvSpPr>
        <p:spPr>
          <a:xfrm>
            <a:off x="5867400" y="20574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ight Arrow 12"/>
          <p:cNvSpPr/>
          <p:nvPr/>
        </p:nvSpPr>
        <p:spPr>
          <a:xfrm>
            <a:off x="2819400" y="46482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ight Arrow 13"/>
          <p:cNvSpPr/>
          <p:nvPr/>
        </p:nvSpPr>
        <p:spPr>
          <a:xfrm>
            <a:off x="6019800" y="47244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descr="microscope (1).jpg"/>
          <p:cNvPicPr>
            <a:picLocks noChangeAspect="1"/>
          </p:cNvPicPr>
          <p:nvPr/>
        </p:nvPicPr>
        <p:blipFill>
          <a:blip r:embed="rId7" cstate="print"/>
          <a:stretch>
            <a:fillRect/>
          </a:stretch>
        </p:blipFill>
        <p:spPr>
          <a:xfrm>
            <a:off x="6858000" y="1295400"/>
            <a:ext cx="1628468" cy="171640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6" name="TextBox 15"/>
          <p:cNvSpPr txBox="1"/>
          <p:nvPr/>
        </p:nvSpPr>
        <p:spPr>
          <a:xfrm>
            <a:off x="838200" y="3200400"/>
            <a:ext cx="6172200" cy="369332"/>
          </a:xfrm>
          <a:prstGeom prst="rect">
            <a:avLst/>
          </a:prstGeom>
          <a:noFill/>
        </p:spPr>
        <p:txBody>
          <a:bodyPr wrap="square" rtlCol="0">
            <a:spAutoFit/>
          </a:bodyPr>
          <a:lstStyle/>
          <a:p>
            <a:r>
              <a:rPr lang="en-US" dirty="0" smtClean="0"/>
              <a:t>1 </a:t>
            </a:r>
            <a:r>
              <a:rPr lang="en-US" baseline="30000" dirty="0" smtClean="0"/>
              <a:t>ST</a:t>
            </a:r>
            <a:r>
              <a:rPr lang="en-US" dirty="0" smtClean="0"/>
              <a:t> GENERATION LIGHT MICROSCOPES</a:t>
            </a:r>
            <a:endParaRPr lang="en-US" dirty="0"/>
          </a:p>
        </p:txBody>
      </p:sp>
      <p:sp>
        <p:nvSpPr>
          <p:cNvPr id="17" name="TextBox 16"/>
          <p:cNvSpPr txBox="1"/>
          <p:nvPr/>
        </p:nvSpPr>
        <p:spPr>
          <a:xfrm>
            <a:off x="1066800" y="6019800"/>
            <a:ext cx="5562600" cy="381000"/>
          </a:xfrm>
          <a:prstGeom prst="rect">
            <a:avLst/>
          </a:prstGeom>
          <a:noFill/>
        </p:spPr>
        <p:txBody>
          <a:bodyPr wrap="square" rtlCol="0">
            <a:spAutoFit/>
          </a:bodyPr>
          <a:lstStyle/>
          <a:p>
            <a:r>
              <a:rPr lang="en-US" dirty="0" smtClean="0"/>
              <a:t>2</a:t>
            </a:r>
            <a:r>
              <a:rPr lang="en-US" baseline="30000" dirty="0" smtClean="0"/>
              <a:t>nd</a:t>
            </a:r>
            <a:r>
              <a:rPr lang="en-US" dirty="0" smtClean="0"/>
              <a:t> GENERATION ELECTRON MICROSCOPES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Pioneers in microscopy</a:t>
            </a:r>
            <a:endParaRPr lang="en-US" dirty="0"/>
          </a:p>
        </p:txBody>
      </p:sp>
      <p:sp>
        <p:nvSpPr>
          <p:cNvPr id="3" name="Text Placeholder 2"/>
          <p:cNvSpPr>
            <a:spLocks noGrp="1"/>
          </p:cNvSpPr>
          <p:nvPr>
            <p:ph type="body" idx="1"/>
          </p:nvPr>
        </p:nvSpPr>
        <p:spPr/>
        <p:txBody>
          <a:bodyPr/>
          <a:lstStyle/>
          <a:p>
            <a:pPr algn="ctr"/>
            <a:r>
              <a:rPr lang="en-US" dirty="0" smtClean="0"/>
              <a:t>Senior </a:t>
            </a:r>
            <a:endParaRPr lang="en-US" dirty="0"/>
          </a:p>
        </p:txBody>
      </p:sp>
      <p:sp>
        <p:nvSpPr>
          <p:cNvPr id="4" name="Text Placeholder 3"/>
          <p:cNvSpPr>
            <a:spLocks noGrp="1"/>
          </p:cNvSpPr>
          <p:nvPr>
            <p:ph type="body" sz="half" idx="3"/>
          </p:nvPr>
        </p:nvSpPr>
        <p:spPr/>
        <p:txBody>
          <a:bodyPr/>
          <a:lstStyle/>
          <a:p>
            <a:endParaRPr lang="en-US" dirty="0" smtClean="0"/>
          </a:p>
          <a:p>
            <a:pPr algn="ctr"/>
            <a:r>
              <a:rPr lang="en-US" dirty="0" smtClean="0"/>
              <a:t>Junior</a:t>
            </a:r>
          </a:p>
          <a:p>
            <a:endParaRPr lang="en-US" dirty="0"/>
          </a:p>
        </p:txBody>
      </p:sp>
      <p:pic>
        <p:nvPicPr>
          <p:cNvPr id="7" name="Content Placeholder 6" descr="antony.jpg"/>
          <p:cNvPicPr>
            <a:picLocks noGrp="1" noChangeAspect="1"/>
          </p:cNvPicPr>
          <p:nvPr>
            <p:ph sz="quarter" idx="2"/>
          </p:nvPr>
        </p:nvPicPr>
        <p:blipFill>
          <a:blip r:embed="rId2" cstate="print"/>
          <a:stretch>
            <a:fillRect/>
          </a:stretch>
        </p:blipFill>
        <p:spPr>
          <a:xfrm>
            <a:off x="914400" y="3048000"/>
            <a:ext cx="3276600" cy="2917825"/>
          </a:xfrm>
        </p:spPr>
      </p:pic>
      <p:pic>
        <p:nvPicPr>
          <p:cNvPr id="8" name="Content Placeholder 7" descr="manu prakash.jpg"/>
          <p:cNvPicPr>
            <a:picLocks noGrp="1" noChangeAspect="1"/>
          </p:cNvPicPr>
          <p:nvPr>
            <p:ph sz="quarter" idx="4"/>
          </p:nvPr>
        </p:nvPicPr>
        <p:blipFill>
          <a:blip r:embed="rId3" cstate="print"/>
          <a:stretch>
            <a:fillRect/>
          </a:stretch>
        </p:blipFill>
        <p:spPr>
          <a:xfrm>
            <a:off x="5029200" y="3048000"/>
            <a:ext cx="3200400" cy="28956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Antony von </a:t>
            </a:r>
            <a:r>
              <a:rPr lang="en-US" sz="3200" dirty="0" err="1" smtClean="0"/>
              <a:t>leewenhock</a:t>
            </a:r>
            <a:r>
              <a:rPr lang="en-US" sz="3200" dirty="0" smtClean="0"/>
              <a:t>	&amp; Manu </a:t>
            </a:r>
            <a:r>
              <a:rPr lang="en-US" sz="3200" dirty="0" err="1" smtClean="0"/>
              <a:t>prakash</a:t>
            </a:r>
            <a:endParaRPr lang="en-US" sz="3200" dirty="0"/>
          </a:p>
        </p:txBody>
      </p:sp>
      <p:sp>
        <p:nvSpPr>
          <p:cNvPr id="3" name="Text Placeholder 2"/>
          <p:cNvSpPr>
            <a:spLocks noGrp="1"/>
          </p:cNvSpPr>
          <p:nvPr>
            <p:ph type="body" idx="1"/>
          </p:nvPr>
        </p:nvSpPr>
        <p:spPr/>
        <p:txBody>
          <a:bodyPr/>
          <a:lstStyle/>
          <a:p>
            <a:pPr algn="ctr"/>
            <a:r>
              <a:rPr lang="en-US" dirty="0" smtClean="0"/>
              <a:t>MICROSCOPE</a:t>
            </a:r>
            <a:endParaRPr lang="en-US" dirty="0"/>
          </a:p>
        </p:txBody>
      </p:sp>
      <p:sp>
        <p:nvSpPr>
          <p:cNvPr id="4" name="Text Placeholder 3"/>
          <p:cNvSpPr>
            <a:spLocks noGrp="1"/>
          </p:cNvSpPr>
          <p:nvPr>
            <p:ph type="body" sz="half" idx="3"/>
          </p:nvPr>
        </p:nvSpPr>
        <p:spPr/>
        <p:txBody>
          <a:bodyPr/>
          <a:lstStyle/>
          <a:p>
            <a:pPr algn="ctr"/>
            <a:r>
              <a:rPr lang="en-US" dirty="0" smtClean="0"/>
              <a:t>FOLDSCOPE</a:t>
            </a:r>
            <a:endParaRPr lang="en-US" dirty="0"/>
          </a:p>
        </p:txBody>
      </p:sp>
      <p:pic>
        <p:nvPicPr>
          <p:cNvPr id="7" name="Content Placeholder 6" descr="microscope.jpg"/>
          <p:cNvPicPr>
            <a:picLocks noGrp="1" noChangeAspect="1"/>
          </p:cNvPicPr>
          <p:nvPr>
            <p:ph sz="quarter" idx="2"/>
          </p:nvPr>
        </p:nvPicPr>
        <p:blipFill>
          <a:blip r:embed="rId2" cstate="print"/>
          <a:stretch>
            <a:fillRect/>
          </a:stretch>
        </p:blipFill>
        <p:spPr>
          <a:xfrm>
            <a:off x="838200" y="3200400"/>
            <a:ext cx="3200400" cy="2438400"/>
          </a:xfrm>
        </p:spPr>
      </p:pic>
      <p:pic>
        <p:nvPicPr>
          <p:cNvPr id="8" name="Content Placeholder 7" descr="fcope.jpg"/>
          <p:cNvPicPr>
            <a:picLocks noGrp="1" noChangeAspect="1"/>
          </p:cNvPicPr>
          <p:nvPr>
            <p:ph sz="quarter" idx="4"/>
          </p:nvPr>
        </p:nvPicPr>
        <p:blipFill>
          <a:blip r:embed="rId3" cstate="print"/>
          <a:stretch>
            <a:fillRect/>
          </a:stretch>
        </p:blipFill>
        <p:spPr>
          <a:xfrm>
            <a:off x="4953000" y="2895600"/>
            <a:ext cx="3276600" cy="2713037"/>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685801"/>
            <a:ext cx="7772400" cy="990600"/>
          </a:xfrm>
        </p:spPr>
        <p:txBody>
          <a:bodyPr/>
          <a:lstStyle/>
          <a:p>
            <a:r>
              <a:rPr lang="en-US" b="0" dirty="0" smtClean="0">
                <a:ln>
                  <a:noFill/>
                </a:ln>
                <a:solidFill>
                  <a:schemeClr val="tx1"/>
                </a:solidFill>
                <a:effectLst/>
              </a:rPr>
              <a:t>Definition &amp; Difference</a:t>
            </a:r>
            <a:endParaRPr lang="en-US" b="0" dirty="0">
              <a:ln>
                <a:noFill/>
              </a:ln>
              <a:solidFill>
                <a:schemeClr val="tx1"/>
              </a:solidFill>
              <a:effectLst/>
            </a:endParaRPr>
          </a:p>
        </p:txBody>
      </p:sp>
      <p:sp>
        <p:nvSpPr>
          <p:cNvPr id="3" name="Text Placeholder 2"/>
          <p:cNvSpPr>
            <a:spLocks noGrp="1"/>
          </p:cNvSpPr>
          <p:nvPr>
            <p:ph type="body" idx="1"/>
          </p:nvPr>
        </p:nvSpPr>
        <p:spPr/>
        <p:txBody>
          <a:bodyPr/>
          <a:lstStyle/>
          <a:p>
            <a:pPr fontAlgn="t"/>
            <a:endParaRPr lang="en-US" b="1" dirty="0" smtClean="0"/>
          </a:p>
          <a:p>
            <a:pPr fontAlgn="t"/>
            <a:endParaRPr lang="en-US" b="1" dirty="0" smtClean="0"/>
          </a:p>
          <a:p>
            <a:pPr fontAlgn="t"/>
            <a:endParaRPr lang="en-US" dirty="0" smtClean="0"/>
          </a:p>
          <a:p>
            <a:pPr fontAlgn="t"/>
            <a:endParaRPr lang="en-US" dirty="0" smtClean="0"/>
          </a:p>
          <a:p>
            <a:endParaRPr lang="en-US" dirty="0"/>
          </a:p>
        </p:txBody>
      </p:sp>
      <p:graphicFrame>
        <p:nvGraphicFramePr>
          <p:cNvPr id="5" name="Table 4"/>
          <p:cNvGraphicFramePr>
            <a:graphicFrameLocks noGrp="1"/>
          </p:cNvGraphicFramePr>
          <p:nvPr/>
        </p:nvGraphicFramePr>
        <p:xfrm>
          <a:off x="914400" y="2133600"/>
          <a:ext cx="7772400" cy="3962400"/>
        </p:xfrm>
        <a:graphic>
          <a:graphicData uri="http://schemas.openxmlformats.org/drawingml/2006/table">
            <a:tbl>
              <a:tblPr firstRow="1" bandRow="1">
                <a:tableStyleId>{5C22544A-7EE6-4342-B048-85BDC9FD1C3A}</a:tableStyleId>
              </a:tblPr>
              <a:tblGrid>
                <a:gridCol w="3886200"/>
                <a:gridCol w="3886200"/>
              </a:tblGrid>
              <a:tr h="790953">
                <a:tc>
                  <a:txBody>
                    <a:bodyPr/>
                    <a:lstStyle/>
                    <a:p>
                      <a:pPr algn="ctr"/>
                      <a:r>
                        <a:rPr lang="en-US" dirty="0" smtClean="0"/>
                        <a:t>MICROSCOPE</a:t>
                      </a:r>
                      <a:endParaRPr lang="en-US" dirty="0"/>
                    </a:p>
                  </a:txBody>
                  <a:tcPr/>
                </a:tc>
                <a:tc>
                  <a:txBody>
                    <a:bodyPr/>
                    <a:lstStyle/>
                    <a:p>
                      <a:pPr algn="ctr"/>
                      <a:r>
                        <a:rPr lang="en-US" dirty="0" smtClean="0"/>
                        <a:t>FOLDSCOPE</a:t>
                      </a:r>
                      <a:endParaRPr lang="en-US" dirty="0"/>
                    </a:p>
                  </a:txBody>
                  <a:tcPr/>
                </a:tc>
              </a:tr>
              <a:tr h="3171447">
                <a:tc>
                  <a:txBody>
                    <a:bodyPr/>
                    <a:lstStyle/>
                    <a:p>
                      <a:pPr algn="just"/>
                      <a:r>
                        <a:rPr lang="en-US" dirty="0" smtClean="0"/>
                        <a:t>1. A microscope is a high precision optical instrument that uses a lens or a combination of lenses to produce highly magnified images of small specimens .</a:t>
                      </a:r>
                    </a:p>
                    <a:p>
                      <a:pPr algn="just"/>
                      <a:endParaRPr lang="en-US" dirty="0" smtClean="0"/>
                    </a:p>
                    <a:p>
                      <a:pPr algn="just"/>
                      <a:r>
                        <a:rPr lang="en-US" dirty="0" smtClean="0"/>
                        <a:t>2. A light source is used (either by mirrors or lamps) to make it easier to see the subject matter. </a:t>
                      </a:r>
                      <a:endParaRPr lang="en-US"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latin typeface="+mn-lt"/>
                          <a:cs typeface="Times New Roman" pitchFamily="18" charset="0"/>
                        </a:rPr>
                        <a:t>The </a:t>
                      </a:r>
                      <a:r>
                        <a:rPr lang="en-US" sz="1800" dirty="0" err="1" smtClean="0">
                          <a:solidFill>
                            <a:schemeClr val="tx1"/>
                          </a:solidFill>
                          <a:latin typeface="+mn-lt"/>
                          <a:cs typeface="Times New Roman" pitchFamily="18" charset="0"/>
                        </a:rPr>
                        <a:t>Foldscope</a:t>
                      </a:r>
                      <a:r>
                        <a:rPr lang="en-US" sz="1800" dirty="0" smtClean="0">
                          <a:solidFill>
                            <a:schemeClr val="tx1"/>
                          </a:solidFill>
                          <a:latin typeface="+mn-lt"/>
                          <a:cs typeface="Times New Roman" pitchFamily="18" charset="0"/>
                        </a:rPr>
                        <a:t> is an origami-based optical microscope that can be assembled from a flat sheet of paper.</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1800" dirty="0" smtClean="0">
                        <a:solidFill>
                          <a:schemeClr val="tx1"/>
                        </a:solidFill>
                        <a:latin typeface="+mn-lt"/>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sz="1800" dirty="0" smtClean="0">
                        <a:solidFill>
                          <a:schemeClr val="tx1"/>
                        </a:solidFill>
                        <a:latin typeface="+mn-lt"/>
                        <a:cs typeface="Times New Roman" pitchFamily="18" charset="0"/>
                      </a:endParaRPr>
                    </a:p>
                    <a:p>
                      <a:r>
                        <a:rPr lang="en-US" dirty="0" smtClean="0"/>
                        <a:t>Sun light or LED light can be used as light source</a:t>
                      </a:r>
                      <a:endParaRPr lang="en-US"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assemble a </a:t>
            </a:r>
            <a:r>
              <a:rPr lang="en-US" dirty="0" err="1" smtClean="0"/>
              <a:t>foldscope</a:t>
            </a:r>
            <a:r>
              <a:rPr lang="en-US" dirty="0" smtClean="0"/>
              <a:t>?</a:t>
            </a:r>
            <a:endParaRPr lang="en-US" dirty="0"/>
          </a:p>
        </p:txBody>
      </p:sp>
      <p:pic>
        <p:nvPicPr>
          <p:cNvPr id="4" name="Foldscope assembly - how to.mp4">
            <a:hlinkClick r:id="" action="ppaction://media"/>
          </p:cNvPr>
          <p:cNvPicPr>
            <a:picLocks noGrp="1" noRot="1" noChangeAspect="1"/>
          </p:cNvPicPr>
          <p:nvPr>
            <p:ph idx="1"/>
            <a:videoFile r:link="rId1"/>
          </p:nvPr>
        </p:nvPicPr>
        <p:blipFill>
          <a:blip r:embed="rId3" cstate="print"/>
          <a:stretch>
            <a:fillRect/>
          </a:stretch>
        </p:blipFill>
        <p:spPr>
          <a:xfrm>
            <a:off x="2012242" y="2971800"/>
            <a:ext cx="4464757" cy="2511426"/>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57201"/>
            <a:ext cx="7772400" cy="914400"/>
          </a:xfrm>
        </p:spPr>
        <p:txBody>
          <a:bodyPr/>
          <a:lstStyle/>
          <a:p>
            <a:r>
              <a:rPr lang="en-US" dirty="0" err="1" smtClean="0"/>
              <a:t>Foldscope</a:t>
            </a:r>
            <a:r>
              <a:rPr lang="en-US" dirty="0" smtClean="0"/>
              <a:t> operation</a:t>
            </a:r>
            <a:endParaRPr lang="en-US" dirty="0"/>
          </a:p>
        </p:txBody>
      </p:sp>
      <p:sp>
        <p:nvSpPr>
          <p:cNvPr id="3" name="Text Placeholder 2"/>
          <p:cNvSpPr>
            <a:spLocks noGrp="1"/>
          </p:cNvSpPr>
          <p:nvPr>
            <p:ph type="body" idx="1"/>
          </p:nvPr>
        </p:nvSpPr>
        <p:spPr>
          <a:xfrm>
            <a:off x="722313" y="1447800"/>
            <a:ext cx="7772400" cy="4648200"/>
          </a:xfrm>
        </p:spPr>
        <p:txBody>
          <a:bodyPr>
            <a:noAutofit/>
          </a:bodyPr>
          <a:lstStyle/>
          <a:p>
            <a:pPr algn="just"/>
            <a:r>
              <a:rPr lang="en-US" sz="3200" b="1" dirty="0" smtClean="0">
                <a:latin typeface="Agency FB" pitchFamily="34" charset="0"/>
              </a:rPr>
              <a:t>The </a:t>
            </a:r>
            <a:r>
              <a:rPr lang="en-US" sz="3200" b="1" dirty="0" err="1" smtClean="0">
                <a:latin typeface="Agency FB" pitchFamily="34" charset="0"/>
              </a:rPr>
              <a:t>Foldscope</a:t>
            </a:r>
            <a:r>
              <a:rPr lang="en-US" sz="3200" b="1" dirty="0" smtClean="0">
                <a:latin typeface="Agency FB" pitchFamily="34" charset="0"/>
              </a:rPr>
              <a:t> is operated by following steps</a:t>
            </a:r>
          </a:p>
          <a:p>
            <a:pPr algn="just"/>
            <a:r>
              <a:rPr lang="en-US" sz="3200" b="1" dirty="0" smtClean="0">
                <a:latin typeface="Agency FB" pitchFamily="34" charset="0"/>
              </a:rPr>
              <a:t>1. Sample mounted on a microscope slide, </a:t>
            </a:r>
          </a:p>
          <a:p>
            <a:pPr algn="just"/>
            <a:r>
              <a:rPr lang="en-US" sz="3200" b="1" dirty="0" smtClean="0">
                <a:latin typeface="Agency FB" pitchFamily="34" charset="0"/>
              </a:rPr>
              <a:t>2. Turning on the LED  - light </a:t>
            </a:r>
            <a:r>
              <a:rPr lang="en-US" sz="3200" b="1" dirty="0" err="1" smtClean="0">
                <a:latin typeface="Agency FB" pitchFamily="34" charset="0"/>
              </a:rPr>
              <a:t>soure</a:t>
            </a:r>
            <a:endParaRPr lang="en-US" sz="3200" b="1" dirty="0" smtClean="0">
              <a:latin typeface="Agency FB" pitchFamily="34" charset="0"/>
            </a:endParaRPr>
          </a:p>
          <a:p>
            <a:pPr algn="just"/>
            <a:r>
              <a:rPr lang="en-US" sz="3200" b="1" dirty="0" smtClean="0">
                <a:latin typeface="Agency FB" pitchFamily="34" charset="0"/>
              </a:rPr>
              <a:t>3. Viewing the sample while panning and focusing with one’s thumbs. </a:t>
            </a:r>
          </a:p>
          <a:p>
            <a:pPr algn="just"/>
            <a:r>
              <a:rPr lang="en-US" sz="3200" b="1" dirty="0" smtClean="0">
                <a:latin typeface="Agency FB" pitchFamily="34" charset="0"/>
              </a:rPr>
              <a:t>The sample is viewed by holding the </a:t>
            </a:r>
            <a:r>
              <a:rPr lang="en-US" sz="3200" b="1" dirty="0" err="1" smtClean="0">
                <a:latin typeface="Agency FB" pitchFamily="34" charset="0"/>
              </a:rPr>
              <a:t>Foldscope</a:t>
            </a:r>
            <a:r>
              <a:rPr lang="en-US" sz="3200" b="1" dirty="0" smtClean="0">
                <a:latin typeface="Agency FB" pitchFamily="34" charset="0"/>
              </a:rPr>
              <a:t> with both hands and placing one’s eye close enough to the micro-lens so one’s eyebrow is touching the paper</a:t>
            </a:r>
            <a:endParaRPr lang="en-US" sz="3200" b="1" dirty="0">
              <a:latin typeface="Agency FB"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440</TotalTime>
  <Words>432</Words>
  <Application>Microsoft Office PowerPoint</Application>
  <PresentationFormat>On-screen Show (4:3)</PresentationFormat>
  <Paragraphs>73</Paragraphs>
  <Slides>21</Slides>
  <Notes>0</Notes>
  <HiddenSlides>0</HiddenSlides>
  <MMClips>4</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Urban</vt:lpstr>
      <vt:lpstr>AN INTRODUCTION ABOUT FOLDSCOPE</vt:lpstr>
      <vt:lpstr>Introduction </vt:lpstr>
      <vt:lpstr>MoU</vt:lpstr>
      <vt:lpstr> Progeny of Microscopes</vt:lpstr>
      <vt:lpstr>Pioneers in microscopy</vt:lpstr>
      <vt:lpstr>Antony von leewenhock &amp; Manu prakash</vt:lpstr>
      <vt:lpstr>Definition &amp; Difference</vt:lpstr>
      <vt:lpstr>How to assemble a foldscope?</vt:lpstr>
      <vt:lpstr>Foldscope operation</vt:lpstr>
      <vt:lpstr>ADVANTAGES BY USING FOLDSCOPE</vt:lpstr>
      <vt:lpstr>Slide fixing in foldscope</vt:lpstr>
      <vt:lpstr>LED Illumination</vt:lpstr>
      <vt:lpstr>Foldscope viewing with mobile camera</vt:lpstr>
      <vt:lpstr>What is my task in foldscope?</vt:lpstr>
      <vt:lpstr>To Extend the foldscope application in water analysis</vt:lpstr>
      <vt:lpstr>objectives</vt:lpstr>
      <vt:lpstr>1. Drinking water sample collection:  The samples will be collected  by aseptic procedure in the pre sterilized  screw cap bottles.  It shall be processed immediately or if delay stored in refrigerated condition at 4o C .  2. Observation of sample by Foldscope:  Place a drop of water sample on the clean glass slide and shall be observed for dust and other particles </vt:lpstr>
      <vt:lpstr>3. Endotoxin detection</vt:lpstr>
      <vt:lpstr>4. Identification and characterization of Bacteria</vt:lpstr>
      <vt:lpstr>Slide 20</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ABOUT FOLDSCOPE</dc:title>
  <dc:creator>ram1977</dc:creator>
  <cp:lastModifiedBy>ram1977</cp:lastModifiedBy>
  <cp:revision>43</cp:revision>
  <dcterms:created xsi:type="dcterms:W3CDTF">2006-08-16T00:00:00Z</dcterms:created>
  <dcterms:modified xsi:type="dcterms:W3CDTF">2018-06-27T17:02:41Z</dcterms:modified>
</cp:coreProperties>
</file>