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3979800"/>
            <a:ext cx="9144000" cy="287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3190900"/>
            <a:ext cx="4617372" cy="790108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 rot="10800000">
            <a:off x="0" y="3980458"/>
            <a:ext cx="4617372" cy="75961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4526627" y="761799"/>
            <a:ext cx="4617372" cy="790108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 rot="10800000">
            <a:off x="4526627" y="1551358"/>
            <a:ext cx="4617372" cy="75961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4526627" y="1551358"/>
            <a:ext cx="4617372" cy="75961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 flipH="1">
            <a:off x="4526627" y="761799"/>
            <a:ext cx="4617372" cy="790108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 rot="10800000">
            <a:off x="0" y="1550999"/>
            <a:ext cx="9144000" cy="530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4526627" y="761799"/>
            <a:ext cx="4617372" cy="790108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/>
        </p:nvSpPr>
        <p:spPr>
          <a:xfrm rot="10800000">
            <a:off x="4526627" y="1551358"/>
            <a:ext cx="4617372" cy="75961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 flipH="1" rot="10800000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flipH="1">
            <a:off x="4526627" y="5094446"/>
            <a:ext cx="4617372" cy="790108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 rot="10800000">
            <a:off x="4526627" y="5884005"/>
            <a:ext cx="4617372" cy="759612"/>
          </a:xfrm>
          <a:custGeom>
            <a:pathLst>
              <a:path extrusionOk="0" h="1108924" w="4617373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5895635"/>
            <a:ext cx="8229600" cy="673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i="1" sz="2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676" y="101675"/>
            <a:ext cx="9134130" cy="6739722"/>
          </a:xfrm>
          <a:custGeom>
            <a:pathLst>
              <a:path extrusionOk="0" h="6739723" w="9157023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02.jpg"/><Relationship Id="rId3" Type="http://schemas.openxmlformats.org/officeDocument/2006/relationships/image" Target="../media/image05.jpg"/><Relationship Id="rId6" Type="http://schemas.openxmlformats.org/officeDocument/2006/relationships/image" Target="../media/image03.jpg"/><Relationship Id="rId5" Type="http://schemas.openxmlformats.org/officeDocument/2006/relationships/image" Target="../media/image06.jpg"/><Relationship Id="rId7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685800" y="232919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Foldscopes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1628775" y="5004200"/>
            <a:ext cx="6143699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i="0" lang="en-US" sz="3200">
                <a:solidFill>
                  <a:srgbClr val="5C0F7C"/>
                </a:solidFill>
                <a:latin typeface="Calibri"/>
                <a:ea typeface="Calibri"/>
                <a:cs typeface="Calibri"/>
                <a:sym typeface="Calibri"/>
              </a:rPr>
              <a:t>Microbiology Class of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882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Teaching the 5th Grade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25" y="4556757"/>
            <a:ext cx="2710702" cy="180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825" y="1165025"/>
            <a:ext cx="3507795" cy="233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3200" y="1165025"/>
            <a:ext cx="3507795" cy="233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2448" y="4509899"/>
            <a:ext cx="2850975" cy="190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2749" y="3666375"/>
            <a:ext cx="2851271" cy="1900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Works Cited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Foldscope: Microscopy for everyone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n.d. Web. 3 5 2015. &lt;http://www.foldscope.com/&gt;.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i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Manu Prakash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21 2 2914. Cap Network. Web. 3 5 2015. &lt;https://profiles.stanford.edu/manu-prakash&gt;.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Introduction to Foldscopes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What happens to the world if every single kid carries a microscope in his/her pocket? What can be found?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-"/>
            </a:pPr>
            <a:r>
              <a:rPr lang="en-US">
                <a:solidFill>
                  <a:srgbClr val="FFFFFF"/>
                </a:solidFill>
              </a:rPr>
              <a:t>New organisms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-"/>
            </a:pPr>
            <a:r>
              <a:rPr lang="en-US">
                <a:solidFill>
                  <a:srgbClr val="FFFFFF"/>
                </a:solidFill>
              </a:rPr>
              <a:t>Reasoning for good hygiene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-"/>
            </a:pPr>
            <a:r>
              <a:rPr lang="en-US">
                <a:solidFill>
                  <a:srgbClr val="FFFFFF"/>
                </a:solidFill>
              </a:rPr>
              <a:t>Pathways to cures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-"/>
            </a:pPr>
            <a:r>
              <a:rPr lang="en-US">
                <a:solidFill>
                  <a:srgbClr val="FFFFFF"/>
                </a:solidFill>
              </a:rPr>
              <a:t>Endless amounts of information!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Introduction to Foldscopes Continued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273325" y="1600200"/>
            <a:ext cx="8609699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Why are Foldscopes great?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Cost less than $1 to make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Take less than 15 minutes to assemble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Do not break if you drop them or step on them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Slides are simple and easy to make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The Man Behind Foldscopes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</a:rPr>
              <a:t>Manu Prakash</a:t>
            </a:r>
          </a:p>
          <a:p>
            <a:pPr indent="-381000" lvl="0" marL="4572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</a:rPr>
              <a:t>Assistant Professor of Bioengineering at Stanford University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475" y="2994175"/>
            <a:ext cx="6361026" cy="35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9608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Features of the Foldscope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A spherical lens in middle of the mounting platform provides over 2000x magnification with sub-micron resolution (800nm)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It is focused by sliding the paper platform around with thumbs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Projector attachment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>
                <a:solidFill>
                  <a:srgbClr val="FFFFFF"/>
                </a:solidFill>
              </a:rPr>
              <a:t>Can accommodate standard glass slides or paper slides that come with the Foldscope kit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A Foldscope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53048" y="578012"/>
            <a:ext cx="5037900" cy="671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Procedure: Constructing the Foldscope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In order to make Foldscopes, it is necessary to have the 8” by 11” pieces of paper that contain the pop-outs for the scope itself and the very small lenses that accompany them.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Pop out the biggest section with the title “Foldscope” on top (pop out all parts that can).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Fold the bottom portion up on the dotted lines.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Take the top part of the folded portion and insert the flap into the slot behind, right underneath the title.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Pop out the portion with four legs.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Turn the Foldscope over.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Insert the flap between the legs into the slot on the back of the Foldscope and insert the stem into the the slot on the other side.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Turn the Foldscope over again.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Fold the stem along the dotted lines and weave it across the front of the Foldscope.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Fold the excess stem on the right in along the dotted lines and tuck it into the slot.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Insert the lense under the center.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Turn the Foldscope over.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Put the legs in the slots above them.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 Put the unique sticker on the back.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Procedure: Isolating Specimens and Growing Colonies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2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Collect a sample of dirt from the environment in a tube.</a:t>
            </a:r>
          </a:p>
          <a:p>
            <a:pPr indent="-330200" lvl="0" marL="457200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Add water to to the tube.</a:t>
            </a:r>
          </a:p>
          <a:p>
            <a:pPr indent="-330200" lvl="0" marL="457200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Gather three separate tubes of 10ml of sterile water (“sterile saline”).</a:t>
            </a:r>
          </a:p>
          <a:p>
            <a:pPr indent="-330200" lvl="0" marL="457200" rt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Label three tubes 1/10, 1/1,000, and 1/10,000.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Take 100ml of the dirt sample and add it into tube 1/10.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Take 100ml of the 1/10 dilution and add it into tube 1/1,000.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Take 100ml of the 1/1,000 dilution and add it into tube 1/10,000.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Put 100µl of the 1/1,000 dilution onto a sterile agar plate. Spread thoroughly. Repeat this step two more times.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Put 100µl of the 1/10,000 dilution onto a sterile agar plate. Spread thoroughly. Repeat this step two more times.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600">
                <a:solidFill>
                  <a:srgbClr val="FFFFFF"/>
                </a:solidFill>
              </a:rPr>
              <a:t>Put the plates upside down in the incubator, but DO NOT turn the incubator on.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10071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Procedure: Using the Foldscope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84235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1400">
                <a:solidFill>
                  <a:srgbClr val="FFFFFF"/>
                </a:solidFill>
              </a:rPr>
              <a:t>Following the instructions previously mentioned, construct the basic structure of the Foldscope.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Test a paper slide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Prepare a paper slide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Punch out a slide from the Foldscope sheet.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Cover one side of the square with the provided cover sheet (tape).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Place specimen on the sticky side of the cover sheet.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Place a second cover sheet on the square to enclose the specimen.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Place the paper slide in the designated slot.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Adjust the slide so the specimen is over the lens.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Look through the lens and up at the light. Push lightly on the slide to bring it into focus if necessary.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Test a glass slide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Prepare a glass slide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Choose a colony from the incubated plates.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Turn the plate over and label it with a number for future reference.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Using a sterile loop, gather a sample of the colony and spread on the glass slide. 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Add toluidine blue dye to the sample.</a:t>
            </a:r>
          </a:p>
          <a:p>
            <a:pPr indent="-317500" lvl="2" marL="1371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romanLcPeriod"/>
            </a:pPr>
            <a:r>
              <a:rPr lang="en-US" sz="1400">
                <a:solidFill>
                  <a:srgbClr val="FFFFFF"/>
                </a:solidFill>
              </a:rPr>
              <a:t>Add nail polish on the end of the slide. Put a coverslip on top of the nail polish to cover the sample.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Place the glass slide in the designated slot.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Adjust the slide so the specimen is over the lens.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Look through the lens and up at the light. Push lightly on the slide to bring it into focus if necessary.</a:t>
            </a:r>
          </a:p>
          <a:p>
            <a:pPr indent="-3175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FFFFFF"/>
                </a:solidFill>
              </a:rPr>
              <a:t>Projection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Attach one magnet to the Foldscope and one magnet to a phone.</a:t>
            </a:r>
          </a:p>
          <a:p>
            <a:pPr indent="-317500" lvl="1" marL="9144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lang="en-US" sz="1400">
                <a:solidFill>
                  <a:srgbClr val="FFFFFF"/>
                </a:solidFill>
              </a:rPr>
              <a:t>Line up the magnets. Turn on the phone light. Perform this in a dark room.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