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82" r:id="rId2"/>
    <p:sldId id="280" r:id="rId3"/>
    <p:sldId id="298" r:id="rId4"/>
    <p:sldId id="256" r:id="rId5"/>
    <p:sldId id="258" r:id="rId6"/>
    <p:sldId id="260" r:id="rId7"/>
    <p:sldId id="295" r:id="rId8"/>
    <p:sldId id="284" r:id="rId9"/>
    <p:sldId id="285" r:id="rId10"/>
    <p:sldId id="286" r:id="rId11"/>
    <p:sldId id="278" r:id="rId12"/>
    <p:sldId id="279" r:id="rId13"/>
    <p:sldId id="273" r:id="rId14"/>
    <p:sldId id="281" r:id="rId15"/>
    <p:sldId id="283" r:id="rId16"/>
    <p:sldId id="300" r:id="rId17"/>
    <p:sldId id="270" r:id="rId18"/>
    <p:sldId id="263" r:id="rId19"/>
    <p:sldId id="296" r:id="rId20"/>
    <p:sldId id="297" r:id="rId21"/>
    <p:sldId id="288" r:id="rId22"/>
    <p:sldId id="265" r:id="rId23"/>
    <p:sldId id="290" r:id="rId24"/>
    <p:sldId id="294" r:id="rId25"/>
    <p:sldId id="267" r:id="rId26"/>
    <p:sldId id="301" r:id="rId27"/>
    <p:sldId id="266" r:id="rId28"/>
    <p:sldId id="291" r:id="rId29"/>
    <p:sldId id="293" r:id="rId30"/>
    <p:sldId id="275" r:id="rId31"/>
    <p:sldId id="289" r:id="rId32"/>
    <p:sldId id="292" r:id="rId33"/>
    <p:sldId id="29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qui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660" y="3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0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Sheet1!$C$2:$C$5</c:f>
              <c:strCache>
                <c:ptCount val="4"/>
                <c:pt idx="0">
                  <c:v>GROWTH</c:v>
                </c:pt>
                <c:pt idx="1">
                  <c:v>PURPOSE</c:v>
                </c:pt>
                <c:pt idx="2">
                  <c:v>BELONGING</c:v>
                </c:pt>
                <c:pt idx="3">
                  <c:v>SELF-EFFICACY</c:v>
                </c:pt>
              </c:strCache>
            </c:strRef>
          </c:cat>
          <c:val>
            <c:numRef>
              <c:f>Sheet1!$D$2:$D$5</c:f>
              <c:numCache>
                <c:formatCode>General</c:formatCode>
                <c:ptCount val="4"/>
                <c:pt idx="0">
                  <c:v>25</c:v>
                </c:pt>
                <c:pt idx="1">
                  <c:v>25</c:v>
                </c:pt>
                <c:pt idx="2">
                  <c:v>25</c:v>
                </c:pt>
                <c:pt idx="3">
                  <c:v>25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Sheet1!$C$2:$C$5</c:f>
              <c:strCache>
                <c:ptCount val="4"/>
                <c:pt idx="0">
                  <c:v>GROWTH</c:v>
                </c:pt>
                <c:pt idx="1">
                  <c:v>PURPOSE</c:v>
                </c:pt>
                <c:pt idx="2">
                  <c:v>BELONGING</c:v>
                </c:pt>
                <c:pt idx="3">
                  <c:v>SELF-EFFICACY</c:v>
                </c:pt>
              </c:strCache>
            </c:strRef>
          </c:cat>
          <c:val>
            <c:numRef>
              <c:f>Sheet1!$D$2:$D$5</c:f>
              <c:numCache>
                <c:formatCode>General</c:formatCode>
                <c:ptCount val="4"/>
                <c:pt idx="0">
                  <c:v>25</c:v>
                </c:pt>
                <c:pt idx="1">
                  <c:v>25</c:v>
                </c:pt>
                <c:pt idx="2">
                  <c:v>25</c:v>
                </c:pt>
                <c:pt idx="3">
                  <c:v>25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05-25T09:10:30.956" idx="1">
    <p:pos x="4945" y="1549"/>
    <p:text>It might be good to use the word 'believe' instead of 'want' on this slide. Suggesting some students just don't 'want' to learn can make teachers be less compassionate (and more blaming) than if they think of seemingly unmotivated students as having a belief - an internal narrative - that they 'can't' learn so why bother trying.</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0D22FA-47F1-473D-851A-A39CE7976A4C}" type="datetimeFigureOut">
              <a:rPr lang="en-GB" smtClean="0"/>
              <a:t>07/06/2015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E1DB2E-6068-42F6-9B63-27CD0C14A6B4}" type="slidenum">
              <a:rPr lang="en-GB" smtClean="0"/>
              <a:t>‹#›</a:t>
            </a:fld>
            <a:endParaRPr lang="en-GB"/>
          </a:p>
        </p:txBody>
      </p:sp>
    </p:spTree>
    <p:extLst>
      <p:ext uri="{BB962C8B-B14F-4D97-AF65-F5344CB8AC3E}">
        <p14:creationId xmlns:p14="http://schemas.microsoft.com/office/powerpoint/2010/main" val="301740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467B8-0E22-4241-80D0-801242B7F128}" type="datetimeFigureOut">
              <a:rPr lang="en-GB" smtClean="0"/>
              <a:t>07/06/2015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FEE5B2-97E6-4D91-8D57-F581901B140C}" type="slidenum">
              <a:rPr lang="en-GB" smtClean="0"/>
              <a:t>‹#›</a:t>
            </a:fld>
            <a:endParaRPr lang="en-GB"/>
          </a:p>
        </p:txBody>
      </p:sp>
    </p:spTree>
    <p:extLst>
      <p:ext uri="{BB962C8B-B14F-4D97-AF65-F5344CB8AC3E}">
        <p14:creationId xmlns:p14="http://schemas.microsoft.com/office/powerpoint/2010/main" val="312310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tinyurl.com/qbnq8r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indsetkit.org/growth-mindset/celebrate-mistakes/make-challenge-new-comfort-zon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Recommend to read the companion guide for </a:t>
            </a:r>
            <a:r>
              <a:rPr lang="en-GB" dirty="0" err="1" smtClean="0"/>
              <a:t>yesUcan</a:t>
            </a:r>
            <a:r>
              <a:rPr lang="en-GB" dirty="0" smtClean="0"/>
              <a:t> presentation before using this</a:t>
            </a:r>
          </a:p>
          <a:p>
            <a:r>
              <a:rPr lang="en-GB" dirty="0" smtClean="0"/>
              <a:t>These are headings</a:t>
            </a:r>
            <a:r>
              <a:rPr lang="en-GB" baseline="0" dirty="0" smtClean="0"/>
              <a:t> used for participants to indicate visually where their current understanding is. Each participant is given a POST-IT note to put under appropriate heading. One aim from the session to be written on the POST-IT. Second POST-IT note to put under right hand headings. Both provide visual representation of the audience mix.</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1</a:t>
            </a:fld>
            <a:endParaRPr lang="en-GB"/>
          </a:p>
        </p:txBody>
      </p:sp>
    </p:spTree>
    <p:extLst>
      <p:ext uri="{BB962C8B-B14F-4D97-AF65-F5344CB8AC3E}">
        <p14:creationId xmlns:p14="http://schemas.microsoft.com/office/powerpoint/2010/main" val="56874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10</a:t>
            </a:fld>
            <a:endParaRPr lang="en-GB"/>
          </a:p>
        </p:txBody>
      </p:sp>
    </p:spTree>
    <p:extLst>
      <p:ext uri="{BB962C8B-B14F-4D97-AF65-F5344CB8AC3E}">
        <p14:creationId xmlns:p14="http://schemas.microsoft.com/office/powerpoint/2010/main" val="1100946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11</a:t>
            </a:fld>
            <a:endParaRPr lang="en-GB"/>
          </a:p>
        </p:txBody>
      </p:sp>
    </p:spTree>
    <p:extLst>
      <p:ext uri="{BB962C8B-B14F-4D97-AF65-F5344CB8AC3E}">
        <p14:creationId xmlns:p14="http://schemas.microsoft.com/office/powerpoint/2010/main" val="4142358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12</a:t>
            </a:fld>
            <a:endParaRPr lang="en-GB"/>
          </a:p>
        </p:txBody>
      </p:sp>
    </p:spTree>
    <p:extLst>
      <p:ext uri="{BB962C8B-B14F-4D97-AF65-F5344CB8AC3E}">
        <p14:creationId xmlns:p14="http://schemas.microsoft.com/office/powerpoint/2010/main" val="379813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section uses videos to provide overview of a growth </a:t>
            </a:r>
            <a:r>
              <a:rPr lang="en-GB" baseline="0" dirty="0" err="1" smtClean="0"/>
              <a:t>mindset</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13</a:t>
            </a:fld>
            <a:endParaRPr lang="en-GB"/>
          </a:p>
        </p:txBody>
      </p:sp>
    </p:spTree>
    <p:extLst>
      <p:ext uri="{BB962C8B-B14F-4D97-AF65-F5344CB8AC3E}">
        <p14:creationId xmlns:p14="http://schemas.microsoft.com/office/powerpoint/2010/main" val="223046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14</a:t>
            </a:fld>
            <a:endParaRPr lang="en-GB"/>
          </a:p>
        </p:txBody>
      </p:sp>
    </p:spTree>
    <p:extLst>
      <p:ext uri="{BB962C8B-B14F-4D97-AF65-F5344CB8AC3E}">
        <p14:creationId xmlns:p14="http://schemas.microsoft.com/office/powerpoint/2010/main" val="352365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extract from Farrington</a:t>
            </a:r>
            <a:r>
              <a:rPr lang="en-GB" baseline="0" dirty="0" smtClean="0"/>
              <a:t> et al to discuss elements of each </a:t>
            </a:r>
            <a:r>
              <a:rPr lang="en-GB" baseline="0" dirty="0" err="1" smtClean="0"/>
              <a:t>Mindset</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15</a:t>
            </a:fld>
            <a:endParaRPr lang="en-GB"/>
          </a:p>
        </p:txBody>
      </p:sp>
    </p:spTree>
    <p:extLst>
      <p:ext uri="{BB962C8B-B14F-4D97-AF65-F5344CB8AC3E}">
        <p14:creationId xmlns:p14="http://schemas.microsoft.com/office/powerpoint/2010/main" val="2732126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16</a:t>
            </a:fld>
            <a:endParaRPr lang="en-GB"/>
          </a:p>
        </p:txBody>
      </p:sp>
    </p:spTree>
    <p:extLst>
      <p:ext uri="{BB962C8B-B14F-4D97-AF65-F5344CB8AC3E}">
        <p14:creationId xmlns:p14="http://schemas.microsoft.com/office/powerpoint/2010/main" val="97964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17</a:t>
            </a:fld>
            <a:endParaRPr lang="en-GB"/>
          </a:p>
        </p:txBody>
      </p:sp>
    </p:spTree>
    <p:extLst>
      <p:ext uri="{BB962C8B-B14F-4D97-AF65-F5344CB8AC3E}">
        <p14:creationId xmlns:p14="http://schemas.microsoft.com/office/powerpoint/2010/main" val="555080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Verbal</a:t>
            </a:r>
            <a:r>
              <a:rPr lang="en-GB" baseline="0" dirty="0" smtClean="0"/>
              <a:t> messages from parents and teachers important. Students must not be comforted with it being ok if they don’t do well.</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18</a:t>
            </a:fld>
            <a:endParaRPr lang="en-GB"/>
          </a:p>
        </p:txBody>
      </p:sp>
    </p:spTree>
    <p:extLst>
      <p:ext uri="{BB962C8B-B14F-4D97-AF65-F5344CB8AC3E}">
        <p14:creationId xmlns:p14="http://schemas.microsoft.com/office/powerpoint/2010/main" val="79988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Campaign</a:t>
            </a:r>
            <a:r>
              <a:rPr lang="en-GB" baseline="0" dirty="0" smtClean="0"/>
              <a:t> run in Wales, UK. This message was on petrol pumps throughout the country.</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19</a:t>
            </a:fld>
            <a:endParaRPr lang="en-GB"/>
          </a:p>
        </p:txBody>
      </p:sp>
    </p:spTree>
    <p:extLst>
      <p:ext uri="{BB962C8B-B14F-4D97-AF65-F5344CB8AC3E}">
        <p14:creationId xmlns:p14="http://schemas.microsoft.com/office/powerpoint/2010/main" val="81158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questions for participants to work on as everybody arrives. Sheets with questions already on desks They</a:t>
            </a:r>
            <a:r>
              <a:rPr lang="en-GB" baseline="0" dirty="0" smtClean="0"/>
              <a:t> are aimed to develop thinking skills rather than perception that maths is about memorisation</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2</a:t>
            </a:fld>
            <a:endParaRPr lang="en-GB"/>
          </a:p>
        </p:txBody>
      </p:sp>
    </p:spTree>
    <p:extLst>
      <p:ext uri="{BB962C8B-B14F-4D97-AF65-F5344CB8AC3E}">
        <p14:creationId xmlns:p14="http://schemas.microsoft.com/office/powerpoint/2010/main" val="3787889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GB" dirty="0" err="1" smtClean="0"/>
              <a:t>yesUcan</a:t>
            </a:r>
            <a:r>
              <a:rPr lang="en-GB" dirty="0" smtClean="0"/>
              <a:t> is message for everyone. These are “mug hugs” that help promote the message</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20</a:t>
            </a:fld>
            <a:endParaRPr lang="en-GB"/>
          </a:p>
        </p:txBody>
      </p:sp>
    </p:spTree>
    <p:extLst>
      <p:ext uri="{BB962C8B-B14F-4D97-AF65-F5344CB8AC3E}">
        <p14:creationId xmlns:p14="http://schemas.microsoft.com/office/powerpoint/2010/main" val="1187935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21</a:t>
            </a:fld>
            <a:endParaRPr lang="en-GB"/>
          </a:p>
        </p:txBody>
      </p:sp>
    </p:spTree>
    <p:extLst>
      <p:ext uri="{BB962C8B-B14F-4D97-AF65-F5344CB8AC3E}">
        <p14:creationId xmlns:p14="http://schemas.microsoft.com/office/powerpoint/2010/main" val="1085334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Carol </a:t>
            </a:r>
            <a:r>
              <a:rPr lang="en-GB" dirty="0" err="1" smtClean="0"/>
              <a:t>Dweck</a:t>
            </a:r>
            <a:r>
              <a:rPr lang="en-GB" dirty="0" smtClean="0"/>
              <a:t> talking</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22</a:t>
            </a:fld>
            <a:endParaRPr lang="en-GB"/>
          </a:p>
        </p:txBody>
      </p:sp>
    </p:spTree>
    <p:extLst>
      <p:ext uri="{BB962C8B-B14F-4D97-AF65-F5344CB8AC3E}">
        <p14:creationId xmlns:p14="http://schemas.microsoft.com/office/powerpoint/2010/main" val="646587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23</a:t>
            </a:fld>
            <a:endParaRPr lang="en-GB"/>
          </a:p>
        </p:txBody>
      </p:sp>
    </p:spTree>
    <p:extLst>
      <p:ext uri="{BB962C8B-B14F-4D97-AF65-F5344CB8AC3E}">
        <p14:creationId xmlns:p14="http://schemas.microsoft.com/office/powerpoint/2010/main" val="2422599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24</a:t>
            </a:fld>
            <a:endParaRPr lang="en-GB"/>
          </a:p>
        </p:txBody>
      </p:sp>
    </p:spTree>
    <p:extLst>
      <p:ext uri="{BB962C8B-B14F-4D97-AF65-F5344CB8AC3E}">
        <p14:creationId xmlns:p14="http://schemas.microsoft.com/office/powerpoint/2010/main" val="200630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25</a:t>
            </a:fld>
            <a:endParaRPr lang="en-GB"/>
          </a:p>
        </p:txBody>
      </p:sp>
    </p:spTree>
    <p:extLst>
      <p:ext uri="{BB962C8B-B14F-4D97-AF65-F5344CB8AC3E}">
        <p14:creationId xmlns:p14="http://schemas.microsoft.com/office/powerpoint/2010/main" val="3928674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Pertslab</a:t>
            </a:r>
            <a:r>
              <a:rPr lang="en-GB" dirty="0" smtClean="0"/>
              <a:t> </a:t>
            </a:r>
            <a:r>
              <a:rPr lang="en-GB" dirty="0" err="1" smtClean="0"/>
              <a:t>mindsetkit</a:t>
            </a:r>
            <a:r>
              <a:rPr lang="en-GB" dirty="0" smtClean="0"/>
              <a:t> links to videos</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26</a:t>
            </a:fld>
            <a:endParaRPr lang="en-GB"/>
          </a:p>
        </p:txBody>
      </p:sp>
    </p:spTree>
    <p:extLst>
      <p:ext uri="{BB962C8B-B14F-4D97-AF65-F5344CB8AC3E}">
        <p14:creationId xmlns:p14="http://schemas.microsoft.com/office/powerpoint/2010/main" val="4216527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27</a:t>
            </a:fld>
            <a:endParaRPr lang="en-GB"/>
          </a:p>
        </p:txBody>
      </p:sp>
    </p:spTree>
    <p:extLst>
      <p:ext uri="{BB962C8B-B14F-4D97-AF65-F5344CB8AC3E}">
        <p14:creationId xmlns:p14="http://schemas.microsoft.com/office/powerpoint/2010/main" val="3745977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28</a:t>
            </a:fld>
            <a:endParaRPr lang="en-GB"/>
          </a:p>
        </p:txBody>
      </p:sp>
    </p:spTree>
    <p:extLst>
      <p:ext uri="{BB962C8B-B14F-4D97-AF65-F5344CB8AC3E}">
        <p14:creationId xmlns:p14="http://schemas.microsoft.com/office/powerpoint/2010/main" val="3303574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Recommended</a:t>
            </a:r>
            <a:r>
              <a:rPr lang="en-GB" baseline="0" dirty="0" smtClean="0"/>
              <a:t> reading as well as the web sites referenced</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29</a:t>
            </a:fld>
            <a:endParaRPr lang="en-GB"/>
          </a:p>
        </p:txBody>
      </p:sp>
    </p:spTree>
    <p:extLst>
      <p:ext uri="{BB962C8B-B14F-4D97-AF65-F5344CB8AC3E}">
        <p14:creationId xmlns:p14="http://schemas.microsoft.com/office/powerpoint/2010/main" val="426294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a:t>
            </a:r>
            <a:r>
              <a:rPr lang="en-GB" baseline="0" dirty="0" smtClean="0"/>
              <a:t> is up for all to see on entering room. It is aimed to set the “I can do” attitude and a first example of posters that can promote the maths and </a:t>
            </a:r>
            <a:r>
              <a:rPr lang="en-GB" baseline="0" dirty="0" err="1" smtClean="0"/>
              <a:t>mindsets</a:t>
            </a:r>
            <a:r>
              <a:rPr lang="en-GB" baseline="0" dirty="0" smtClean="0"/>
              <a:t> message.</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3</a:t>
            </a:fld>
            <a:endParaRPr lang="en-GB"/>
          </a:p>
        </p:txBody>
      </p:sp>
    </p:spTree>
    <p:extLst>
      <p:ext uri="{BB962C8B-B14F-4D97-AF65-F5344CB8AC3E}">
        <p14:creationId xmlns:p14="http://schemas.microsoft.com/office/powerpoint/2010/main" val="3545438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Need to make sure something is taken back into the classroom. Previous session</a:t>
            </a:r>
            <a:r>
              <a:rPr lang="en-GB" baseline="0" dirty="0" smtClean="0"/>
              <a:t> “so </a:t>
            </a:r>
            <a:r>
              <a:rPr lang="en-GB" baseline="0" smtClean="0"/>
              <a:t>what now” </a:t>
            </a:r>
            <a:r>
              <a:rPr lang="en-GB" baseline="0" dirty="0" smtClean="0"/>
              <a:t>can </a:t>
            </a:r>
            <a:r>
              <a:rPr lang="en-GB" baseline="0" smtClean="0"/>
              <a:t>be found here </a:t>
            </a:r>
            <a:r>
              <a:rPr lang="en-GB" sz="1200" b="1" i="0" u="none" strike="noStrike" kern="1200" smtClean="0">
                <a:solidFill>
                  <a:schemeClr val="tx1"/>
                </a:solidFill>
                <a:effectLst/>
                <a:latin typeface="+mn-lt"/>
                <a:ea typeface="+mn-ea"/>
                <a:cs typeface="+mn-cs"/>
                <a:hlinkClick r:id="rId3"/>
              </a:rPr>
              <a:t>http://tinyurl.com/qbnq8rl</a:t>
            </a:r>
            <a:endParaRPr lang="en-GB" sz="1200" b="1" i="0" u="none" strike="noStrike" kern="120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30</a:t>
            </a:fld>
            <a:endParaRPr lang="en-GB"/>
          </a:p>
        </p:txBody>
      </p:sp>
    </p:spTree>
    <p:extLst>
      <p:ext uri="{BB962C8B-B14F-4D97-AF65-F5344CB8AC3E}">
        <p14:creationId xmlns:p14="http://schemas.microsoft.com/office/powerpoint/2010/main" val="1678243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only works if you get people’s hearts and minds behind the initiative. This complements the opening slides that stress it is people that make things happen. Ideally have a picture of teachers, students or inspirational leaders super imposed over this slide.</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31</a:t>
            </a:fld>
            <a:endParaRPr lang="en-GB"/>
          </a:p>
        </p:txBody>
      </p:sp>
    </p:spTree>
    <p:extLst>
      <p:ext uri="{BB962C8B-B14F-4D97-AF65-F5344CB8AC3E}">
        <p14:creationId xmlns:p14="http://schemas.microsoft.com/office/powerpoint/2010/main" val="815142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Light hearted message of the POWER of YET from </a:t>
            </a:r>
            <a:r>
              <a:rPr lang="en-GB" dirty="0" err="1" smtClean="0"/>
              <a:t>Seasame</a:t>
            </a:r>
            <a:r>
              <a:rPr lang="en-GB" dirty="0" smtClean="0"/>
              <a:t> Street video.</a:t>
            </a:r>
            <a:r>
              <a:rPr lang="en-GB" baseline="0" dirty="0" smtClean="0"/>
              <a:t> Let audience go out singing it !</a:t>
            </a:r>
            <a:endParaRPr lang="en-GB" dirty="0" smtClean="0"/>
          </a:p>
          <a:p>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32</a:t>
            </a:fld>
            <a:endParaRPr lang="en-GB"/>
          </a:p>
        </p:txBody>
      </p:sp>
    </p:spTree>
    <p:extLst>
      <p:ext uri="{BB962C8B-B14F-4D97-AF65-F5344CB8AC3E}">
        <p14:creationId xmlns:p14="http://schemas.microsoft.com/office/powerpoint/2010/main" val="1427519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 banner</a:t>
            </a:r>
            <a:r>
              <a:rPr lang="en-GB" baseline="0" dirty="0" smtClean="0"/>
              <a:t> to introduce the Maths Hub and in particular this work group which is aimed at Maths and </a:t>
            </a:r>
            <a:r>
              <a:rPr lang="en-GB" baseline="0" dirty="0" err="1" smtClean="0"/>
              <a:t>Mindsets</a:t>
            </a:r>
            <a:r>
              <a:rPr lang="en-GB" baseline="0" dirty="0" smtClean="0"/>
              <a:t>. Use tag line #</a:t>
            </a:r>
            <a:r>
              <a:rPr lang="en-GB" baseline="0" dirty="0" err="1" smtClean="0"/>
              <a:t>YesUCan</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33</a:t>
            </a:fld>
            <a:endParaRPr lang="en-GB"/>
          </a:p>
        </p:txBody>
      </p:sp>
    </p:spTree>
    <p:extLst>
      <p:ext uri="{BB962C8B-B14F-4D97-AF65-F5344CB8AC3E}">
        <p14:creationId xmlns:p14="http://schemas.microsoft.com/office/powerpoint/2010/main" val="256340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 banner</a:t>
            </a:r>
            <a:r>
              <a:rPr lang="en-GB" baseline="0" dirty="0" smtClean="0"/>
              <a:t> to introduce the Maths Hub and in particular this work group which is aimed at Maths and </a:t>
            </a:r>
            <a:r>
              <a:rPr lang="en-GB" baseline="0" dirty="0" err="1" smtClean="0"/>
              <a:t>Mindsets</a:t>
            </a:r>
            <a:r>
              <a:rPr lang="en-GB" baseline="0" dirty="0" smtClean="0"/>
              <a:t>. Use tag line #</a:t>
            </a:r>
            <a:r>
              <a:rPr lang="en-GB" baseline="0" dirty="0" err="1" smtClean="0"/>
              <a:t>YesUCan</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4</a:t>
            </a:fld>
            <a:endParaRPr lang="en-GB"/>
          </a:p>
        </p:txBody>
      </p:sp>
    </p:spTree>
    <p:extLst>
      <p:ext uri="{BB962C8B-B14F-4D97-AF65-F5344CB8AC3E}">
        <p14:creationId xmlns:p14="http://schemas.microsoft.com/office/powerpoint/2010/main" val="256340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a:t>
            </a:r>
            <a:r>
              <a:rPr lang="en-GB" baseline="0" dirty="0" smtClean="0"/>
              <a:t> further details see the companion </a:t>
            </a:r>
            <a:r>
              <a:rPr lang="en-GB" baseline="0" dirty="0" err="1" smtClean="0"/>
              <a:t>guidancefor</a:t>
            </a:r>
            <a:r>
              <a:rPr lang="en-GB" baseline="0" dirty="0" smtClean="0"/>
              <a:t> </a:t>
            </a:r>
            <a:r>
              <a:rPr lang="en-GB" baseline="0" dirty="0" err="1" smtClean="0"/>
              <a:t>YesUCan</a:t>
            </a:r>
            <a:r>
              <a:rPr lang="en-GB" baseline="0" dirty="0" smtClean="0"/>
              <a:t> presentation – separate word document</a:t>
            </a:r>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5</a:t>
            </a:fld>
            <a:endParaRPr lang="en-GB"/>
          </a:p>
        </p:txBody>
      </p:sp>
    </p:spTree>
    <p:extLst>
      <p:ext uri="{BB962C8B-B14F-4D97-AF65-F5344CB8AC3E}">
        <p14:creationId xmlns:p14="http://schemas.microsoft.com/office/powerpoint/2010/main" val="129402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6</a:t>
            </a:fld>
            <a:endParaRPr lang="en-GB"/>
          </a:p>
        </p:txBody>
      </p:sp>
    </p:spTree>
    <p:extLst>
      <p:ext uri="{BB962C8B-B14F-4D97-AF65-F5344CB8AC3E}">
        <p14:creationId xmlns:p14="http://schemas.microsoft.com/office/powerpoint/2010/main" val="178063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7</a:t>
            </a:fld>
            <a:endParaRPr lang="en-GB"/>
          </a:p>
        </p:txBody>
      </p:sp>
    </p:spTree>
    <p:extLst>
      <p:ext uri="{BB962C8B-B14F-4D97-AF65-F5344CB8AC3E}">
        <p14:creationId xmlns:p14="http://schemas.microsoft.com/office/powerpoint/2010/main" val="107963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FEE5B2-97E6-4D91-8D57-F581901B140C}" type="slidenum">
              <a:rPr lang="en-GB" smtClean="0"/>
              <a:t>8</a:t>
            </a:fld>
            <a:endParaRPr lang="en-GB"/>
          </a:p>
        </p:txBody>
      </p:sp>
    </p:spTree>
    <p:extLst>
      <p:ext uri="{BB962C8B-B14F-4D97-AF65-F5344CB8AC3E}">
        <p14:creationId xmlns:p14="http://schemas.microsoft.com/office/powerpoint/2010/main" val="1436225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Link to Carol </a:t>
            </a:r>
            <a:r>
              <a:rPr lang="en-GB" dirty="0" err="1" smtClean="0"/>
              <a:t>Dweck</a:t>
            </a:r>
            <a:r>
              <a:rPr lang="en-GB" dirty="0" smtClean="0"/>
              <a:t>  “Make challenge the new comfort zone” </a:t>
            </a:r>
            <a:r>
              <a:rPr lang="en-GB" sz="1200" u="sng" kern="1200" dirty="0" smtClean="0">
                <a:solidFill>
                  <a:schemeClr val="tx1"/>
                </a:solidFill>
                <a:effectLst/>
                <a:latin typeface="+mn-lt"/>
                <a:ea typeface="+mn-ea"/>
                <a:cs typeface="+mn-cs"/>
                <a:hlinkClick r:id="rId3"/>
              </a:rPr>
              <a:t>https://www.mindsetkit.org/growth-mindset/celebrate-mistakes/make-challenge-new-comfort-zone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8FEE5B2-97E6-4D91-8D57-F581901B140C}" type="slidenum">
              <a:rPr lang="en-GB" smtClean="0"/>
              <a:t>9</a:t>
            </a:fld>
            <a:endParaRPr lang="en-GB"/>
          </a:p>
        </p:txBody>
      </p:sp>
    </p:spTree>
    <p:extLst>
      <p:ext uri="{BB962C8B-B14F-4D97-AF65-F5344CB8AC3E}">
        <p14:creationId xmlns:p14="http://schemas.microsoft.com/office/powerpoint/2010/main" val="1822627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95591C7-3203-4EB8-9AE0-AFAA2BBA31D7}" type="datetimeFigureOut">
              <a:rPr lang="en-GB" smtClean="0"/>
              <a:t>07/06/2015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91BB3-B6A3-4B9B-9352-FF954D83AF2F}" type="slidenum">
              <a:rPr lang="en-GB" smtClean="0"/>
              <a:t>‹#›</a:t>
            </a:fld>
            <a:endParaRPr lang="en-GB"/>
          </a:p>
        </p:txBody>
      </p:sp>
    </p:spTree>
    <p:extLst>
      <p:ext uri="{BB962C8B-B14F-4D97-AF65-F5344CB8AC3E}">
        <p14:creationId xmlns:p14="http://schemas.microsoft.com/office/powerpoint/2010/main" val="378557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2627784" y="6381328"/>
            <a:ext cx="3888432" cy="365125"/>
          </a:xfrm>
        </p:spPr>
        <p:txBody>
          <a:bodyPr/>
          <a:lstStyle/>
          <a:p>
            <a:r>
              <a:rPr lang="en-GB" dirty="0" smtClean="0"/>
              <a:t>@</a:t>
            </a:r>
            <a:r>
              <a:rPr lang="en-GB" dirty="0" err="1" smtClean="0"/>
              <a:t>GLOWMaths</a:t>
            </a:r>
            <a:r>
              <a:rPr lang="en-GB" dirty="0" smtClean="0"/>
              <a:t>  #</a:t>
            </a:r>
            <a:r>
              <a:rPr lang="en-GB" dirty="0" err="1" smtClean="0"/>
              <a:t>yesUcan</a:t>
            </a:r>
            <a:endParaRPr lang="en-GB" dirty="0" smtClean="0"/>
          </a:p>
          <a:p>
            <a:endParaRPr lang="en-GB" dirty="0"/>
          </a:p>
        </p:txBody>
      </p:sp>
      <p:sp>
        <p:nvSpPr>
          <p:cNvPr id="6" name="Slide Number Placeholder 5"/>
          <p:cNvSpPr>
            <a:spLocks noGrp="1"/>
          </p:cNvSpPr>
          <p:nvPr>
            <p:ph type="sldNum" sz="quarter" idx="12"/>
          </p:nvPr>
        </p:nvSpPr>
        <p:spPr/>
        <p:txBody>
          <a:bodyPr/>
          <a:lstStyle/>
          <a:p>
            <a:fld id="{AAC91BB3-B6A3-4B9B-9352-FF954D83AF2F}" type="slidenum">
              <a:rPr lang="en-GB" smtClean="0"/>
              <a:t>‹#›</a:t>
            </a:fld>
            <a:endParaRPr lang="en-GB"/>
          </a:p>
        </p:txBody>
      </p:sp>
    </p:spTree>
    <p:extLst>
      <p:ext uri="{BB962C8B-B14F-4D97-AF65-F5344CB8AC3E}">
        <p14:creationId xmlns:p14="http://schemas.microsoft.com/office/powerpoint/2010/main" val="4168576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5591C7-3203-4EB8-9AE0-AFAA2BBA31D7}" type="datetimeFigureOut">
              <a:rPr lang="en-GB" smtClean="0"/>
              <a:t>07/06/2015</a:t>
            </a:fld>
            <a:endParaRPr lang="en-GB"/>
          </a:p>
        </p:txBody>
      </p:sp>
      <p:sp>
        <p:nvSpPr>
          <p:cNvPr id="5" name="Footer Placeholder 4"/>
          <p:cNvSpPr>
            <a:spLocks noGrp="1"/>
          </p:cNvSpPr>
          <p:nvPr>
            <p:ph type="ftr" sz="quarter" idx="11"/>
          </p:nvPr>
        </p:nvSpPr>
        <p:spPr>
          <a:xfrm>
            <a:off x="2699792" y="6356350"/>
            <a:ext cx="3816424" cy="365125"/>
          </a:xfrm>
        </p:spPr>
        <p:txBody>
          <a:bodyPr/>
          <a:lstStyle/>
          <a:p>
            <a:r>
              <a:rPr lang="en-GB" dirty="0" smtClean="0"/>
              <a:t>@</a:t>
            </a:r>
            <a:r>
              <a:rPr lang="en-GB" dirty="0" err="1" smtClean="0"/>
              <a:t>GLOWMaths</a:t>
            </a:r>
            <a:r>
              <a:rPr lang="en-GB" dirty="0" smtClean="0"/>
              <a:t>  #</a:t>
            </a:r>
            <a:r>
              <a:rPr lang="en-GB" dirty="0" err="1" smtClean="0"/>
              <a:t>yesUcan</a:t>
            </a:r>
            <a:endParaRPr lang="en-GB" dirty="0" smtClean="0"/>
          </a:p>
          <a:p>
            <a:endParaRPr lang="en-GB" dirty="0"/>
          </a:p>
        </p:txBody>
      </p:sp>
      <p:sp>
        <p:nvSpPr>
          <p:cNvPr id="6" name="Slide Number Placeholder 5"/>
          <p:cNvSpPr>
            <a:spLocks noGrp="1"/>
          </p:cNvSpPr>
          <p:nvPr>
            <p:ph type="sldNum" sz="quarter" idx="12"/>
          </p:nvPr>
        </p:nvSpPr>
        <p:spPr/>
        <p:txBody>
          <a:bodyPr/>
          <a:lstStyle/>
          <a:p>
            <a:fld id="{AAC91BB3-B6A3-4B9B-9352-FF954D83AF2F}" type="slidenum">
              <a:rPr lang="en-GB" smtClean="0"/>
              <a:t>‹#›</a:t>
            </a:fld>
            <a:endParaRPr lang="en-GB"/>
          </a:p>
        </p:txBody>
      </p:sp>
    </p:spTree>
    <p:extLst>
      <p:ext uri="{BB962C8B-B14F-4D97-AF65-F5344CB8AC3E}">
        <p14:creationId xmlns:p14="http://schemas.microsoft.com/office/powerpoint/2010/main" val="254722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5591C7-3203-4EB8-9AE0-AFAA2BBA31D7}" type="datetimeFigureOut">
              <a:rPr lang="en-GB" smtClean="0"/>
              <a:t>07/06/2015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91BB3-B6A3-4B9B-9352-FF954D83AF2F}" type="slidenum">
              <a:rPr lang="en-GB" smtClean="0"/>
              <a:t>‹#›</a:t>
            </a:fld>
            <a:endParaRPr lang="en-GB"/>
          </a:p>
        </p:txBody>
      </p:sp>
      <p:pic>
        <p:nvPicPr>
          <p:cNvPr id="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325" y="26986"/>
            <a:ext cx="209034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t="8151" b="24323"/>
          <a:stretch>
            <a:fillRect/>
          </a:stretch>
        </p:blipFill>
        <p:spPr bwMode="auto">
          <a:xfrm>
            <a:off x="7499902" y="0"/>
            <a:ext cx="1596732" cy="79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962" y="5994103"/>
            <a:ext cx="152076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3843" y="6103620"/>
            <a:ext cx="1800157"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61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591C7-3203-4EB8-9AE0-AFAA2BBA31D7}" type="datetimeFigureOut">
              <a:rPr lang="en-GB" smtClean="0"/>
              <a:t>07/06/2015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91BB3-B6A3-4B9B-9352-FF954D83AF2F}" type="slidenum">
              <a:rPr lang="en-GB" smtClean="0"/>
              <a:t>‹#›</a:t>
            </a:fld>
            <a:endParaRPr lang="en-GB"/>
          </a:p>
        </p:txBody>
      </p:sp>
    </p:spTree>
    <p:extLst>
      <p:ext uri="{BB962C8B-B14F-4D97-AF65-F5344CB8AC3E}">
        <p14:creationId xmlns:p14="http://schemas.microsoft.com/office/powerpoint/2010/main" val="49101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95591C7-3203-4EB8-9AE0-AFAA2BBA31D7}" type="datetimeFigureOut">
              <a:rPr lang="en-GB" smtClean="0"/>
              <a:t>07/06/2015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C91BB3-B6A3-4B9B-9352-FF954D83AF2F}" type="slidenum">
              <a:rPr lang="en-GB" smtClean="0"/>
              <a:t>‹#›</a:t>
            </a:fld>
            <a:endParaRPr lang="en-GB"/>
          </a:p>
        </p:txBody>
      </p:sp>
    </p:spTree>
    <p:extLst>
      <p:ext uri="{BB962C8B-B14F-4D97-AF65-F5344CB8AC3E}">
        <p14:creationId xmlns:p14="http://schemas.microsoft.com/office/powerpoint/2010/main" val="139455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95591C7-3203-4EB8-9AE0-AFAA2BBA31D7}" type="datetimeFigureOut">
              <a:rPr lang="en-GB" smtClean="0"/>
              <a:t>07/06/2015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C91BB3-B6A3-4B9B-9352-FF954D83AF2F}" type="slidenum">
              <a:rPr lang="en-GB" smtClean="0"/>
              <a:t>‹#›</a:t>
            </a:fld>
            <a:endParaRPr lang="en-GB"/>
          </a:p>
        </p:txBody>
      </p:sp>
    </p:spTree>
    <p:extLst>
      <p:ext uri="{BB962C8B-B14F-4D97-AF65-F5344CB8AC3E}">
        <p14:creationId xmlns:p14="http://schemas.microsoft.com/office/powerpoint/2010/main" val="12701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16632"/>
            <a:ext cx="8589640" cy="1008112"/>
          </a:xfrm>
        </p:spPr>
        <p:txBody>
          <a:bodyPr/>
          <a:lstStyle>
            <a:lvl1pPr>
              <a:defRPr baseline="0"/>
            </a:lvl1pPr>
          </a:lstStyle>
          <a:p>
            <a:r>
              <a:rPr lang="en-US" dirty="0" smtClean="0"/>
              <a:t>Mathematics and Mindset</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a:xfrm>
            <a:off x="2843808" y="6356350"/>
            <a:ext cx="3600400" cy="365125"/>
          </a:xfrm>
        </p:spPr>
        <p:txBody>
          <a:bodyPr/>
          <a:lstStyle/>
          <a:p>
            <a:r>
              <a:rPr lang="en-GB" dirty="0" smtClean="0"/>
              <a:t>@</a:t>
            </a:r>
            <a:r>
              <a:rPr lang="en-GB" dirty="0" err="1" smtClean="0"/>
              <a:t>GLOWMaths</a:t>
            </a:r>
            <a:r>
              <a:rPr lang="en-GB" dirty="0" smtClean="0"/>
              <a:t>  #</a:t>
            </a:r>
            <a:r>
              <a:rPr lang="en-GB" dirty="0" err="1" smtClean="0"/>
              <a:t>yesUcan</a:t>
            </a:r>
            <a:endParaRPr lang="en-GB" dirty="0"/>
          </a:p>
        </p:txBody>
      </p:sp>
      <p:sp>
        <p:nvSpPr>
          <p:cNvPr id="8" name="Slide Number Placeholder 7"/>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92310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2400">
                <a:solidFill>
                  <a:schemeClr val="tx1"/>
                </a:solidFill>
              </a:defRPr>
            </a:lvl1pPr>
          </a:lstStyle>
          <a:p>
            <a:endParaRPr lang="en-GB" dirty="0"/>
          </a:p>
        </p:txBody>
      </p:sp>
      <p:sp>
        <p:nvSpPr>
          <p:cNvPr id="3" name="Footer Placeholder 2"/>
          <p:cNvSpPr>
            <a:spLocks noGrp="1"/>
          </p:cNvSpPr>
          <p:nvPr>
            <p:ph type="ftr" sz="quarter" idx="11"/>
          </p:nvPr>
        </p:nvSpPr>
        <p:spPr>
          <a:xfrm>
            <a:off x="2627784" y="6356350"/>
            <a:ext cx="3888432" cy="365125"/>
          </a:xfrm>
        </p:spPr>
        <p:txBody>
          <a:bodyPr/>
          <a:lstStyle>
            <a:lvl1pPr>
              <a:defRPr sz="2400">
                <a:solidFill>
                  <a:schemeClr val="tx1"/>
                </a:solidFill>
              </a:defRPr>
            </a:lvl1pPr>
          </a:lstStyle>
          <a:p>
            <a:r>
              <a:rPr lang="en-GB" dirty="0" smtClean="0"/>
              <a:t>@</a:t>
            </a:r>
            <a:r>
              <a:rPr lang="en-GB" dirty="0" err="1" smtClean="0"/>
              <a:t>GLOWMaths</a:t>
            </a:r>
            <a:r>
              <a:rPr lang="en-GB" dirty="0" smtClean="0"/>
              <a:t>  #</a:t>
            </a:r>
            <a:r>
              <a:rPr lang="en-GB" dirty="0" err="1" smtClean="0"/>
              <a:t>yesUcan</a:t>
            </a:r>
            <a:endParaRPr lang="en-GB" dirty="0"/>
          </a:p>
        </p:txBody>
      </p:sp>
      <p:sp>
        <p:nvSpPr>
          <p:cNvPr id="4" name="Slide Number Placeholder 3"/>
          <p:cNvSpPr>
            <a:spLocks noGrp="1"/>
          </p:cNvSpPr>
          <p:nvPr>
            <p:ph type="sldNum" sz="quarter" idx="12"/>
          </p:nvPr>
        </p:nvSpPr>
        <p:spPr/>
        <p:txBody>
          <a:bodyPr/>
          <a:lstStyle>
            <a:lvl1pPr>
              <a:defRPr sz="2400">
                <a:solidFill>
                  <a:schemeClr val="tx1"/>
                </a:solidFill>
              </a:defRPr>
            </a:lvl1pPr>
          </a:lstStyle>
          <a:p>
            <a:r>
              <a:rPr lang="en-GB" dirty="0" smtClean="0"/>
              <a:t>#</a:t>
            </a:r>
            <a:r>
              <a:rPr lang="en-GB" dirty="0" err="1" smtClean="0"/>
              <a:t>YesUCan</a:t>
            </a:r>
            <a:endParaRPr lang="en-GB" dirty="0"/>
          </a:p>
        </p:txBody>
      </p:sp>
      <p:pic>
        <p:nvPicPr>
          <p:cNvPr id="5"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325" y="26986"/>
            <a:ext cx="209034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t="8151" b="24323"/>
          <a:stretch>
            <a:fillRect/>
          </a:stretch>
        </p:blipFill>
        <p:spPr bwMode="auto">
          <a:xfrm>
            <a:off x="7499902" y="0"/>
            <a:ext cx="1596732" cy="79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962" y="5994103"/>
            <a:ext cx="152076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3843" y="6103620"/>
            <a:ext cx="1800157"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12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591C7-3203-4EB8-9AE0-AFAA2BBA31D7}" type="datetimeFigureOut">
              <a:rPr lang="en-GB" smtClean="0"/>
              <a:t>07/06/2015</a:t>
            </a:fld>
            <a:endParaRPr lang="en-GB"/>
          </a:p>
        </p:txBody>
      </p:sp>
      <p:sp>
        <p:nvSpPr>
          <p:cNvPr id="6" name="Footer Placeholder 5"/>
          <p:cNvSpPr>
            <a:spLocks noGrp="1"/>
          </p:cNvSpPr>
          <p:nvPr>
            <p:ph type="ftr" sz="quarter" idx="11"/>
          </p:nvPr>
        </p:nvSpPr>
        <p:spPr>
          <a:xfrm>
            <a:off x="2627784" y="6356350"/>
            <a:ext cx="3888432" cy="365125"/>
          </a:xfrm>
        </p:spPr>
        <p:txBody>
          <a:bodyPr/>
          <a:lstStyle/>
          <a:p>
            <a:r>
              <a:rPr lang="en-GB" dirty="0" smtClean="0"/>
              <a:t>@</a:t>
            </a:r>
            <a:r>
              <a:rPr lang="en-GB" dirty="0" err="1" smtClean="0"/>
              <a:t>GLOWMaths</a:t>
            </a:r>
            <a:r>
              <a:rPr lang="en-GB" dirty="0" smtClean="0"/>
              <a:t>  #</a:t>
            </a:r>
            <a:r>
              <a:rPr lang="en-GB" dirty="0" err="1" smtClean="0"/>
              <a:t>yesUcan</a:t>
            </a:r>
            <a:endParaRPr lang="en-GB" dirty="0"/>
          </a:p>
        </p:txBody>
      </p:sp>
      <p:sp>
        <p:nvSpPr>
          <p:cNvPr id="7" name="Slide Number Placeholder 6"/>
          <p:cNvSpPr>
            <a:spLocks noGrp="1"/>
          </p:cNvSpPr>
          <p:nvPr>
            <p:ph type="sldNum" sz="quarter" idx="12"/>
          </p:nvPr>
        </p:nvSpPr>
        <p:spPr/>
        <p:txBody>
          <a:bodyPr/>
          <a:lstStyle/>
          <a:p>
            <a:fld id="{AAC91BB3-B6A3-4B9B-9352-FF954D83AF2F}" type="slidenum">
              <a:rPr lang="en-GB" smtClean="0"/>
              <a:t>‹#›</a:t>
            </a:fld>
            <a:endParaRPr lang="en-GB"/>
          </a:p>
        </p:txBody>
      </p:sp>
    </p:spTree>
    <p:extLst>
      <p:ext uri="{BB962C8B-B14F-4D97-AF65-F5344CB8AC3E}">
        <p14:creationId xmlns:p14="http://schemas.microsoft.com/office/powerpoint/2010/main" val="289065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591C7-3203-4EB8-9AE0-AFAA2BBA31D7}" type="datetimeFigureOut">
              <a:rPr lang="en-GB" smtClean="0"/>
              <a:t>07/06/2015</a:t>
            </a:fld>
            <a:endParaRPr lang="en-GB"/>
          </a:p>
        </p:txBody>
      </p:sp>
      <p:sp>
        <p:nvSpPr>
          <p:cNvPr id="6" name="Footer Placeholder 5"/>
          <p:cNvSpPr>
            <a:spLocks noGrp="1"/>
          </p:cNvSpPr>
          <p:nvPr>
            <p:ph type="ftr" sz="quarter" idx="11"/>
          </p:nvPr>
        </p:nvSpPr>
        <p:spPr>
          <a:xfrm>
            <a:off x="2627784" y="6356350"/>
            <a:ext cx="3816424" cy="365125"/>
          </a:xfrm>
        </p:spPr>
        <p:txBody>
          <a:bodyPr/>
          <a:lstStyle/>
          <a:p>
            <a:r>
              <a:rPr lang="en-GB" dirty="0" smtClean="0"/>
              <a:t>@</a:t>
            </a:r>
            <a:r>
              <a:rPr lang="en-GB" dirty="0" err="1" smtClean="0"/>
              <a:t>GLOWMaths</a:t>
            </a:r>
            <a:r>
              <a:rPr lang="en-GB" dirty="0" smtClean="0"/>
              <a:t>  #</a:t>
            </a:r>
            <a:r>
              <a:rPr lang="en-GB" dirty="0" err="1" smtClean="0"/>
              <a:t>yesUcan</a:t>
            </a:r>
            <a:endParaRPr lang="en-GB" dirty="0" smtClean="0"/>
          </a:p>
          <a:p>
            <a:endParaRPr lang="en-GB" dirty="0"/>
          </a:p>
        </p:txBody>
      </p:sp>
      <p:sp>
        <p:nvSpPr>
          <p:cNvPr id="7" name="Slide Number Placeholder 6"/>
          <p:cNvSpPr>
            <a:spLocks noGrp="1"/>
          </p:cNvSpPr>
          <p:nvPr>
            <p:ph type="sldNum" sz="quarter" idx="12"/>
          </p:nvPr>
        </p:nvSpPr>
        <p:spPr/>
        <p:txBody>
          <a:bodyPr/>
          <a:lstStyle/>
          <a:p>
            <a:fld id="{AAC91BB3-B6A3-4B9B-9352-FF954D83AF2F}" type="slidenum">
              <a:rPr lang="en-GB" smtClean="0"/>
              <a:t>‹#›</a:t>
            </a:fld>
            <a:endParaRPr lang="en-GB"/>
          </a:p>
        </p:txBody>
      </p:sp>
    </p:spTree>
    <p:extLst>
      <p:ext uri="{BB962C8B-B14F-4D97-AF65-F5344CB8AC3E}">
        <p14:creationId xmlns:p14="http://schemas.microsoft.com/office/powerpoint/2010/main" val="47708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67544" y="6309320"/>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2400">
                <a:solidFill>
                  <a:schemeClr val="tx1"/>
                </a:solidFill>
              </a:defRPr>
            </a:lvl1pPr>
          </a:lstStyle>
          <a:p>
            <a:r>
              <a:rPr lang="en-GB" dirty="0" smtClean="0"/>
              <a:t>@</a:t>
            </a:r>
            <a:r>
              <a:rPr lang="en-GB" dirty="0" err="1" smtClean="0"/>
              <a:t>GLOWMaths</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400">
                <a:solidFill>
                  <a:schemeClr val="tx1"/>
                </a:solidFill>
              </a:defRPr>
            </a:lvl1pPr>
          </a:lstStyle>
          <a:p>
            <a:r>
              <a:rPr lang="en-GB" dirty="0" smtClean="0"/>
              <a:t>#</a:t>
            </a:r>
            <a:r>
              <a:rPr lang="en-GB" dirty="0" err="1" smtClean="0"/>
              <a:t>YesUCan</a:t>
            </a:r>
            <a:endParaRPr lang="en-GB" dirty="0"/>
          </a:p>
        </p:txBody>
      </p:sp>
      <p:pic>
        <p:nvPicPr>
          <p:cNvPr id="7" name="Picture 1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962" y="5994103"/>
            <a:ext cx="152076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43843" y="6103620"/>
            <a:ext cx="1800157"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rcRect t="8151" b="24323"/>
          <a:stretch>
            <a:fillRect/>
          </a:stretch>
        </p:blipFill>
        <p:spPr bwMode="auto">
          <a:xfrm>
            <a:off x="7499902" y="0"/>
            <a:ext cx="1596732" cy="79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325" y="26986"/>
            <a:ext cx="209034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657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rpkjT9m2Oo"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youtube.com/watch?v=FeZ3re4KszY" TargetMode="External"/><Relationship Id="rId4" Type="http://schemas.openxmlformats.org/officeDocument/2006/relationships/hyperlink" Target="https://www.mindsetkit.org/growth-mindset/about-growth-mindset/what-is-growth-mindset"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youcubed.stanford.edu/teaching-strategiesbrain-scienc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youcubed.org/brain-scienc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J-swZaKN2Ic"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mindsetkit.org/growth-mindset/celebrate-mistake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mindsetkit.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XLeUvZvuvA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1" y="480456"/>
            <a:ext cx="8589640" cy="1008112"/>
          </a:xfrm>
        </p:spPr>
        <p:txBody>
          <a:bodyPr>
            <a:normAutofit/>
          </a:bodyPr>
          <a:lstStyle/>
          <a:p>
            <a:r>
              <a:rPr lang="en-GB" sz="3200" dirty="0" smtClean="0"/>
              <a:t>Where are you with Academic </a:t>
            </a:r>
            <a:r>
              <a:rPr lang="en-GB" sz="3200" dirty="0" err="1"/>
              <a:t>M</a:t>
            </a:r>
            <a:r>
              <a:rPr lang="en-GB" sz="3200" dirty="0" err="1" smtClean="0"/>
              <a:t>indsets</a:t>
            </a:r>
            <a:r>
              <a:rPr lang="en-GB" sz="3200" dirty="0" smtClean="0"/>
              <a:t>?</a:t>
            </a:r>
            <a:endParaRPr lang="en-GB" sz="3200" dirty="0"/>
          </a:p>
        </p:txBody>
      </p:sp>
      <p:sp>
        <p:nvSpPr>
          <p:cNvPr id="3" name="TextBox 2"/>
          <p:cNvSpPr txBox="1"/>
          <p:nvPr/>
        </p:nvSpPr>
        <p:spPr>
          <a:xfrm>
            <a:off x="251520" y="6237312"/>
            <a:ext cx="8712968" cy="400110"/>
          </a:xfrm>
          <a:prstGeom prst="rect">
            <a:avLst/>
          </a:prstGeom>
          <a:noFill/>
        </p:spPr>
        <p:txBody>
          <a:bodyPr wrap="square" rtlCol="0">
            <a:spAutoFit/>
          </a:bodyPr>
          <a:lstStyle/>
          <a:p>
            <a:r>
              <a:rPr lang="en-GB" sz="2000" dirty="0" smtClean="0"/>
              <a:t>                      #</a:t>
            </a:r>
            <a:r>
              <a:rPr lang="en-GB" sz="2000" dirty="0" err="1" smtClean="0"/>
              <a:t>YesUCan</a:t>
            </a:r>
            <a:r>
              <a:rPr lang="en-GB" sz="2000" dirty="0" smtClean="0"/>
              <a:t>	       @</a:t>
            </a:r>
            <a:r>
              <a:rPr lang="en-GB" sz="2000" dirty="0" err="1" smtClean="0"/>
              <a:t>GLOWMath</a:t>
            </a:r>
            <a:r>
              <a:rPr lang="en-GB" sz="2000" dirty="0" smtClean="0"/>
              <a:t>                 #</a:t>
            </a:r>
            <a:r>
              <a:rPr lang="en-GB" sz="2000" dirty="0" err="1" smtClean="0"/>
              <a:t>GetontheBus</a:t>
            </a:r>
            <a:endParaRPr lang="en-GB" sz="2000" dirty="0"/>
          </a:p>
        </p:txBody>
      </p:sp>
      <p:sp>
        <p:nvSpPr>
          <p:cNvPr id="4" name="TextBox 3"/>
          <p:cNvSpPr txBox="1"/>
          <p:nvPr/>
        </p:nvSpPr>
        <p:spPr>
          <a:xfrm>
            <a:off x="381224" y="1151452"/>
            <a:ext cx="3096344" cy="369332"/>
          </a:xfrm>
          <a:prstGeom prst="rect">
            <a:avLst/>
          </a:prstGeom>
          <a:noFill/>
        </p:spPr>
        <p:txBody>
          <a:bodyPr wrap="square" rtlCol="0">
            <a:spAutoFit/>
          </a:bodyPr>
          <a:lstStyle/>
          <a:p>
            <a:r>
              <a:rPr lang="en-GB" dirty="0" smtClean="0"/>
              <a:t>No idea; but I want to know</a:t>
            </a:r>
            <a:endParaRPr lang="en-GB" dirty="0"/>
          </a:p>
        </p:txBody>
      </p:sp>
      <p:sp>
        <p:nvSpPr>
          <p:cNvPr id="5" name="TextBox 4"/>
          <p:cNvSpPr txBox="1"/>
          <p:nvPr/>
        </p:nvSpPr>
        <p:spPr>
          <a:xfrm>
            <a:off x="381224" y="1924378"/>
            <a:ext cx="3096344" cy="369332"/>
          </a:xfrm>
          <a:prstGeom prst="rect">
            <a:avLst/>
          </a:prstGeom>
          <a:noFill/>
        </p:spPr>
        <p:txBody>
          <a:bodyPr wrap="square" rtlCol="0">
            <a:spAutoFit/>
          </a:bodyPr>
          <a:lstStyle/>
          <a:p>
            <a:r>
              <a:rPr lang="en-GB" dirty="0" smtClean="0"/>
              <a:t>I know something about it</a:t>
            </a:r>
            <a:endParaRPr lang="en-GB" dirty="0"/>
          </a:p>
        </p:txBody>
      </p:sp>
      <p:sp>
        <p:nvSpPr>
          <p:cNvPr id="6" name="TextBox 5"/>
          <p:cNvSpPr txBox="1"/>
          <p:nvPr/>
        </p:nvSpPr>
        <p:spPr>
          <a:xfrm>
            <a:off x="381224" y="2697304"/>
            <a:ext cx="3062912" cy="646331"/>
          </a:xfrm>
          <a:prstGeom prst="rect">
            <a:avLst/>
          </a:prstGeom>
          <a:noFill/>
        </p:spPr>
        <p:txBody>
          <a:bodyPr wrap="square" rtlCol="0">
            <a:spAutoFit/>
          </a:bodyPr>
          <a:lstStyle/>
          <a:p>
            <a:r>
              <a:rPr lang="en-GB" dirty="0" smtClean="0"/>
              <a:t>Secure on the facts and see how I can use it or have used it</a:t>
            </a:r>
            <a:endParaRPr lang="en-GB" dirty="0"/>
          </a:p>
        </p:txBody>
      </p:sp>
      <p:sp>
        <p:nvSpPr>
          <p:cNvPr id="7" name="TextBox 6"/>
          <p:cNvSpPr txBox="1"/>
          <p:nvPr/>
        </p:nvSpPr>
        <p:spPr>
          <a:xfrm>
            <a:off x="381224" y="3747228"/>
            <a:ext cx="3096344" cy="646331"/>
          </a:xfrm>
          <a:prstGeom prst="rect">
            <a:avLst/>
          </a:prstGeom>
          <a:noFill/>
        </p:spPr>
        <p:txBody>
          <a:bodyPr wrap="square" rtlCol="0">
            <a:spAutoFit/>
          </a:bodyPr>
          <a:lstStyle/>
          <a:p>
            <a:r>
              <a:rPr lang="en-GB" dirty="0" smtClean="0"/>
              <a:t>Have experience of using it; looking to develop further</a:t>
            </a:r>
            <a:endParaRPr lang="en-GB" dirty="0"/>
          </a:p>
        </p:txBody>
      </p:sp>
      <p:sp>
        <p:nvSpPr>
          <p:cNvPr id="8" name="TextBox 7"/>
          <p:cNvSpPr txBox="1"/>
          <p:nvPr/>
        </p:nvSpPr>
        <p:spPr>
          <a:xfrm>
            <a:off x="381224" y="4797152"/>
            <a:ext cx="3096344" cy="646331"/>
          </a:xfrm>
          <a:prstGeom prst="rect">
            <a:avLst/>
          </a:prstGeom>
          <a:noFill/>
        </p:spPr>
        <p:txBody>
          <a:bodyPr wrap="square" rtlCol="0">
            <a:spAutoFit/>
          </a:bodyPr>
          <a:lstStyle/>
          <a:p>
            <a:r>
              <a:rPr lang="en-GB" dirty="0" smtClean="0"/>
              <a:t>Can see how I can link it to other areas</a:t>
            </a:r>
            <a:endParaRPr lang="en-GB" dirty="0"/>
          </a:p>
        </p:txBody>
      </p:sp>
      <p:sp>
        <p:nvSpPr>
          <p:cNvPr id="9" name="TextBox 8"/>
          <p:cNvSpPr txBox="1"/>
          <p:nvPr/>
        </p:nvSpPr>
        <p:spPr>
          <a:xfrm>
            <a:off x="5385642" y="1928534"/>
            <a:ext cx="2174826" cy="369332"/>
          </a:xfrm>
          <a:prstGeom prst="rect">
            <a:avLst/>
          </a:prstGeom>
          <a:noFill/>
        </p:spPr>
        <p:txBody>
          <a:bodyPr wrap="none" rtlCol="0">
            <a:spAutoFit/>
          </a:bodyPr>
          <a:lstStyle/>
          <a:p>
            <a:r>
              <a:rPr lang="en-GB" dirty="0" smtClean="0"/>
              <a:t>Think it can be useful</a:t>
            </a:r>
            <a:endParaRPr lang="en-GB" dirty="0"/>
          </a:p>
        </p:txBody>
      </p:sp>
      <p:sp>
        <p:nvSpPr>
          <p:cNvPr id="10" name="TextBox 9"/>
          <p:cNvSpPr txBox="1"/>
          <p:nvPr/>
        </p:nvSpPr>
        <p:spPr>
          <a:xfrm>
            <a:off x="5385642" y="1170106"/>
            <a:ext cx="3222229" cy="369332"/>
          </a:xfrm>
          <a:prstGeom prst="rect">
            <a:avLst/>
          </a:prstGeom>
          <a:noFill/>
        </p:spPr>
        <p:txBody>
          <a:bodyPr wrap="none" rtlCol="0">
            <a:spAutoFit/>
          </a:bodyPr>
          <a:lstStyle/>
          <a:p>
            <a:r>
              <a:rPr lang="en-GB" dirty="0" smtClean="0"/>
              <a:t>Need convincing it can be usefu</a:t>
            </a:r>
            <a:r>
              <a:rPr lang="en-GB" dirty="0"/>
              <a:t>l</a:t>
            </a:r>
          </a:p>
        </p:txBody>
      </p:sp>
      <p:sp>
        <p:nvSpPr>
          <p:cNvPr id="11" name="TextBox 10"/>
          <p:cNvSpPr txBox="1"/>
          <p:nvPr/>
        </p:nvSpPr>
        <p:spPr>
          <a:xfrm>
            <a:off x="5385642" y="2686962"/>
            <a:ext cx="1710596" cy="369332"/>
          </a:xfrm>
          <a:prstGeom prst="rect">
            <a:avLst/>
          </a:prstGeom>
          <a:noFill/>
        </p:spPr>
        <p:txBody>
          <a:bodyPr wrap="none" rtlCol="0">
            <a:spAutoFit/>
          </a:bodyPr>
          <a:lstStyle/>
          <a:p>
            <a:r>
              <a:rPr lang="en-GB" dirty="0" smtClean="0"/>
              <a:t>Know it is useful</a:t>
            </a:r>
            <a:endParaRPr lang="en-GB" dirty="0"/>
          </a:p>
        </p:txBody>
      </p:sp>
    </p:spTree>
    <p:extLst>
      <p:ext uri="{BB962C8B-B14F-4D97-AF65-F5344CB8AC3E}">
        <p14:creationId xmlns:p14="http://schemas.microsoft.com/office/powerpoint/2010/main" val="64450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24744"/>
            <a:ext cx="7632848" cy="2492990"/>
          </a:xfrm>
          <a:prstGeom prst="rect">
            <a:avLst/>
          </a:prstGeom>
          <a:noFill/>
        </p:spPr>
        <p:txBody>
          <a:bodyPr wrap="square" rtlCol="0">
            <a:spAutoFit/>
          </a:bodyPr>
          <a:lstStyle/>
          <a:p>
            <a:pPr algn="ctr"/>
            <a:r>
              <a:rPr lang="en-GB" sz="6000" dirty="0" smtClean="0"/>
              <a:t>Words Count</a:t>
            </a:r>
          </a:p>
          <a:p>
            <a:pPr algn="ctr"/>
            <a:r>
              <a:rPr lang="en-GB" sz="4800" dirty="0" smtClean="0"/>
              <a:t>What messages do your words convey?</a:t>
            </a:r>
            <a:endParaRPr lang="en-GB" sz="4800" dirty="0"/>
          </a:p>
        </p:txBody>
      </p:sp>
      <p:sp>
        <p:nvSpPr>
          <p:cNvPr id="3" name="TextBox 2"/>
          <p:cNvSpPr txBox="1"/>
          <p:nvPr/>
        </p:nvSpPr>
        <p:spPr>
          <a:xfrm>
            <a:off x="199428" y="3626882"/>
            <a:ext cx="8712968" cy="1323439"/>
          </a:xfrm>
          <a:prstGeom prst="rect">
            <a:avLst/>
          </a:prstGeom>
          <a:noFill/>
        </p:spPr>
        <p:txBody>
          <a:bodyPr wrap="square" rtlCol="0">
            <a:spAutoFit/>
          </a:bodyPr>
          <a:lstStyle/>
          <a:p>
            <a:pPr algn="ctr"/>
            <a:r>
              <a:rPr lang="en-GB" sz="4000" dirty="0" smtClean="0"/>
              <a:t>Please discuss your response to the questions on the cards </a:t>
            </a:r>
            <a:endParaRPr lang="en-GB" sz="4000" dirty="0"/>
          </a:p>
        </p:txBody>
      </p:sp>
      <p:sp>
        <p:nvSpPr>
          <p:cNvPr id="4" name="Rectangle 3"/>
          <p:cNvSpPr/>
          <p:nvPr/>
        </p:nvSpPr>
        <p:spPr>
          <a:xfrm>
            <a:off x="3190853" y="6325988"/>
            <a:ext cx="2582758" cy="369332"/>
          </a:xfrm>
          <a:prstGeom prst="rect">
            <a:avLst/>
          </a:prstGeom>
        </p:spPr>
        <p:txBody>
          <a:bodyPr wrap="none">
            <a:spAutoFit/>
          </a:bodyPr>
          <a:lstStyle/>
          <a:p>
            <a:r>
              <a:rPr lang="en-GB" dirty="0"/>
              <a:t>@</a:t>
            </a:r>
            <a:r>
              <a:rPr lang="en-GB" dirty="0" err="1"/>
              <a:t>GLOWMaths</a:t>
            </a:r>
            <a:r>
              <a:rPr lang="en-GB" dirty="0"/>
              <a:t>  #</a:t>
            </a:r>
            <a:r>
              <a:rPr lang="en-GB" dirty="0" err="1"/>
              <a:t>yesUcan</a:t>
            </a:r>
            <a:endParaRPr lang="en-GB" dirty="0"/>
          </a:p>
        </p:txBody>
      </p:sp>
    </p:spTree>
    <p:extLst>
      <p:ext uri="{BB962C8B-B14F-4D97-AF65-F5344CB8AC3E}">
        <p14:creationId xmlns:p14="http://schemas.microsoft.com/office/powerpoint/2010/main" val="1016931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836712"/>
            <a:ext cx="8712968" cy="4893647"/>
          </a:xfrm>
          <a:prstGeom prst="rect">
            <a:avLst/>
          </a:prstGeom>
        </p:spPr>
        <p:txBody>
          <a:bodyPr wrap="square">
            <a:spAutoFit/>
          </a:bodyPr>
          <a:lstStyle/>
          <a:p>
            <a:r>
              <a:rPr lang="en-US" sz="2400" dirty="0"/>
              <a:t>When describing the groups of children you teach</a:t>
            </a:r>
            <a:endParaRPr lang="en-GB" sz="2400" dirty="0"/>
          </a:p>
          <a:p>
            <a:r>
              <a:rPr lang="en-US" sz="2400" dirty="0"/>
              <a:t> </a:t>
            </a:r>
            <a:endParaRPr lang="en-GB" sz="2400" dirty="0"/>
          </a:p>
          <a:p>
            <a:r>
              <a:rPr lang="en-US" sz="2400" dirty="0"/>
              <a:t>When </a:t>
            </a:r>
            <a:r>
              <a:rPr lang="en-US" sz="2400" dirty="0" smtClean="0"/>
              <a:t>a child </a:t>
            </a:r>
            <a:r>
              <a:rPr lang="en-US" sz="2400" dirty="0"/>
              <a:t>says “I don’t get it”</a:t>
            </a:r>
            <a:endParaRPr lang="en-GB" sz="2400" dirty="0"/>
          </a:p>
          <a:p>
            <a:r>
              <a:rPr lang="en-US" sz="2400" dirty="0"/>
              <a:t> </a:t>
            </a:r>
            <a:endParaRPr lang="en-GB" sz="2400" dirty="0"/>
          </a:p>
          <a:p>
            <a:r>
              <a:rPr lang="en-US" sz="2400" dirty="0"/>
              <a:t>When </a:t>
            </a:r>
            <a:r>
              <a:rPr lang="en-US" sz="2400" dirty="0" smtClean="0"/>
              <a:t>a child </a:t>
            </a:r>
            <a:r>
              <a:rPr lang="en-US" sz="2400" dirty="0"/>
              <a:t>says  “I forgot my homework”</a:t>
            </a:r>
            <a:endParaRPr lang="en-GB" sz="2400" dirty="0"/>
          </a:p>
          <a:p>
            <a:r>
              <a:rPr lang="en-US" sz="2400" dirty="0"/>
              <a:t> </a:t>
            </a:r>
            <a:endParaRPr lang="en-GB" sz="2400" dirty="0"/>
          </a:p>
          <a:p>
            <a:r>
              <a:rPr lang="en-US" sz="2400" dirty="0"/>
              <a:t>When </a:t>
            </a:r>
            <a:r>
              <a:rPr lang="en-US" sz="2400" dirty="0" smtClean="0"/>
              <a:t>a child </a:t>
            </a:r>
            <a:r>
              <a:rPr lang="en-US" sz="2400" dirty="0"/>
              <a:t>says  “It’s hard”</a:t>
            </a:r>
            <a:endParaRPr lang="en-GB" sz="2400" dirty="0"/>
          </a:p>
          <a:p>
            <a:r>
              <a:rPr lang="en-US" sz="2400" dirty="0"/>
              <a:t> </a:t>
            </a:r>
            <a:endParaRPr lang="en-GB" sz="2400" dirty="0"/>
          </a:p>
          <a:p>
            <a:r>
              <a:rPr lang="en-US" sz="2400" dirty="0"/>
              <a:t>When </a:t>
            </a:r>
            <a:r>
              <a:rPr lang="en-US" sz="2400" dirty="0" smtClean="0"/>
              <a:t>a child </a:t>
            </a:r>
            <a:r>
              <a:rPr lang="en-US" sz="2400" dirty="0"/>
              <a:t>says  “I don’t know”</a:t>
            </a:r>
            <a:endParaRPr lang="en-GB" sz="2400" dirty="0"/>
          </a:p>
          <a:p>
            <a:r>
              <a:rPr lang="en-US" sz="2400" dirty="0"/>
              <a:t> </a:t>
            </a:r>
            <a:endParaRPr lang="en-GB" sz="2400" dirty="0"/>
          </a:p>
          <a:p>
            <a:r>
              <a:rPr lang="en-US" sz="2400" dirty="0"/>
              <a:t>When an incorrect answer is given</a:t>
            </a:r>
            <a:endParaRPr lang="en-GB" sz="2400" dirty="0"/>
          </a:p>
          <a:p>
            <a:r>
              <a:rPr lang="en-US" sz="2400" dirty="0"/>
              <a:t> </a:t>
            </a:r>
            <a:endParaRPr lang="en-GB" sz="2400" dirty="0"/>
          </a:p>
          <a:p>
            <a:r>
              <a:rPr lang="en-US" sz="2400" dirty="0"/>
              <a:t>When a correct answer is given</a:t>
            </a:r>
            <a:endParaRPr lang="en-GB" sz="2400" dirty="0"/>
          </a:p>
        </p:txBody>
      </p:sp>
      <p:sp>
        <p:nvSpPr>
          <p:cNvPr id="3" name="Rectangle 2"/>
          <p:cNvSpPr/>
          <p:nvPr/>
        </p:nvSpPr>
        <p:spPr>
          <a:xfrm>
            <a:off x="3190853" y="6325988"/>
            <a:ext cx="2582758" cy="369332"/>
          </a:xfrm>
          <a:prstGeom prst="rect">
            <a:avLst/>
          </a:prstGeom>
        </p:spPr>
        <p:txBody>
          <a:bodyPr wrap="none">
            <a:spAutoFit/>
          </a:bodyPr>
          <a:lstStyle/>
          <a:p>
            <a:r>
              <a:rPr lang="en-GB" dirty="0"/>
              <a:t>@</a:t>
            </a:r>
            <a:r>
              <a:rPr lang="en-GB" dirty="0" err="1"/>
              <a:t>GLOWMaths</a:t>
            </a:r>
            <a:r>
              <a:rPr lang="en-GB" dirty="0"/>
              <a:t>  #</a:t>
            </a:r>
            <a:r>
              <a:rPr lang="en-GB" dirty="0" err="1"/>
              <a:t>yesUcan</a:t>
            </a:r>
            <a:endParaRPr lang="en-GB" dirty="0"/>
          </a:p>
        </p:txBody>
      </p:sp>
      <p:sp>
        <p:nvSpPr>
          <p:cNvPr id="4" name="TextBox 3"/>
          <p:cNvSpPr txBox="1"/>
          <p:nvPr/>
        </p:nvSpPr>
        <p:spPr>
          <a:xfrm>
            <a:off x="1404915" y="257115"/>
            <a:ext cx="6154634" cy="523220"/>
          </a:xfrm>
          <a:prstGeom prst="rect">
            <a:avLst/>
          </a:prstGeom>
          <a:noFill/>
        </p:spPr>
        <p:txBody>
          <a:bodyPr wrap="none" rtlCol="0">
            <a:spAutoFit/>
          </a:bodyPr>
          <a:lstStyle/>
          <a:p>
            <a:r>
              <a:rPr lang="en-GB" sz="2800" dirty="0" smtClean="0"/>
              <a:t>How do you respond to these situations?</a:t>
            </a:r>
            <a:endParaRPr lang="en-GB" sz="2800" dirty="0"/>
          </a:p>
        </p:txBody>
      </p:sp>
    </p:spTree>
    <p:extLst>
      <p:ext uri="{BB962C8B-B14F-4D97-AF65-F5344CB8AC3E}">
        <p14:creationId xmlns:p14="http://schemas.microsoft.com/office/powerpoint/2010/main" val="1253110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64704"/>
            <a:ext cx="8208912" cy="5262979"/>
          </a:xfrm>
          <a:prstGeom prst="rect">
            <a:avLst/>
          </a:prstGeom>
        </p:spPr>
        <p:txBody>
          <a:bodyPr wrap="square">
            <a:spAutoFit/>
          </a:bodyPr>
          <a:lstStyle/>
          <a:p>
            <a:r>
              <a:rPr lang="en-US" sz="2400" dirty="0"/>
              <a:t>When </a:t>
            </a:r>
            <a:r>
              <a:rPr lang="en-US" sz="2400" dirty="0" smtClean="0"/>
              <a:t>a high attaining child </a:t>
            </a:r>
            <a:r>
              <a:rPr lang="en-US" sz="2400" dirty="0"/>
              <a:t>gets 40%</a:t>
            </a:r>
            <a:endParaRPr lang="en-GB" sz="2400" dirty="0"/>
          </a:p>
          <a:p>
            <a:r>
              <a:rPr lang="en-US" sz="2400" dirty="0"/>
              <a:t> </a:t>
            </a:r>
            <a:endParaRPr lang="en-GB" sz="2400" dirty="0"/>
          </a:p>
          <a:p>
            <a:r>
              <a:rPr lang="en-US" sz="2400" dirty="0"/>
              <a:t>When a child gets 100% consistently in homework </a:t>
            </a:r>
            <a:endParaRPr lang="en-GB" sz="2400" dirty="0"/>
          </a:p>
          <a:p>
            <a:r>
              <a:rPr lang="en-US" sz="2400" dirty="0"/>
              <a:t> </a:t>
            </a:r>
            <a:endParaRPr lang="en-GB" sz="2400" dirty="0"/>
          </a:p>
          <a:p>
            <a:r>
              <a:rPr lang="en-US" sz="2400" dirty="0"/>
              <a:t>When a parent writes  “</a:t>
            </a:r>
            <a:r>
              <a:rPr lang="en-US" sz="2400" dirty="0" err="1"/>
              <a:t>Kesta</a:t>
            </a:r>
            <a:r>
              <a:rPr lang="en-US" sz="2400" dirty="0"/>
              <a:t> spent 1 hour doing this but I don’t know what to do”</a:t>
            </a:r>
            <a:endParaRPr lang="en-GB" sz="2400" dirty="0"/>
          </a:p>
          <a:p>
            <a:r>
              <a:rPr lang="en-US" sz="2400" dirty="0"/>
              <a:t> </a:t>
            </a:r>
            <a:endParaRPr lang="en-GB" sz="2400" dirty="0"/>
          </a:p>
          <a:p>
            <a:r>
              <a:rPr lang="en-US" sz="2400" dirty="0"/>
              <a:t>When a parent says  “I was no good at </a:t>
            </a:r>
            <a:r>
              <a:rPr lang="en-US" sz="2400" dirty="0" err="1"/>
              <a:t>maths</a:t>
            </a:r>
            <a:r>
              <a:rPr lang="en-US" sz="2400" dirty="0"/>
              <a:t>”</a:t>
            </a:r>
            <a:endParaRPr lang="en-GB" sz="2400" dirty="0"/>
          </a:p>
          <a:p>
            <a:r>
              <a:rPr lang="en-US" sz="2400" dirty="0"/>
              <a:t> </a:t>
            </a:r>
            <a:endParaRPr lang="en-GB" sz="2400" dirty="0"/>
          </a:p>
          <a:p>
            <a:r>
              <a:rPr lang="en-US" sz="2400" dirty="0"/>
              <a:t>When a teacher says  “ I was no good with </a:t>
            </a:r>
            <a:r>
              <a:rPr lang="en-US" sz="2400" dirty="0" err="1"/>
              <a:t>maths</a:t>
            </a:r>
            <a:r>
              <a:rPr lang="en-US" sz="2400" dirty="0"/>
              <a:t>”</a:t>
            </a:r>
            <a:endParaRPr lang="en-GB" sz="2400" dirty="0"/>
          </a:p>
          <a:p>
            <a:r>
              <a:rPr lang="en-US" sz="2400" dirty="0"/>
              <a:t> </a:t>
            </a:r>
            <a:endParaRPr lang="en-GB" sz="2400" dirty="0"/>
          </a:p>
          <a:p>
            <a:r>
              <a:rPr lang="en-US" sz="2400" dirty="0"/>
              <a:t>When a colleague says  </a:t>
            </a:r>
            <a:r>
              <a:rPr lang="en-US" sz="2400" dirty="0" err="1"/>
              <a:t>Bethan’s</a:t>
            </a:r>
            <a:r>
              <a:rPr lang="en-US" sz="2400" dirty="0"/>
              <a:t>  really clever</a:t>
            </a:r>
            <a:endParaRPr lang="en-GB" sz="2400" dirty="0"/>
          </a:p>
          <a:p>
            <a:r>
              <a:rPr lang="en-US" sz="2400" dirty="0"/>
              <a:t> </a:t>
            </a:r>
            <a:endParaRPr lang="en-GB" sz="2400" dirty="0"/>
          </a:p>
          <a:p>
            <a:r>
              <a:rPr lang="en-US" sz="2400" dirty="0"/>
              <a:t>When parent says “my son is a natural at tennis”</a:t>
            </a:r>
            <a:endParaRPr lang="en-GB" sz="2400" dirty="0"/>
          </a:p>
        </p:txBody>
      </p:sp>
      <p:sp>
        <p:nvSpPr>
          <p:cNvPr id="3" name="Rectangle 2"/>
          <p:cNvSpPr/>
          <p:nvPr/>
        </p:nvSpPr>
        <p:spPr>
          <a:xfrm>
            <a:off x="3190853" y="6325988"/>
            <a:ext cx="2582758" cy="369332"/>
          </a:xfrm>
          <a:prstGeom prst="rect">
            <a:avLst/>
          </a:prstGeom>
        </p:spPr>
        <p:txBody>
          <a:bodyPr wrap="none">
            <a:spAutoFit/>
          </a:bodyPr>
          <a:lstStyle/>
          <a:p>
            <a:r>
              <a:rPr lang="en-GB" dirty="0"/>
              <a:t>@</a:t>
            </a:r>
            <a:r>
              <a:rPr lang="en-GB" dirty="0" err="1"/>
              <a:t>GLOWMaths</a:t>
            </a:r>
            <a:r>
              <a:rPr lang="en-GB" dirty="0"/>
              <a:t>  #</a:t>
            </a:r>
            <a:r>
              <a:rPr lang="en-GB" dirty="0" err="1"/>
              <a:t>yesUcan</a:t>
            </a:r>
            <a:endParaRPr lang="en-GB" dirty="0"/>
          </a:p>
        </p:txBody>
      </p:sp>
      <p:sp>
        <p:nvSpPr>
          <p:cNvPr id="4" name="TextBox 3"/>
          <p:cNvSpPr txBox="1"/>
          <p:nvPr/>
        </p:nvSpPr>
        <p:spPr>
          <a:xfrm>
            <a:off x="1475656" y="257114"/>
            <a:ext cx="6154634" cy="523220"/>
          </a:xfrm>
          <a:prstGeom prst="rect">
            <a:avLst/>
          </a:prstGeom>
          <a:noFill/>
        </p:spPr>
        <p:txBody>
          <a:bodyPr wrap="none" rtlCol="0">
            <a:spAutoFit/>
          </a:bodyPr>
          <a:lstStyle/>
          <a:p>
            <a:r>
              <a:rPr lang="en-GB" sz="2800" dirty="0" smtClean="0"/>
              <a:t>How do you respond to these situations?</a:t>
            </a:r>
            <a:endParaRPr lang="en-GB" sz="2800" dirty="0"/>
          </a:p>
        </p:txBody>
      </p:sp>
    </p:spTree>
    <p:extLst>
      <p:ext uri="{BB962C8B-B14F-4D97-AF65-F5344CB8AC3E}">
        <p14:creationId xmlns:p14="http://schemas.microsoft.com/office/powerpoint/2010/main" val="2882052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3"/>
          </p:cNvPr>
          <p:cNvSpPr txBox="1"/>
          <p:nvPr/>
        </p:nvSpPr>
        <p:spPr>
          <a:xfrm>
            <a:off x="179512" y="260648"/>
            <a:ext cx="8784976" cy="2585323"/>
          </a:xfrm>
          <a:prstGeom prst="rect">
            <a:avLst/>
          </a:prstGeom>
          <a:noFill/>
        </p:spPr>
        <p:txBody>
          <a:bodyPr wrap="square" rtlCol="0">
            <a:spAutoFit/>
          </a:bodyPr>
          <a:lstStyle/>
          <a:p>
            <a:pPr algn="ctr"/>
            <a:r>
              <a:rPr lang="en-GB" sz="5400" dirty="0" smtClean="0"/>
              <a:t>GROWTH MINDSET</a:t>
            </a:r>
          </a:p>
          <a:p>
            <a:endParaRPr lang="en-GB" sz="5400" dirty="0" smtClean="0"/>
          </a:p>
          <a:p>
            <a:endParaRPr lang="en-GB" sz="5400" dirty="0"/>
          </a:p>
        </p:txBody>
      </p:sp>
      <p:sp>
        <p:nvSpPr>
          <p:cNvPr id="5" name="Rectangle 4"/>
          <p:cNvSpPr/>
          <p:nvPr/>
        </p:nvSpPr>
        <p:spPr>
          <a:xfrm>
            <a:off x="3190853" y="6325988"/>
            <a:ext cx="2582758" cy="369332"/>
          </a:xfrm>
          <a:prstGeom prst="rect">
            <a:avLst/>
          </a:prstGeom>
        </p:spPr>
        <p:txBody>
          <a:bodyPr wrap="none">
            <a:spAutoFit/>
          </a:bodyPr>
          <a:lstStyle/>
          <a:p>
            <a:r>
              <a:rPr lang="en-GB" dirty="0"/>
              <a:t>@</a:t>
            </a:r>
            <a:r>
              <a:rPr lang="en-GB" dirty="0" err="1"/>
              <a:t>GLOWMaths</a:t>
            </a:r>
            <a:r>
              <a:rPr lang="en-GB" dirty="0"/>
              <a:t>  #</a:t>
            </a:r>
            <a:r>
              <a:rPr lang="en-GB" dirty="0" err="1"/>
              <a:t>yesUcan</a:t>
            </a:r>
            <a:endParaRPr lang="en-GB" dirty="0"/>
          </a:p>
        </p:txBody>
      </p:sp>
      <p:sp>
        <p:nvSpPr>
          <p:cNvPr id="3" name="TextBox 2"/>
          <p:cNvSpPr txBox="1"/>
          <p:nvPr/>
        </p:nvSpPr>
        <p:spPr>
          <a:xfrm>
            <a:off x="539552" y="1623606"/>
            <a:ext cx="4607543" cy="369332"/>
          </a:xfrm>
          <a:prstGeom prst="rect">
            <a:avLst/>
          </a:prstGeom>
          <a:noFill/>
        </p:spPr>
        <p:txBody>
          <a:bodyPr wrap="none" rtlCol="0">
            <a:spAutoFit/>
          </a:bodyPr>
          <a:lstStyle/>
          <a:p>
            <a:r>
              <a:rPr lang="en-GB" dirty="0"/>
              <a:t>T</a:t>
            </a:r>
            <a:r>
              <a:rPr lang="en-GB" dirty="0" smtClean="0"/>
              <a:t>hree short videos introducing Growth </a:t>
            </a:r>
            <a:r>
              <a:rPr lang="en-GB" dirty="0" err="1" smtClean="0"/>
              <a:t>Mindset</a:t>
            </a:r>
            <a:endParaRPr lang="en-GB" dirty="0"/>
          </a:p>
        </p:txBody>
      </p:sp>
      <p:sp>
        <p:nvSpPr>
          <p:cNvPr id="4" name="TextBox 3"/>
          <p:cNvSpPr txBox="1"/>
          <p:nvPr/>
        </p:nvSpPr>
        <p:spPr>
          <a:xfrm>
            <a:off x="950784" y="2492896"/>
            <a:ext cx="1244952" cy="369332"/>
          </a:xfrm>
          <a:prstGeom prst="rect">
            <a:avLst/>
          </a:prstGeom>
          <a:noFill/>
        </p:spPr>
        <p:txBody>
          <a:bodyPr wrap="square" rtlCol="0">
            <a:spAutoFit/>
          </a:bodyPr>
          <a:lstStyle/>
          <a:p>
            <a:r>
              <a:rPr lang="en-GB" dirty="0" smtClean="0">
                <a:hlinkClick r:id="rId3"/>
              </a:rPr>
              <a:t>Schematic</a:t>
            </a:r>
            <a:endParaRPr lang="en-GB" dirty="0"/>
          </a:p>
        </p:txBody>
      </p:sp>
      <p:sp>
        <p:nvSpPr>
          <p:cNvPr id="6" name="TextBox 5"/>
          <p:cNvSpPr txBox="1"/>
          <p:nvPr/>
        </p:nvSpPr>
        <p:spPr>
          <a:xfrm>
            <a:off x="899592" y="3356992"/>
            <a:ext cx="1231363" cy="369332"/>
          </a:xfrm>
          <a:prstGeom prst="rect">
            <a:avLst/>
          </a:prstGeom>
          <a:noFill/>
        </p:spPr>
        <p:txBody>
          <a:bodyPr wrap="none" rtlCol="0">
            <a:spAutoFit/>
          </a:bodyPr>
          <a:lstStyle/>
          <a:p>
            <a:r>
              <a:rPr lang="en-GB" dirty="0" smtClean="0">
                <a:hlinkClick r:id="rId4"/>
              </a:rPr>
              <a:t>Descriptive</a:t>
            </a:r>
            <a:endParaRPr lang="en-GB" dirty="0"/>
          </a:p>
        </p:txBody>
      </p:sp>
      <p:sp>
        <p:nvSpPr>
          <p:cNvPr id="7" name="TextBox 6"/>
          <p:cNvSpPr txBox="1"/>
          <p:nvPr/>
        </p:nvSpPr>
        <p:spPr>
          <a:xfrm>
            <a:off x="2635372" y="3356992"/>
            <a:ext cx="3030060" cy="369332"/>
          </a:xfrm>
          <a:prstGeom prst="rect">
            <a:avLst/>
          </a:prstGeom>
          <a:noFill/>
        </p:spPr>
        <p:txBody>
          <a:bodyPr wrap="none" rtlCol="0">
            <a:spAutoFit/>
          </a:bodyPr>
          <a:lstStyle/>
          <a:p>
            <a:r>
              <a:rPr lang="en-GB" dirty="0" smtClean="0"/>
              <a:t>C Romero : PERTS ( 3 Minutes)</a:t>
            </a:r>
            <a:endParaRPr lang="en-GB" dirty="0"/>
          </a:p>
        </p:txBody>
      </p:sp>
      <p:sp>
        <p:nvSpPr>
          <p:cNvPr id="8" name="TextBox 7"/>
          <p:cNvSpPr txBox="1"/>
          <p:nvPr/>
        </p:nvSpPr>
        <p:spPr>
          <a:xfrm>
            <a:off x="2654908" y="2510304"/>
            <a:ext cx="3930563" cy="369332"/>
          </a:xfrm>
          <a:prstGeom prst="rect">
            <a:avLst/>
          </a:prstGeom>
          <a:noFill/>
        </p:spPr>
        <p:txBody>
          <a:bodyPr wrap="none" rtlCol="0">
            <a:spAutoFit/>
          </a:bodyPr>
          <a:lstStyle/>
          <a:p>
            <a:r>
              <a:rPr lang="en-GB" dirty="0" smtClean="0"/>
              <a:t>1 minute Introduction to </a:t>
            </a:r>
            <a:r>
              <a:rPr lang="en-GB" smtClean="0"/>
              <a:t>be followed </a:t>
            </a:r>
            <a:r>
              <a:rPr lang="en-GB" dirty="0" smtClean="0"/>
              <a:t>by</a:t>
            </a:r>
            <a:endParaRPr lang="en-GB" dirty="0"/>
          </a:p>
        </p:txBody>
      </p:sp>
      <p:sp>
        <p:nvSpPr>
          <p:cNvPr id="9" name="TextBox 8"/>
          <p:cNvSpPr txBox="1"/>
          <p:nvPr/>
        </p:nvSpPr>
        <p:spPr>
          <a:xfrm>
            <a:off x="887892" y="4300438"/>
            <a:ext cx="1712392" cy="369332"/>
          </a:xfrm>
          <a:prstGeom prst="rect">
            <a:avLst/>
          </a:prstGeom>
          <a:noFill/>
        </p:spPr>
        <p:txBody>
          <a:bodyPr wrap="none" rtlCol="0">
            <a:spAutoFit/>
          </a:bodyPr>
          <a:lstStyle/>
          <a:p>
            <a:r>
              <a:rPr lang="en-GB" dirty="0" smtClean="0">
                <a:hlinkClick r:id="rId5"/>
              </a:rPr>
              <a:t>Affect</a:t>
            </a:r>
            <a:r>
              <a:rPr lang="en-GB" dirty="0" smtClean="0"/>
              <a:t> on grades</a:t>
            </a:r>
            <a:endParaRPr lang="en-GB" dirty="0"/>
          </a:p>
        </p:txBody>
      </p:sp>
      <p:sp>
        <p:nvSpPr>
          <p:cNvPr id="10" name="TextBox 9"/>
          <p:cNvSpPr txBox="1"/>
          <p:nvPr/>
        </p:nvSpPr>
        <p:spPr>
          <a:xfrm>
            <a:off x="2787772" y="4300438"/>
            <a:ext cx="3030060" cy="369332"/>
          </a:xfrm>
          <a:prstGeom prst="rect">
            <a:avLst/>
          </a:prstGeom>
          <a:noFill/>
        </p:spPr>
        <p:txBody>
          <a:bodyPr wrap="none" rtlCol="0">
            <a:spAutoFit/>
          </a:bodyPr>
          <a:lstStyle/>
          <a:p>
            <a:r>
              <a:rPr lang="en-GB" dirty="0" smtClean="0"/>
              <a:t>C Romero : PERTS ( 2 Minutes)</a:t>
            </a:r>
            <a:endParaRPr lang="en-GB" dirty="0"/>
          </a:p>
        </p:txBody>
      </p:sp>
    </p:spTree>
    <p:extLst>
      <p:ext uri="{BB962C8B-B14F-4D97-AF65-F5344CB8AC3E}">
        <p14:creationId xmlns:p14="http://schemas.microsoft.com/office/powerpoint/2010/main" val="2734987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7165744" cy="1938992"/>
          </a:xfrm>
          <a:prstGeom prst="rect">
            <a:avLst/>
          </a:prstGeom>
          <a:noFill/>
        </p:spPr>
        <p:txBody>
          <a:bodyPr wrap="none" rtlCol="0">
            <a:spAutoFit/>
          </a:bodyPr>
          <a:lstStyle/>
          <a:p>
            <a:pPr algn="ctr"/>
            <a:r>
              <a:rPr lang="en-GB" sz="6000" dirty="0" smtClean="0"/>
              <a:t>MINDSETS</a:t>
            </a:r>
          </a:p>
          <a:p>
            <a:pPr algn="ctr"/>
            <a:r>
              <a:rPr lang="en-GB" sz="6000" dirty="0" smtClean="0"/>
              <a:t>GROWTH IS ONLY 25%</a:t>
            </a:r>
            <a:endParaRPr lang="en-GB" sz="6000" dirty="0"/>
          </a:p>
        </p:txBody>
      </p:sp>
      <p:graphicFrame>
        <p:nvGraphicFramePr>
          <p:cNvPr id="3" name="Chart 2"/>
          <p:cNvGraphicFramePr>
            <a:graphicFrameLocks/>
          </p:cNvGraphicFramePr>
          <p:nvPr>
            <p:extLst>
              <p:ext uri="{D42A27DB-BD31-4B8C-83A1-F6EECF244321}">
                <p14:modId xmlns:p14="http://schemas.microsoft.com/office/powerpoint/2010/main" val="2515127831"/>
              </p:ext>
            </p:extLst>
          </p:nvPr>
        </p:nvGraphicFramePr>
        <p:xfrm>
          <a:off x="2123728" y="2271648"/>
          <a:ext cx="5725584" cy="441007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547664" y="2492896"/>
            <a:ext cx="2448272"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995936" y="4495778"/>
            <a:ext cx="1800200" cy="2020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547664" y="4495778"/>
            <a:ext cx="2448272"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015972" y="4193949"/>
            <a:ext cx="1800200"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982833" y="4495778"/>
            <a:ext cx="1866479"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973055" y="4788311"/>
            <a:ext cx="2448272" cy="1431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190853" y="6325988"/>
            <a:ext cx="2582758" cy="369332"/>
          </a:xfrm>
          <a:prstGeom prst="rect">
            <a:avLst/>
          </a:prstGeom>
        </p:spPr>
        <p:txBody>
          <a:bodyPr wrap="none">
            <a:spAutoFit/>
          </a:bodyPr>
          <a:lstStyle/>
          <a:p>
            <a:r>
              <a:rPr lang="en-GB" dirty="0"/>
              <a:t>@</a:t>
            </a:r>
            <a:r>
              <a:rPr lang="en-GB" dirty="0" err="1"/>
              <a:t>GLOWMaths</a:t>
            </a:r>
            <a:r>
              <a:rPr lang="en-GB" dirty="0"/>
              <a:t>  #</a:t>
            </a:r>
            <a:r>
              <a:rPr lang="en-GB" dirty="0" err="1"/>
              <a:t>yesUcan</a:t>
            </a:r>
            <a:endParaRPr lang="en-GB" dirty="0"/>
          </a:p>
        </p:txBody>
      </p:sp>
    </p:spTree>
    <p:extLst>
      <p:ext uri="{BB962C8B-B14F-4D97-AF65-F5344CB8AC3E}">
        <p14:creationId xmlns:p14="http://schemas.microsoft.com/office/powerpoint/2010/main" val="400815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6255" y="3885728"/>
            <a:ext cx="2066591" cy="769441"/>
          </a:xfrm>
          <a:prstGeom prst="rect">
            <a:avLst/>
          </a:prstGeom>
          <a:noFill/>
        </p:spPr>
        <p:txBody>
          <a:bodyPr wrap="none" rtlCol="0">
            <a:spAutoFit/>
          </a:bodyPr>
          <a:lstStyle/>
          <a:p>
            <a:r>
              <a:rPr lang="en-GB" sz="4400" dirty="0" smtClean="0"/>
              <a:t>Purpose</a:t>
            </a:r>
            <a:endParaRPr lang="en-GB" sz="4400" dirty="0"/>
          </a:p>
        </p:txBody>
      </p:sp>
      <p:sp>
        <p:nvSpPr>
          <p:cNvPr id="3" name="TextBox 2"/>
          <p:cNvSpPr txBox="1"/>
          <p:nvPr/>
        </p:nvSpPr>
        <p:spPr>
          <a:xfrm>
            <a:off x="100759" y="4002309"/>
            <a:ext cx="2454518" cy="769441"/>
          </a:xfrm>
          <a:prstGeom prst="rect">
            <a:avLst/>
          </a:prstGeom>
          <a:noFill/>
        </p:spPr>
        <p:txBody>
          <a:bodyPr wrap="none" rtlCol="0">
            <a:spAutoFit/>
          </a:bodyPr>
          <a:lstStyle/>
          <a:p>
            <a:pPr algn="ctr"/>
            <a:r>
              <a:rPr lang="en-GB" sz="4400" dirty="0" smtClean="0"/>
              <a:t>Belonging</a:t>
            </a:r>
            <a:endParaRPr lang="en-GB" sz="4400" dirty="0"/>
          </a:p>
        </p:txBody>
      </p:sp>
      <p:sp>
        <p:nvSpPr>
          <p:cNvPr id="4" name="TextBox 3"/>
          <p:cNvSpPr txBox="1"/>
          <p:nvPr/>
        </p:nvSpPr>
        <p:spPr>
          <a:xfrm>
            <a:off x="77989" y="1340768"/>
            <a:ext cx="2878737" cy="769441"/>
          </a:xfrm>
          <a:prstGeom prst="rect">
            <a:avLst/>
          </a:prstGeom>
          <a:noFill/>
        </p:spPr>
        <p:txBody>
          <a:bodyPr wrap="none" rtlCol="0">
            <a:spAutoFit/>
          </a:bodyPr>
          <a:lstStyle/>
          <a:p>
            <a:r>
              <a:rPr lang="en-GB" sz="4400" dirty="0" smtClean="0"/>
              <a:t>Self Efficacy</a:t>
            </a:r>
            <a:endParaRPr lang="en-GB" sz="4400" dirty="0"/>
          </a:p>
        </p:txBody>
      </p:sp>
      <p:sp>
        <p:nvSpPr>
          <p:cNvPr id="5" name="TextBox 4"/>
          <p:cNvSpPr txBox="1"/>
          <p:nvPr/>
        </p:nvSpPr>
        <p:spPr>
          <a:xfrm>
            <a:off x="1263723" y="578297"/>
            <a:ext cx="6354175" cy="923330"/>
          </a:xfrm>
          <a:prstGeom prst="rect">
            <a:avLst/>
          </a:prstGeom>
          <a:noFill/>
        </p:spPr>
        <p:txBody>
          <a:bodyPr wrap="none" rtlCol="0">
            <a:spAutoFit/>
          </a:bodyPr>
          <a:lstStyle/>
          <a:p>
            <a:r>
              <a:rPr lang="en-GB" sz="5400" dirty="0" smtClean="0"/>
              <a:t>ACADEMIC MINDSETS</a:t>
            </a:r>
            <a:endParaRPr lang="en-GB" sz="5400" dirty="0"/>
          </a:p>
        </p:txBody>
      </p:sp>
      <p:graphicFrame>
        <p:nvGraphicFramePr>
          <p:cNvPr id="6" name="Chart 5"/>
          <p:cNvGraphicFramePr>
            <a:graphicFrameLocks/>
          </p:cNvGraphicFramePr>
          <p:nvPr>
            <p:extLst>
              <p:ext uri="{D42A27DB-BD31-4B8C-83A1-F6EECF244321}">
                <p14:modId xmlns:p14="http://schemas.microsoft.com/office/powerpoint/2010/main" val="1499701606"/>
              </p:ext>
            </p:extLst>
          </p:nvPr>
        </p:nvGraphicFramePr>
        <p:xfrm>
          <a:off x="1685670" y="1680690"/>
          <a:ext cx="5725584" cy="44100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660232" y="1338638"/>
            <a:ext cx="1915333" cy="769441"/>
          </a:xfrm>
          <a:prstGeom prst="rect">
            <a:avLst/>
          </a:prstGeom>
          <a:noFill/>
        </p:spPr>
        <p:txBody>
          <a:bodyPr wrap="none" rtlCol="0">
            <a:spAutoFit/>
          </a:bodyPr>
          <a:lstStyle/>
          <a:p>
            <a:r>
              <a:rPr lang="en-GB" sz="4400" dirty="0" smtClean="0"/>
              <a:t>Growth</a:t>
            </a:r>
            <a:endParaRPr lang="en-GB" sz="4400" dirty="0"/>
          </a:p>
        </p:txBody>
      </p:sp>
      <p:sp>
        <p:nvSpPr>
          <p:cNvPr id="8" name="TextBox 7"/>
          <p:cNvSpPr txBox="1"/>
          <p:nvPr/>
        </p:nvSpPr>
        <p:spPr>
          <a:xfrm>
            <a:off x="6285750" y="5047952"/>
            <a:ext cx="2664296" cy="923330"/>
          </a:xfrm>
          <a:prstGeom prst="rect">
            <a:avLst/>
          </a:prstGeom>
          <a:noFill/>
        </p:spPr>
        <p:txBody>
          <a:bodyPr wrap="square" rtlCol="0">
            <a:spAutoFit/>
          </a:bodyPr>
          <a:lstStyle/>
          <a:p>
            <a:r>
              <a:rPr lang="en-GB" dirty="0" smtClean="0"/>
              <a:t>Teaching Adolescents to become learners; Farrington et al 2012</a:t>
            </a:r>
            <a:endParaRPr lang="en-GB" dirty="0"/>
          </a:p>
        </p:txBody>
      </p:sp>
      <p:sp>
        <p:nvSpPr>
          <p:cNvPr id="9" name="Rectangle 8"/>
          <p:cNvSpPr/>
          <p:nvPr/>
        </p:nvSpPr>
        <p:spPr>
          <a:xfrm>
            <a:off x="3190853" y="6325988"/>
            <a:ext cx="2582758" cy="369332"/>
          </a:xfrm>
          <a:prstGeom prst="rect">
            <a:avLst/>
          </a:prstGeom>
        </p:spPr>
        <p:txBody>
          <a:bodyPr wrap="none">
            <a:spAutoFit/>
          </a:bodyPr>
          <a:lstStyle/>
          <a:p>
            <a:r>
              <a:rPr lang="en-GB" dirty="0"/>
              <a:t>@</a:t>
            </a:r>
            <a:r>
              <a:rPr lang="en-GB" dirty="0" err="1"/>
              <a:t>GLOWMaths</a:t>
            </a:r>
            <a:r>
              <a:rPr lang="en-GB" dirty="0"/>
              <a:t>  #</a:t>
            </a:r>
            <a:r>
              <a:rPr lang="en-GB" dirty="0" err="1"/>
              <a:t>yesUcan</a:t>
            </a:r>
            <a:endParaRPr lang="en-GB" dirty="0"/>
          </a:p>
        </p:txBody>
      </p:sp>
    </p:spTree>
    <p:extLst>
      <p:ext uri="{BB962C8B-B14F-4D97-AF65-F5344CB8AC3E}">
        <p14:creationId xmlns:p14="http://schemas.microsoft.com/office/powerpoint/2010/main" val="3427370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12" t="6441" r="9027" b="27008"/>
          <a:stretch/>
        </p:blipFill>
        <p:spPr bwMode="auto">
          <a:xfrm>
            <a:off x="220360" y="1152000"/>
            <a:ext cx="8640000" cy="42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498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69" r="16625"/>
          <a:stretch/>
        </p:blipFill>
        <p:spPr bwMode="auto">
          <a:xfrm>
            <a:off x="0" y="0"/>
            <a:ext cx="9108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518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Box 2"/>
          <p:cNvSpPr txBox="1"/>
          <p:nvPr/>
        </p:nvSpPr>
        <p:spPr>
          <a:xfrm>
            <a:off x="251520" y="6237312"/>
            <a:ext cx="8712968" cy="400110"/>
          </a:xfrm>
          <a:prstGeom prst="rect">
            <a:avLst/>
          </a:prstGeom>
          <a:noFill/>
        </p:spPr>
        <p:txBody>
          <a:bodyPr wrap="square" rtlCol="0">
            <a:spAutoFit/>
          </a:bodyPr>
          <a:lstStyle/>
          <a:p>
            <a:r>
              <a:rPr lang="en-GB" sz="2000" dirty="0" smtClean="0"/>
              <a:t>					</a:t>
            </a:r>
            <a:endParaRPr lang="en-GB" sz="2000" dirty="0"/>
          </a:p>
        </p:txBody>
      </p:sp>
      <p:sp>
        <p:nvSpPr>
          <p:cNvPr id="4" name="TextBox 3"/>
          <p:cNvSpPr txBox="1"/>
          <p:nvPr/>
        </p:nvSpPr>
        <p:spPr>
          <a:xfrm>
            <a:off x="191840" y="1052735"/>
            <a:ext cx="8640960" cy="646331"/>
          </a:xfrm>
          <a:prstGeom prst="rect">
            <a:avLst/>
          </a:prstGeom>
          <a:noFill/>
        </p:spPr>
        <p:txBody>
          <a:bodyPr wrap="square" rtlCol="0">
            <a:spAutoFit/>
          </a:bodyPr>
          <a:lstStyle/>
          <a:p>
            <a:pPr algn="ctr"/>
            <a:r>
              <a:rPr lang="en-GB" sz="3600" dirty="0" smtClean="0"/>
              <a:t>Staff </a:t>
            </a:r>
            <a:r>
              <a:rPr lang="en-GB" sz="3600" dirty="0" err="1" smtClean="0"/>
              <a:t>Mindsets</a:t>
            </a:r>
            <a:r>
              <a:rPr lang="en-GB" sz="3600" dirty="0" smtClean="0"/>
              <a:t> are important</a:t>
            </a:r>
            <a:endParaRPr lang="en-GB" sz="3600" dirty="0"/>
          </a:p>
        </p:txBody>
      </p:sp>
      <p:sp>
        <p:nvSpPr>
          <p:cNvPr id="5" name="TextBox 4"/>
          <p:cNvSpPr txBox="1"/>
          <p:nvPr/>
        </p:nvSpPr>
        <p:spPr>
          <a:xfrm>
            <a:off x="1079612" y="1772816"/>
            <a:ext cx="7056784" cy="3416320"/>
          </a:xfrm>
          <a:prstGeom prst="rect">
            <a:avLst/>
          </a:prstGeom>
          <a:noFill/>
        </p:spPr>
        <p:txBody>
          <a:bodyPr wrap="square" rtlCol="0">
            <a:spAutoFit/>
          </a:bodyPr>
          <a:lstStyle/>
          <a:p>
            <a:r>
              <a:rPr lang="en-GB" sz="2400" i="1" dirty="0" smtClean="0"/>
              <a:t>“pedagogical practices can lock students into low achievement and deplete the math pipeline”</a:t>
            </a:r>
          </a:p>
          <a:p>
            <a:endParaRPr lang="en-GB" sz="2400" i="1" dirty="0" smtClean="0"/>
          </a:p>
          <a:p>
            <a:r>
              <a:rPr lang="en-GB" sz="2400" dirty="0" smtClean="0"/>
              <a:t>“It’s ok – Not everyone can be good at math” : instructors with an entity theory comfort (and demotivate) students.</a:t>
            </a:r>
          </a:p>
          <a:p>
            <a:endParaRPr lang="en-GB" sz="2400" dirty="0" smtClean="0"/>
          </a:p>
          <a:p>
            <a:r>
              <a:rPr lang="en-GB" sz="2400" dirty="0" smtClean="0"/>
              <a:t>Rattan, Good, </a:t>
            </a:r>
            <a:r>
              <a:rPr lang="en-GB" sz="2400" dirty="0" err="1" smtClean="0"/>
              <a:t>Dweck</a:t>
            </a:r>
            <a:r>
              <a:rPr lang="en-GB" sz="2400" dirty="0"/>
              <a:t>;</a:t>
            </a:r>
            <a:r>
              <a:rPr lang="en-GB" sz="2400" dirty="0" smtClean="0"/>
              <a:t> Journal of Experimental Social Psychology;  December, 2011</a:t>
            </a:r>
            <a:endParaRPr lang="en-GB" sz="2400" dirty="0"/>
          </a:p>
        </p:txBody>
      </p:sp>
      <p:sp>
        <p:nvSpPr>
          <p:cNvPr id="6" name="Rectangle 5"/>
          <p:cNvSpPr/>
          <p:nvPr/>
        </p:nvSpPr>
        <p:spPr>
          <a:xfrm>
            <a:off x="3190853" y="6325988"/>
            <a:ext cx="2582758" cy="369332"/>
          </a:xfrm>
          <a:prstGeom prst="rect">
            <a:avLst/>
          </a:prstGeom>
        </p:spPr>
        <p:txBody>
          <a:bodyPr wrap="none">
            <a:spAutoFit/>
          </a:bodyPr>
          <a:lstStyle/>
          <a:p>
            <a:r>
              <a:rPr lang="en-GB" dirty="0"/>
              <a:t>@</a:t>
            </a:r>
            <a:r>
              <a:rPr lang="en-GB" dirty="0" err="1"/>
              <a:t>GLOWMaths</a:t>
            </a:r>
            <a:r>
              <a:rPr lang="en-GB" dirty="0"/>
              <a:t>  #</a:t>
            </a:r>
            <a:r>
              <a:rPr lang="en-GB" dirty="0" err="1"/>
              <a:t>yesUcan</a:t>
            </a:r>
            <a:endParaRPr lang="en-GB" dirty="0"/>
          </a:p>
        </p:txBody>
      </p:sp>
    </p:spTree>
    <p:extLst>
      <p:ext uri="{BB962C8B-B14F-4D97-AF65-F5344CB8AC3E}">
        <p14:creationId xmlns:p14="http://schemas.microsoft.com/office/powerpoint/2010/main" val="2967611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Embedded image permalink"/>
          <p:cNvPicPr>
            <a:picLocks noChangeAspect="1" noChangeArrowheads="1"/>
          </p:cNvPicPr>
          <p:nvPr/>
        </p:nvPicPr>
        <p:blipFill rotWithShape="1">
          <a:blip r:embed="rId3">
            <a:extLst>
              <a:ext uri="{28A0092B-C50C-407E-A947-70E740481C1C}">
                <a14:useLocalDpi xmlns:a14="http://schemas.microsoft.com/office/drawing/2010/main" val="0"/>
              </a:ext>
            </a:extLst>
          </a:blip>
          <a:srcRect l="-2294" t="9476" r="13633" b="5196"/>
          <a:stretch/>
        </p:blipFill>
        <p:spPr bwMode="auto">
          <a:xfrm>
            <a:off x="1835696" y="900000"/>
            <a:ext cx="4968000" cy="56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600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Maths and </a:t>
            </a:r>
            <a:r>
              <a:rPr lang="en-GB" dirty="0" err="1" smtClean="0"/>
              <a:t>Mindsets</a:t>
            </a:r>
            <a:endParaRPr lang="en-GB" dirty="0"/>
          </a:p>
        </p:txBody>
      </p:sp>
      <p:sp>
        <p:nvSpPr>
          <p:cNvPr id="4" name="Rectangle 3"/>
          <p:cNvSpPr/>
          <p:nvPr/>
        </p:nvSpPr>
        <p:spPr>
          <a:xfrm>
            <a:off x="211768" y="836712"/>
            <a:ext cx="8820472" cy="4893647"/>
          </a:xfrm>
          <a:prstGeom prst="rect">
            <a:avLst/>
          </a:prstGeom>
        </p:spPr>
        <p:txBody>
          <a:bodyPr wrap="square">
            <a:spAutoFit/>
          </a:bodyPr>
          <a:lstStyle/>
          <a:p>
            <a:pPr algn="ctr"/>
            <a:r>
              <a:rPr lang="en-GB" sz="4000" dirty="0" smtClean="0"/>
              <a:t>#</a:t>
            </a:r>
            <a:r>
              <a:rPr lang="en-GB" sz="4000" dirty="0" err="1"/>
              <a:t>y</a:t>
            </a:r>
            <a:r>
              <a:rPr lang="en-GB" sz="4000" dirty="0" err="1" smtClean="0"/>
              <a:t>esUcan</a:t>
            </a:r>
            <a:r>
              <a:rPr lang="en-GB" sz="4000" dirty="0" smtClean="0"/>
              <a:t> </a:t>
            </a:r>
            <a:endParaRPr lang="en-GB" sz="4000" dirty="0"/>
          </a:p>
          <a:p>
            <a:pPr algn="ctr"/>
            <a:endParaRPr lang="en-GB" sz="4000" dirty="0" smtClean="0"/>
          </a:p>
          <a:p>
            <a:pPr algn="ctr"/>
            <a:r>
              <a:rPr lang="en-GB" sz="4000" dirty="0" smtClean="0"/>
              <a:t>Do </a:t>
            </a:r>
            <a:r>
              <a:rPr lang="en-GB" sz="4000" dirty="0"/>
              <a:t>some Maths</a:t>
            </a:r>
          </a:p>
          <a:p>
            <a:pPr lvl="0"/>
            <a:r>
              <a:rPr lang="en-GB" sz="2400" dirty="0"/>
              <a:t>Try to make every number between 0 and 20 using only four 4’s and any mathematical operation with all </a:t>
            </a:r>
            <a:r>
              <a:rPr lang="en-GB" sz="2400" dirty="0" smtClean="0"/>
              <a:t>four </a:t>
            </a:r>
            <a:r>
              <a:rPr lang="en-GB" sz="2400" dirty="0"/>
              <a:t>4’s being used each time</a:t>
            </a:r>
            <a:r>
              <a:rPr lang="en-GB" sz="2400" dirty="0" smtClean="0"/>
              <a:t>.</a:t>
            </a:r>
          </a:p>
          <a:p>
            <a:pPr lvl="0"/>
            <a:endParaRPr lang="en-GB" sz="2400" dirty="0"/>
          </a:p>
          <a:p>
            <a:pPr lvl="0"/>
            <a:r>
              <a:rPr lang="en-GB" sz="2400" dirty="0"/>
              <a:t>I went into a shop and purchased 3 identical slices of ham that weighed in total 1/3 lb.  I got home and my wife told me she was only allowed to eat 1/4lb of ham. How many slices do I give her</a:t>
            </a:r>
            <a:r>
              <a:rPr lang="en-GB" sz="2400" dirty="0" smtClean="0"/>
              <a:t>?</a:t>
            </a:r>
          </a:p>
          <a:p>
            <a:pPr lvl="0"/>
            <a:endParaRPr lang="en-GB" sz="2400" dirty="0"/>
          </a:p>
          <a:p>
            <a:pPr lvl="0"/>
            <a:r>
              <a:rPr lang="en-GB" sz="2400" dirty="0"/>
              <a:t>Without a calculator, work out </a:t>
            </a:r>
            <a:r>
              <a:rPr lang="en-GB" sz="2400" dirty="0" smtClean="0"/>
              <a:t>6.2 </a:t>
            </a:r>
            <a:r>
              <a:rPr lang="en-GB" sz="2400" dirty="0"/>
              <a:t>x 37.5 + 38 x 3.75 </a:t>
            </a:r>
          </a:p>
        </p:txBody>
      </p:sp>
    </p:spTree>
    <p:extLst>
      <p:ext uri="{BB962C8B-B14F-4D97-AF65-F5344CB8AC3E}">
        <p14:creationId xmlns:p14="http://schemas.microsoft.com/office/powerpoint/2010/main" val="2689778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bedded image permalink"/>
          <p:cNvPicPr>
            <a:picLocks noChangeAspect="1" noChangeArrowheads="1"/>
          </p:cNvPicPr>
          <p:nvPr/>
        </p:nvPicPr>
        <p:blipFill rotWithShape="1">
          <a:blip r:embed="rId3">
            <a:extLst>
              <a:ext uri="{28A0092B-C50C-407E-A947-70E740481C1C}">
                <a14:useLocalDpi xmlns:a14="http://schemas.microsoft.com/office/drawing/2010/main" val="0"/>
              </a:ext>
            </a:extLst>
          </a:blip>
          <a:srcRect l="1119" t="-1" r="8088" b="41135"/>
          <a:stretch/>
        </p:blipFill>
        <p:spPr bwMode="auto">
          <a:xfrm>
            <a:off x="180000" y="1340768"/>
            <a:ext cx="8856000" cy="42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701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3"/>
          </p:cNvPr>
          <p:cNvSpPr txBox="1"/>
          <p:nvPr/>
        </p:nvSpPr>
        <p:spPr>
          <a:xfrm>
            <a:off x="958776" y="476672"/>
            <a:ext cx="7488832" cy="1200329"/>
          </a:xfrm>
          <a:prstGeom prst="rect">
            <a:avLst/>
          </a:prstGeom>
          <a:noFill/>
        </p:spPr>
        <p:txBody>
          <a:bodyPr wrap="square" rtlCol="0">
            <a:spAutoFit/>
          </a:bodyPr>
          <a:lstStyle/>
          <a:p>
            <a:pPr algn="ctr"/>
            <a:r>
              <a:rPr lang="en-GB" sz="7200" dirty="0" smtClean="0">
                <a:hlinkClick r:id="rId4"/>
              </a:rPr>
              <a:t>Grow your brain</a:t>
            </a:r>
            <a:endParaRPr lang="en-GB" sz="7200" dirty="0"/>
          </a:p>
        </p:txBody>
      </p:sp>
      <p:sp>
        <p:nvSpPr>
          <p:cNvPr id="3" name="Rectangle 2"/>
          <p:cNvSpPr/>
          <p:nvPr/>
        </p:nvSpPr>
        <p:spPr>
          <a:xfrm>
            <a:off x="3190853" y="6325988"/>
            <a:ext cx="2582758" cy="369332"/>
          </a:xfrm>
          <a:prstGeom prst="rect">
            <a:avLst/>
          </a:prstGeom>
        </p:spPr>
        <p:txBody>
          <a:bodyPr wrap="none">
            <a:spAutoFit/>
          </a:bodyPr>
          <a:lstStyle/>
          <a:p>
            <a:r>
              <a:rPr lang="en-GB" dirty="0"/>
              <a:t>@</a:t>
            </a:r>
            <a:r>
              <a:rPr lang="en-GB" dirty="0" err="1"/>
              <a:t>GLOWMaths</a:t>
            </a:r>
            <a:r>
              <a:rPr lang="en-GB" dirty="0"/>
              <a:t>  #</a:t>
            </a:r>
            <a:r>
              <a:rPr lang="en-GB" dirty="0" err="1"/>
              <a:t>yesUcan</a:t>
            </a:r>
            <a:endParaRPr lang="en-GB" dirty="0"/>
          </a:p>
        </p:txBody>
      </p:sp>
      <p:sp>
        <p:nvSpPr>
          <p:cNvPr id="4" name="TextBox 3"/>
          <p:cNvSpPr txBox="1"/>
          <p:nvPr/>
        </p:nvSpPr>
        <p:spPr>
          <a:xfrm>
            <a:off x="1115616" y="1988840"/>
            <a:ext cx="7344816" cy="369332"/>
          </a:xfrm>
          <a:prstGeom prst="rect">
            <a:avLst/>
          </a:prstGeom>
          <a:noFill/>
        </p:spPr>
        <p:txBody>
          <a:bodyPr wrap="square" rtlCol="0">
            <a:spAutoFit/>
          </a:bodyPr>
          <a:lstStyle/>
          <a:p>
            <a:r>
              <a:rPr lang="en-GB" dirty="0" smtClean="0"/>
              <a:t>Video talk from Professor Jo </a:t>
            </a:r>
            <a:r>
              <a:rPr lang="en-GB" dirty="0" err="1" smtClean="0"/>
              <a:t>Boaler</a:t>
            </a:r>
            <a:r>
              <a:rPr lang="en-GB" dirty="0" smtClean="0"/>
              <a:t> – Mistakes and Synapse connections</a:t>
            </a:r>
            <a:endParaRPr lang="en-GB" dirty="0"/>
          </a:p>
        </p:txBody>
      </p:sp>
    </p:spTree>
    <p:extLst>
      <p:ext uri="{BB962C8B-B14F-4D97-AF65-F5344CB8AC3E}">
        <p14:creationId xmlns:p14="http://schemas.microsoft.com/office/powerpoint/2010/main" val="1882592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08720"/>
            <a:ext cx="8589640" cy="3528392"/>
          </a:xfrm>
        </p:spPr>
        <p:txBody>
          <a:bodyPr>
            <a:normAutofit fontScale="90000"/>
          </a:bodyPr>
          <a:lstStyle/>
          <a:p>
            <a:r>
              <a:rPr lang="en-GB" dirty="0" smtClean="0"/>
              <a:t>Students </a:t>
            </a:r>
            <a:r>
              <a:rPr lang="en-GB" dirty="0" err="1" smtClean="0"/>
              <a:t>Mindsets</a:t>
            </a:r>
            <a:r>
              <a:rPr lang="en-GB" dirty="0" smtClean="0"/>
              <a:t/>
            </a:r>
            <a:br>
              <a:rPr lang="en-GB" dirty="0" smtClean="0"/>
            </a:br>
            <a:r>
              <a:rPr lang="en-GB" dirty="0" smtClean="0"/>
              <a:t> </a:t>
            </a:r>
            <a:br>
              <a:rPr lang="en-GB" dirty="0" smtClean="0"/>
            </a:br>
            <a:r>
              <a:rPr lang="en-GB" dirty="0" smtClean="0"/>
              <a:t>The </a:t>
            </a:r>
            <a:r>
              <a:rPr lang="en-GB" dirty="0" smtClean="0">
                <a:hlinkClick r:id="rId3"/>
              </a:rPr>
              <a:t>power of yet </a:t>
            </a:r>
            <a:r>
              <a:rPr lang="en-GB" dirty="0" smtClean="0"/>
              <a:t>or NOT YET</a:t>
            </a:r>
            <a:br>
              <a:rPr lang="en-GB" dirty="0" smtClean="0"/>
            </a:br>
            <a:r>
              <a:rPr lang="en-GB" dirty="0"/>
              <a:t/>
            </a:r>
            <a:br>
              <a:rPr lang="en-GB" dirty="0"/>
            </a:br>
            <a:r>
              <a:rPr lang="en-GB" dirty="0"/>
              <a:t/>
            </a:r>
            <a:br>
              <a:rPr lang="en-GB" dirty="0"/>
            </a:br>
            <a:endParaRPr lang="en-GB" dirty="0"/>
          </a:p>
        </p:txBody>
      </p:sp>
      <p:sp>
        <p:nvSpPr>
          <p:cNvPr id="3" name="TextBox 2"/>
          <p:cNvSpPr txBox="1"/>
          <p:nvPr/>
        </p:nvSpPr>
        <p:spPr>
          <a:xfrm>
            <a:off x="251520" y="6237312"/>
            <a:ext cx="8712968" cy="400110"/>
          </a:xfrm>
          <a:prstGeom prst="rect">
            <a:avLst/>
          </a:prstGeom>
          <a:noFill/>
        </p:spPr>
        <p:txBody>
          <a:bodyPr wrap="square" rtlCol="0">
            <a:spAutoFit/>
          </a:bodyPr>
          <a:lstStyle/>
          <a:p>
            <a:r>
              <a:rPr lang="en-GB" sz="2000" dirty="0" smtClean="0"/>
              <a:t>			@</a:t>
            </a:r>
            <a:r>
              <a:rPr lang="en-GB" sz="2000" dirty="0" err="1" smtClean="0"/>
              <a:t>GLOWMaths</a:t>
            </a:r>
            <a:r>
              <a:rPr lang="en-GB" sz="2000" dirty="0"/>
              <a:t> </a:t>
            </a:r>
            <a:r>
              <a:rPr lang="en-GB" sz="2000" dirty="0" smtClean="0"/>
              <a:t> #</a:t>
            </a:r>
            <a:r>
              <a:rPr lang="en-GB" sz="2000" dirty="0" err="1" smtClean="0"/>
              <a:t>yesUcan</a:t>
            </a:r>
            <a:endParaRPr lang="en-GB" sz="2000" dirty="0"/>
          </a:p>
        </p:txBody>
      </p:sp>
    </p:spTree>
    <p:extLst>
      <p:ext uri="{BB962C8B-B14F-4D97-AF65-F5344CB8AC3E}">
        <p14:creationId xmlns:p14="http://schemas.microsoft.com/office/powerpoint/2010/main" val="2291331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908720"/>
            <a:ext cx="9143997" cy="4993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90853" y="6325988"/>
            <a:ext cx="2582758" cy="369332"/>
          </a:xfrm>
          <a:prstGeom prst="rect">
            <a:avLst/>
          </a:prstGeom>
        </p:spPr>
        <p:txBody>
          <a:bodyPr wrap="none">
            <a:spAutoFit/>
          </a:bodyPr>
          <a:lstStyle/>
          <a:p>
            <a:r>
              <a:rPr lang="en-GB" dirty="0"/>
              <a:t>@</a:t>
            </a:r>
            <a:r>
              <a:rPr lang="en-GB" dirty="0" err="1"/>
              <a:t>GLOWMaths</a:t>
            </a:r>
            <a:r>
              <a:rPr lang="en-GB" dirty="0"/>
              <a:t>  #</a:t>
            </a:r>
            <a:r>
              <a:rPr lang="en-GB" dirty="0" err="1"/>
              <a:t>yesUcan</a:t>
            </a:r>
            <a:endParaRPr lang="en-GB" dirty="0"/>
          </a:p>
        </p:txBody>
      </p:sp>
      <p:sp>
        <p:nvSpPr>
          <p:cNvPr id="2" name="TextBox 1"/>
          <p:cNvSpPr txBox="1"/>
          <p:nvPr/>
        </p:nvSpPr>
        <p:spPr>
          <a:xfrm>
            <a:off x="2050477" y="248747"/>
            <a:ext cx="5043047" cy="646331"/>
          </a:xfrm>
          <a:prstGeom prst="rect">
            <a:avLst/>
          </a:prstGeom>
          <a:noFill/>
        </p:spPr>
        <p:txBody>
          <a:bodyPr wrap="none" rtlCol="0">
            <a:spAutoFit/>
          </a:bodyPr>
          <a:lstStyle/>
          <a:p>
            <a:r>
              <a:rPr lang="en-GB" sz="3600" dirty="0" smtClean="0"/>
              <a:t>Positive Classroom Norms</a:t>
            </a:r>
            <a:endParaRPr lang="en-GB" sz="3600" dirty="0"/>
          </a:p>
        </p:txBody>
      </p:sp>
    </p:spTree>
    <p:extLst>
      <p:ext uri="{BB962C8B-B14F-4D97-AF65-F5344CB8AC3E}">
        <p14:creationId xmlns:p14="http://schemas.microsoft.com/office/powerpoint/2010/main" val="772299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Rectangle 52"/>
          <p:cNvSpPr/>
          <p:nvPr/>
        </p:nvSpPr>
        <p:spPr>
          <a:xfrm>
            <a:off x="-3175" y="5575300"/>
            <a:ext cx="1187450" cy="11660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 name="Rectangle 51"/>
          <p:cNvSpPr/>
          <p:nvPr/>
        </p:nvSpPr>
        <p:spPr>
          <a:xfrm>
            <a:off x="-3175" y="4551363"/>
            <a:ext cx="1187450" cy="10239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 name="Rectangle 55"/>
          <p:cNvSpPr/>
          <p:nvPr/>
        </p:nvSpPr>
        <p:spPr>
          <a:xfrm>
            <a:off x="-3175" y="612775"/>
            <a:ext cx="1187450" cy="1935164"/>
          </a:xfrm>
          <a:prstGeom prst="rect">
            <a:avLst/>
          </a:prstGeom>
          <a:solidFill>
            <a:srgbClr val="30C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 name="Rectangle 53"/>
          <p:cNvSpPr/>
          <p:nvPr/>
        </p:nvSpPr>
        <p:spPr>
          <a:xfrm>
            <a:off x="-3175" y="2533650"/>
            <a:ext cx="1187450" cy="1023938"/>
          </a:xfrm>
          <a:prstGeom prst="rect">
            <a:avLst/>
          </a:prstGeom>
          <a:solidFill>
            <a:srgbClr val="D1FA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 name="Rectangle 54"/>
          <p:cNvSpPr/>
          <p:nvPr/>
        </p:nvSpPr>
        <p:spPr>
          <a:xfrm>
            <a:off x="-3175" y="3527425"/>
            <a:ext cx="1187450" cy="1023938"/>
          </a:xfrm>
          <a:prstGeom prst="rect">
            <a:avLst/>
          </a:prstGeom>
          <a:solidFill>
            <a:srgbClr val="D1FA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9" name="TextBox 1"/>
          <p:cNvSpPr txBox="1">
            <a:spLocks noChangeArrowheads="1"/>
          </p:cNvSpPr>
          <p:nvPr/>
        </p:nvSpPr>
        <p:spPr bwMode="auto">
          <a:xfrm>
            <a:off x="1187450" y="6224588"/>
            <a:ext cx="3057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dirty="0"/>
              <a:t>I won’t            </a:t>
            </a:r>
          </a:p>
        </p:txBody>
      </p:sp>
      <p:sp>
        <p:nvSpPr>
          <p:cNvPr id="21510" name="TextBox 2"/>
          <p:cNvSpPr txBox="1">
            <a:spLocks noChangeArrowheads="1"/>
          </p:cNvSpPr>
          <p:nvPr/>
        </p:nvSpPr>
        <p:spPr bwMode="auto">
          <a:xfrm>
            <a:off x="1187450" y="5656263"/>
            <a:ext cx="2312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I can’t       </a:t>
            </a:r>
          </a:p>
        </p:txBody>
      </p:sp>
      <p:sp>
        <p:nvSpPr>
          <p:cNvPr id="21511" name="TextBox 3"/>
          <p:cNvSpPr txBox="1">
            <a:spLocks noChangeArrowheads="1"/>
          </p:cNvSpPr>
          <p:nvPr/>
        </p:nvSpPr>
        <p:spPr bwMode="auto">
          <a:xfrm>
            <a:off x="1187450" y="5087938"/>
            <a:ext cx="4133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I don’t know how to</a:t>
            </a:r>
          </a:p>
        </p:txBody>
      </p:sp>
      <p:sp>
        <p:nvSpPr>
          <p:cNvPr id="21512" name="TextBox 4"/>
          <p:cNvSpPr txBox="1">
            <a:spLocks noChangeArrowheads="1"/>
          </p:cNvSpPr>
          <p:nvPr/>
        </p:nvSpPr>
        <p:spPr bwMode="auto">
          <a:xfrm>
            <a:off x="1187450" y="4519613"/>
            <a:ext cx="3749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I wish I could      </a:t>
            </a:r>
          </a:p>
        </p:txBody>
      </p:sp>
      <p:sp>
        <p:nvSpPr>
          <p:cNvPr id="21513" name="TextBox 5"/>
          <p:cNvSpPr txBox="1">
            <a:spLocks noChangeArrowheads="1"/>
          </p:cNvSpPr>
          <p:nvPr/>
        </p:nvSpPr>
        <p:spPr bwMode="auto">
          <a:xfrm>
            <a:off x="1187450" y="3949700"/>
            <a:ext cx="3211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I want to          </a:t>
            </a:r>
          </a:p>
        </p:txBody>
      </p:sp>
      <p:sp>
        <p:nvSpPr>
          <p:cNvPr id="21514" name="TextBox 6"/>
          <p:cNvSpPr txBox="1">
            <a:spLocks noChangeArrowheads="1"/>
          </p:cNvSpPr>
          <p:nvPr/>
        </p:nvSpPr>
        <p:spPr bwMode="auto">
          <a:xfrm>
            <a:off x="1187450" y="3381375"/>
            <a:ext cx="3827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I think I might      </a:t>
            </a:r>
          </a:p>
        </p:txBody>
      </p:sp>
      <p:sp>
        <p:nvSpPr>
          <p:cNvPr id="21515" name="TextBox 7"/>
          <p:cNvSpPr txBox="1">
            <a:spLocks noChangeArrowheads="1"/>
          </p:cNvSpPr>
          <p:nvPr/>
        </p:nvSpPr>
        <p:spPr bwMode="auto">
          <a:xfrm>
            <a:off x="1187450" y="2813050"/>
            <a:ext cx="349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dirty="0"/>
              <a:t>I might              </a:t>
            </a:r>
          </a:p>
        </p:txBody>
      </p:sp>
      <p:sp>
        <p:nvSpPr>
          <p:cNvPr id="21516" name="TextBox 8"/>
          <p:cNvSpPr txBox="1">
            <a:spLocks noChangeArrowheads="1"/>
          </p:cNvSpPr>
          <p:nvPr/>
        </p:nvSpPr>
        <p:spPr bwMode="auto">
          <a:xfrm>
            <a:off x="1187450" y="2244725"/>
            <a:ext cx="3441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dirty="0"/>
              <a:t>I think I can      </a:t>
            </a:r>
          </a:p>
        </p:txBody>
      </p:sp>
      <p:sp>
        <p:nvSpPr>
          <p:cNvPr id="21517" name="TextBox 9"/>
          <p:cNvSpPr txBox="1">
            <a:spLocks noChangeArrowheads="1"/>
          </p:cNvSpPr>
          <p:nvPr/>
        </p:nvSpPr>
        <p:spPr bwMode="auto">
          <a:xfrm>
            <a:off x="1187450" y="1746250"/>
            <a:ext cx="310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dirty="0"/>
              <a:t>I can               </a:t>
            </a:r>
          </a:p>
        </p:txBody>
      </p:sp>
      <p:sp>
        <p:nvSpPr>
          <p:cNvPr id="21518" name="TextBox 10"/>
          <p:cNvSpPr txBox="1">
            <a:spLocks noChangeArrowheads="1"/>
          </p:cNvSpPr>
          <p:nvPr/>
        </p:nvSpPr>
        <p:spPr bwMode="auto">
          <a:xfrm>
            <a:off x="1187450" y="1111250"/>
            <a:ext cx="2365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dirty="0"/>
              <a:t>I am          </a:t>
            </a:r>
          </a:p>
        </p:txBody>
      </p:sp>
      <p:sp>
        <p:nvSpPr>
          <p:cNvPr id="21519" name="TextBox 11"/>
          <p:cNvSpPr txBox="1">
            <a:spLocks noChangeArrowheads="1"/>
          </p:cNvSpPr>
          <p:nvPr/>
        </p:nvSpPr>
        <p:spPr bwMode="auto">
          <a:xfrm>
            <a:off x="1206500" y="538163"/>
            <a:ext cx="10556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dirty="0"/>
              <a:t>I did</a:t>
            </a:r>
          </a:p>
        </p:txBody>
      </p:sp>
      <p:sp>
        <p:nvSpPr>
          <p:cNvPr id="21520" name="TextBox 12"/>
          <p:cNvSpPr txBox="1">
            <a:spLocks noChangeArrowheads="1"/>
          </p:cNvSpPr>
          <p:nvPr/>
        </p:nvSpPr>
        <p:spPr bwMode="auto">
          <a:xfrm>
            <a:off x="954926" y="44450"/>
            <a:ext cx="5739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200" dirty="0"/>
              <a:t>Where </a:t>
            </a:r>
            <a:r>
              <a:rPr lang="en-GB" altLang="en-US" sz="3200" dirty="0" smtClean="0"/>
              <a:t>are you on your </a:t>
            </a:r>
            <a:r>
              <a:rPr lang="en-GB" altLang="en-US" sz="3200" dirty="0"/>
              <a:t>r</a:t>
            </a:r>
            <a:r>
              <a:rPr lang="en-GB" altLang="en-US" sz="3200" dirty="0" smtClean="0"/>
              <a:t>oad </a:t>
            </a:r>
            <a:r>
              <a:rPr lang="en-GB" altLang="en-US" sz="3200" dirty="0"/>
              <a:t>to</a:t>
            </a:r>
          </a:p>
        </p:txBody>
      </p:sp>
      <p:grpSp>
        <p:nvGrpSpPr>
          <p:cNvPr id="50" name="Group 49"/>
          <p:cNvGrpSpPr>
            <a:grpSpLocks/>
          </p:cNvGrpSpPr>
          <p:nvPr/>
        </p:nvGrpSpPr>
        <p:grpSpPr bwMode="auto">
          <a:xfrm>
            <a:off x="5340350" y="538163"/>
            <a:ext cx="2741613" cy="647700"/>
            <a:chOff x="5340880" y="538794"/>
            <a:chExt cx="2741319" cy="646331"/>
          </a:xfrm>
        </p:grpSpPr>
        <p:sp>
          <p:nvSpPr>
            <p:cNvPr id="26" name="Rectangle 25"/>
            <p:cNvSpPr/>
            <p:nvPr/>
          </p:nvSpPr>
          <p:spPr>
            <a:xfrm>
              <a:off x="7002815" y="613248"/>
              <a:ext cx="1079384" cy="571877"/>
            </a:xfrm>
            <a:prstGeom prst="rect">
              <a:avLst/>
            </a:prstGeom>
            <a:solidFill>
              <a:srgbClr val="30C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55" name="TextBox 26"/>
            <p:cNvSpPr txBox="1">
              <a:spLocks noChangeArrowheads="1"/>
            </p:cNvSpPr>
            <p:nvPr/>
          </p:nvSpPr>
          <p:spPr bwMode="auto">
            <a:xfrm>
              <a:off x="5340880" y="538794"/>
              <a:ext cx="13644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100%</a:t>
              </a:r>
            </a:p>
          </p:txBody>
        </p:sp>
      </p:grpSp>
      <p:grpSp>
        <p:nvGrpSpPr>
          <p:cNvPr id="49" name="Group 48"/>
          <p:cNvGrpSpPr>
            <a:grpSpLocks/>
          </p:cNvGrpSpPr>
          <p:nvPr/>
        </p:nvGrpSpPr>
        <p:grpSpPr bwMode="auto">
          <a:xfrm>
            <a:off x="5597525" y="1111250"/>
            <a:ext cx="2484438" cy="646113"/>
            <a:chOff x="5597360" y="1111062"/>
            <a:chExt cx="2484839" cy="646331"/>
          </a:xfrm>
        </p:grpSpPr>
        <p:sp>
          <p:nvSpPr>
            <p:cNvPr id="25" name="Rectangle 24"/>
            <p:cNvSpPr/>
            <p:nvPr/>
          </p:nvSpPr>
          <p:spPr>
            <a:xfrm>
              <a:off x="7002525" y="1185700"/>
              <a:ext cx="1079674" cy="571693"/>
            </a:xfrm>
            <a:prstGeom prst="rect">
              <a:avLst/>
            </a:prstGeom>
            <a:solidFill>
              <a:srgbClr val="30C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53" name="TextBox 27"/>
            <p:cNvSpPr txBox="1">
              <a:spLocks noChangeArrowheads="1"/>
            </p:cNvSpPr>
            <p:nvPr/>
          </p:nvSpPr>
          <p:spPr bwMode="auto">
            <a:xfrm>
              <a:off x="5597360" y="1111062"/>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90%</a:t>
              </a:r>
            </a:p>
          </p:txBody>
        </p:sp>
      </p:grpSp>
      <p:grpSp>
        <p:nvGrpSpPr>
          <p:cNvPr id="46" name="Group 45"/>
          <p:cNvGrpSpPr>
            <a:grpSpLocks/>
          </p:cNvGrpSpPr>
          <p:nvPr/>
        </p:nvGrpSpPr>
        <p:grpSpPr bwMode="auto">
          <a:xfrm>
            <a:off x="5597525" y="2813050"/>
            <a:ext cx="2484438" cy="646113"/>
            <a:chOff x="5597360" y="2813210"/>
            <a:chExt cx="2484839" cy="646331"/>
          </a:xfrm>
        </p:grpSpPr>
        <p:sp>
          <p:nvSpPr>
            <p:cNvPr id="22" name="Rectangle 21"/>
            <p:cNvSpPr/>
            <p:nvPr/>
          </p:nvSpPr>
          <p:spPr>
            <a:xfrm>
              <a:off x="7002525" y="2887848"/>
              <a:ext cx="1079674" cy="5716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51" name="TextBox 28"/>
            <p:cNvSpPr txBox="1">
              <a:spLocks noChangeArrowheads="1"/>
            </p:cNvSpPr>
            <p:nvPr/>
          </p:nvSpPr>
          <p:spPr bwMode="auto">
            <a:xfrm>
              <a:off x="5597360" y="2813210"/>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60%</a:t>
              </a:r>
            </a:p>
          </p:txBody>
        </p:sp>
      </p:grpSp>
      <p:grpSp>
        <p:nvGrpSpPr>
          <p:cNvPr id="47" name="Group 46"/>
          <p:cNvGrpSpPr>
            <a:grpSpLocks/>
          </p:cNvGrpSpPr>
          <p:nvPr/>
        </p:nvGrpSpPr>
        <p:grpSpPr bwMode="auto">
          <a:xfrm>
            <a:off x="5597525" y="2232025"/>
            <a:ext cx="2484438" cy="646113"/>
            <a:chOff x="5597360" y="2232509"/>
            <a:chExt cx="2484839" cy="646331"/>
          </a:xfrm>
        </p:grpSpPr>
        <p:sp>
          <p:nvSpPr>
            <p:cNvPr id="23" name="Rectangle 22"/>
            <p:cNvSpPr/>
            <p:nvPr/>
          </p:nvSpPr>
          <p:spPr>
            <a:xfrm>
              <a:off x="7002525" y="2307147"/>
              <a:ext cx="1079674" cy="571693"/>
            </a:xfrm>
            <a:prstGeom prst="rect">
              <a:avLst/>
            </a:prstGeom>
            <a:solidFill>
              <a:srgbClr val="D1FA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49" name="TextBox 29"/>
            <p:cNvSpPr txBox="1">
              <a:spLocks noChangeArrowheads="1"/>
            </p:cNvSpPr>
            <p:nvPr/>
          </p:nvSpPr>
          <p:spPr bwMode="auto">
            <a:xfrm>
              <a:off x="5597360" y="2232509"/>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70%</a:t>
              </a:r>
            </a:p>
          </p:txBody>
        </p:sp>
      </p:grpSp>
      <p:grpSp>
        <p:nvGrpSpPr>
          <p:cNvPr id="48" name="Group 47"/>
          <p:cNvGrpSpPr>
            <a:grpSpLocks/>
          </p:cNvGrpSpPr>
          <p:nvPr/>
        </p:nvGrpSpPr>
        <p:grpSpPr bwMode="auto">
          <a:xfrm>
            <a:off x="5597525" y="1746250"/>
            <a:ext cx="2484438" cy="646113"/>
            <a:chOff x="5597360" y="1745503"/>
            <a:chExt cx="2484839" cy="646331"/>
          </a:xfrm>
        </p:grpSpPr>
        <p:sp>
          <p:nvSpPr>
            <p:cNvPr id="24" name="Rectangle 23"/>
            <p:cNvSpPr/>
            <p:nvPr/>
          </p:nvSpPr>
          <p:spPr>
            <a:xfrm>
              <a:off x="7002525" y="1756620"/>
              <a:ext cx="1079674" cy="571693"/>
            </a:xfrm>
            <a:prstGeom prst="rect">
              <a:avLst/>
            </a:prstGeom>
            <a:solidFill>
              <a:srgbClr val="D1FA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47" name="TextBox 30"/>
            <p:cNvSpPr txBox="1">
              <a:spLocks noChangeArrowheads="1"/>
            </p:cNvSpPr>
            <p:nvPr/>
          </p:nvSpPr>
          <p:spPr bwMode="auto">
            <a:xfrm>
              <a:off x="5597360" y="1745503"/>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80%</a:t>
              </a:r>
            </a:p>
          </p:txBody>
        </p:sp>
      </p:grpSp>
      <p:grpSp>
        <p:nvGrpSpPr>
          <p:cNvPr id="45" name="Group 44"/>
          <p:cNvGrpSpPr>
            <a:grpSpLocks/>
          </p:cNvGrpSpPr>
          <p:nvPr/>
        </p:nvGrpSpPr>
        <p:grpSpPr bwMode="auto">
          <a:xfrm>
            <a:off x="5597525" y="3381375"/>
            <a:ext cx="2484438" cy="646113"/>
            <a:chOff x="5597360" y="3381814"/>
            <a:chExt cx="2484839" cy="646331"/>
          </a:xfrm>
        </p:grpSpPr>
        <p:sp>
          <p:nvSpPr>
            <p:cNvPr id="21" name="Rectangle 20"/>
            <p:cNvSpPr/>
            <p:nvPr/>
          </p:nvSpPr>
          <p:spPr>
            <a:xfrm>
              <a:off x="7002525" y="3456452"/>
              <a:ext cx="1079674" cy="5716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45" name="TextBox 31"/>
            <p:cNvSpPr txBox="1">
              <a:spLocks noChangeArrowheads="1"/>
            </p:cNvSpPr>
            <p:nvPr/>
          </p:nvSpPr>
          <p:spPr bwMode="auto">
            <a:xfrm>
              <a:off x="5597360" y="3381814"/>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50%</a:t>
              </a:r>
            </a:p>
          </p:txBody>
        </p:sp>
      </p:grpSp>
      <p:grpSp>
        <p:nvGrpSpPr>
          <p:cNvPr id="44" name="Group 43"/>
          <p:cNvGrpSpPr>
            <a:grpSpLocks/>
          </p:cNvGrpSpPr>
          <p:nvPr/>
        </p:nvGrpSpPr>
        <p:grpSpPr bwMode="auto">
          <a:xfrm>
            <a:off x="5597525" y="3949700"/>
            <a:ext cx="2484438" cy="647700"/>
            <a:chOff x="5597360" y="3950418"/>
            <a:chExt cx="2484839" cy="646331"/>
          </a:xfrm>
        </p:grpSpPr>
        <p:sp>
          <p:nvSpPr>
            <p:cNvPr id="19" name="Rectangle 18"/>
            <p:cNvSpPr/>
            <p:nvPr/>
          </p:nvSpPr>
          <p:spPr>
            <a:xfrm>
              <a:off x="7002525" y="4024873"/>
              <a:ext cx="1079674" cy="5718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43" name="TextBox 32"/>
            <p:cNvSpPr txBox="1">
              <a:spLocks noChangeArrowheads="1"/>
            </p:cNvSpPr>
            <p:nvPr/>
          </p:nvSpPr>
          <p:spPr bwMode="auto">
            <a:xfrm>
              <a:off x="5597360" y="3950418"/>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40%</a:t>
              </a:r>
            </a:p>
          </p:txBody>
        </p:sp>
      </p:grpSp>
      <p:grpSp>
        <p:nvGrpSpPr>
          <p:cNvPr id="43" name="Group 42"/>
          <p:cNvGrpSpPr>
            <a:grpSpLocks/>
          </p:cNvGrpSpPr>
          <p:nvPr/>
        </p:nvGrpSpPr>
        <p:grpSpPr bwMode="auto">
          <a:xfrm>
            <a:off x="5597525" y="4551363"/>
            <a:ext cx="2484438" cy="684212"/>
            <a:chOff x="5597360" y="4551100"/>
            <a:chExt cx="2484839" cy="684524"/>
          </a:xfrm>
        </p:grpSpPr>
        <p:sp>
          <p:nvSpPr>
            <p:cNvPr id="20" name="Rectangle 19"/>
            <p:cNvSpPr/>
            <p:nvPr/>
          </p:nvSpPr>
          <p:spPr>
            <a:xfrm>
              <a:off x="7002525" y="4551100"/>
              <a:ext cx="1079674" cy="5717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41" name="TextBox 33"/>
            <p:cNvSpPr txBox="1">
              <a:spLocks noChangeArrowheads="1"/>
            </p:cNvSpPr>
            <p:nvPr/>
          </p:nvSpPr>
          <p:spPr bwMode="auto">
            <a:xfrm>
              <a:off x="5597360" y="4589293"/>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30%</a:t>
              </a:r>
            </a:p>
          </p:txBody>
        </p:sp>
      </p:grpSp>
      <p:grpSp>
        <p:nvGrpSpPr>
          <p:cNvPr id="42" name="Group 41"/>
          <p:cNvGrpSpPr>
            <a:grpSpLocks/>
          </p:cNvGrpSpPr>
          <p:nvPr/>
        </p:nvGrpSpPr>
        <p:grpSpPr bwMode="auto">
          <a:xfrm>
            <a:off x="5597525" y="5122863"/>
            <a:ext cx="2484438" cy="719137"/>
            <a:chOff x="5597360" y="5122593"/>
            <a:chExt cx="2484839" cy="719488"/>
          </a:xfrm>
        </p:grpSpPr>
        <p:sp>
          <p:nvSpPr>
            <p:cNvPr id="18" name="Rectangle 17"/>
            <p:cNvSpPr/>
            <p:nvPr/>
          </p:nvSpPr>
          <p:spPr>
            <a:xfrm>
              <a:off x="7002525" y="5122593"/>
              <a:ext cx="1079674" cy="5717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39" name="TextBox 34"/>
            <p:cNvSpPr txBox="1">
              <a:spLocks noChangeArrowheads="1"/>
            </p:cNvSpPr>
            <p:nvPr/>
          </p:nvSpPr>
          <p:spPr bwMode="auto">
            <a:xfrm>
              <a:off x="5597360" y="5195750"/>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20%</a:t>
              </a:r>
            </a:p>
          </p:txBody>
        </p:sp>
      </p:grpSp>
      <p:grpSp>
        <p:nvGrpSpPr>
          <p:cNvPr id="41" name="Group 40"/>
          <p:cNvGrpSpPr>
            <a:grpSpLocks/>
          </p:cNvGrpSpPr>
          <p:nvPr/>
        </p:nvGrpSpPr>
        <p:grpSpPr bwMode="auto">
          <a:xfrm>
            <a:off x="5597525" y="5694363"/>
            <a:ext cx="2484438" cy="677862"/>
            <a:chOff x="5597360" y="5694086"/>
            <a:chExt cx="2484839" cy="678869"/>
          </a:xfrm>
        </p:grpSpPr>
        <p:sp>
          <p:nvSpPr>
            <p:cNvPr id="15" name="Rectangle 14"/>
            <p:cNvSpPr/>
            <p:nvPr/>
          </p:nvSpPr>
          <p:spPr>
            <a:xfrm>
              <a:off x="7002525" y="5694086"/>
              <a:ext cx="1079674" cy="5707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37" name="TextBox 35"/>
            <p:cNvSpPr txBox="1">
              <a:spLocks noChangeArrowheads="1"/>
            </p:cNvSpPr>
            <p:nvPr/>
          </p:nvSpPr>
          <p:spPr bwMode="auto">
            <a:xfrm>
              <a:off x="5597360" y="5726624"/>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10%</a:t>
              </a:r>
            </a:p>
          </p:txBody>
        </p:sp>
      </p:grpSp>
      <p:grpSp>
        <p:nvGrpSpPr>
          <p:cNvPr id="40" name="Group 39"/>
          <p:cNvGrpSpPr>
            <a:grpSpLocks/>
          </p:cNvGrpSpPr>
          <p:nvPr/>
        </p:nvGrpSpPr>
        <p:grpSpPr bwMode="auto">
          <a:xfrm>
            <a:off x="5853113" y="6186488"/>
            <a:ext cx="2228850" cy="646112"/>
            <a:chOff x="5853841" y="6186639"/>
            <a:chExt cx="2228358" cy="646331"/>
          </a:xfrm>
        </p:grpSpPr>
        <p:sp>
          <p:nvSpPr>
            <p:cNvPr id="17" name="Rectangle 16"/>
            <p:cNvSpPr/>
            <p:nvPr/>
          </p:nvSpPr>
          <p:spPr>
            <a:xfrm>
              <a:off x="7001350" y="6261276"/>
              <a:ext cx="1080849" cy="5716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35" name="TextBox 36"/>
            <p:cNvSpPr txBox="1">
              <a:spLocks noChangeArrowheads="1"/>
            </p:cNvSpPr>
            <p:nvPr/>
          </p:nvSpPr>
          <p:spPr bwMode="auto">
            <a:xfrm>
              <a:off x="5853841" y="6186639"/>
              <a:ext cx="8515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0%</a:t>
              </a:r>
            </a:p>
          </p:txBody>
        </p:sp>
      </p:grpSp>
      <p:sp>
        <p:nvSpPr>
          <p:cNvPr id="51" name="TextBox 50"/>
          <p:cNvSpPr txBox="1"/>
          <p:nvPr/>
        </p:nvSpPr>
        <p:spPr>
          <a:xfrm>
            <a:off x="179388" y="523875"/>
            <a:ext cx="761747" cy="6370975"/>
          </a:xfrm>
          <a:prstGeom prst="rect">
            <a:avLst/>
          </a:prstGeom>
          <a:noFill/>
        </p:spPr>
        <p:txBody>
          <a:bodyPr wrap="none">
            <a:spAutoFit/>
          </a:bodyPr>
          <a:lstStyle/>
          <a:p>
            <a:pPr>
              <a:defRPr/>
            </a:pPr>
            <a:r>
              <a:rPr lang="en-GB" sz="6800" dirty="0"/>
              <a:t>E</a:t>
            </a:r>
          </a:p>
          <a:p>
            <a:pPr>
              <a:defRPr/>
            </a:pPr>
            <a:r>
              <a:rPr lang="en-GB" sz="6800" dirty="0"/>
              <a:t>F</a:t>
            </a:r>
          </a:p>
          <a:p>
            <a:pPr>
              <a:defRPr/>
            </a:pPr>
            <a:r>
              <a:rPr lang="en-GB" sz="6800" dirty="0"/>
              <a:t>F</a:t>
            </a:r>
          </a:p>
          <a:p>
            <a:pPr>
              <a:defRPr/>
            </a:pPr>
            <a:r>
              <a:rPr lang="en-GB" sz="6800" dirty="0"/>
              <a:t>O</a:t>
            </a:r>
          </a:p>
          <a:p>
            <a:pPr>
              <a:defRPr/>
            </a:pPr>
            <a:r>
              <a:rPr lang="en-GB" sz="6800" dirty="0"/>
              <a:t>R</a:t>
            </a:r>
          </a:p>
          <a:p>
            <a:pPr>
              <a:defRPr/>
            </a:pPr>
            <a:r>
              <a:rPr lang="en-GB" sz="6800" dirty="0"/>
              <a:t>T</a:t>
            </a:r>
          </a:p>
        </p:txBody>
      </p:sp>
      <p:sp>
        <p:nvSpPr>
          <p:cNvPr id="21533" name="TextBox 56"/>
          <p:cNvSpPr txBox="1">
            <a:spLocks noChangeArrowheads="1"/>
          </p:cNvSpPr>
          <p:nvPr/>
        </p:nvSpPr>
        <p:spPr bwMode="auto">
          <a:xfrm>
            <a:off x="6503988" y="44450"/>
            <a:ext cx="20072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200" dirty="0"/>
              <a:t>s</a:t>
            </a:r>
            <a:r>
              <a:rPr lang="en-GB" altLang="en-US" sz="3200" dirty="0" smtClean="0"/>
              <a:t>uccess </a:t>
            </a:r>
            <a:r>
              <a:rPr lang="en-GB" altLang="en-US" sz="3200" dirty="0"/>
              <a:t>?</a:t>
            </a:r>
          </a:p>
        </p:txBody>
      </p:sp>
    </p:spTree>
    <p:extLst>
      <p:ext uri="{BB962C8B-B14F-4D97-AF65-F5344CB8AC3E}">
        <p14:creationId xmlns:p14="http://schemas.microsoft.com/office/powerpoint/2010/main" val="222489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2000"/>
                                  </p:stCondLst>
                                  <p:childTnLst>
                                    <p:set>
                                      <p:cBhvr>
                                        <p:cTn id="11" dur="1" fill="hold">
                                          <p:stCondLst>
                                            <p:cond delay="0"/>
                                          </p:stCondLst>
                                        </p:cTn>
                                        <p:tgtEl>
                                          <p:spTgt spid="53"/>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par>
                          <p:cTn id="15" fill="hold" nodeType="afterGroup">
                            <p:stCondLst>
                              <p:cond delay="2000"/>
                            </p:stCondLst>
                            <p:childTnLst>
                              <p:par>
                                <p:cTn id="16" presetID="1" presetClass="entr" presetSubtype="0" fill="hold" nodeType="afterEffect">
                                  <p:stCondLst>
                                    <p:cond delay="1000"/>
                                  </p:stCondLst>
                                  <p:childTnLst>
                                    <p:set>
                                      <p:cBhvr>
                                        <p:cTn id="17" dur="1" fill="hold">
                                          <p:stCondLst>
                                            <p:cond delay="0"/>
                                          </p:stCondLst>
                                        </p:cTn>
                                        <p:tgtEl>
                                          <p:spTgt spid="41"/>
                                        </p:tgtEl>
                                        <p:attrNameLst>
                                          <p:attrName>style.visibility</p:attrName>
                                        </p:attrNameLst>
                                      </p:cBhvr>
                                      <p:to>
                                        <p:strVal val="visible"/>
                                      </p:to>
                                    </p:set>
                                  </p:childTnLst>
                                </p:cTn>
                              </p:par>
                            </p:childTnLst>
                          </p:cTn>
                        </p:par>
                        <p:par>
                          <p:cTn id="18" fill="hold" nodeType="afterGroup">
                            <p:stCondLst>
                              <p:cond delay="3000"/>
                            </p:stCondLst>
                            <p:childTnLst>
                              <p:par>
                                <p:cTn id="19" presetID="1" presetClass="entr" presetSubtype="0" fill="hold" nodeType="afterEffect">
                                  <p:stCondLst>
                                    <p:cond delay="1000"/>
                                  </p:stCondLst>
                                  <p:childTnLst>
                                    <p:set>
                                      <p:cBhvr>
                                        <p:cTn id="20" dur="1" fill="hold">
                                          <p:stCondLst>
                                            <p:cond delay="0"/>
                                          </p:stCondLst>
                                        </p:cTn>
                                        <p:tgtEl>
                                          <p:spTgt spid="42"/>
                                        </p:tgtEl>
                                        <p:attrNameLst>
                                          <p:attrName>style.visibility</p:attrName>
                                        </p:attrNameLst>
                                      </p:cBhvr>
                                      <p:to>
                                        <p:strVal val="visible"/>
                                      </p:to>
                                    </p:set>
                                  </p:childTnLst>
                                </p:cTn>
                              </p:par>
                            </p:childTnLst>
                          </p:cTn>
                        </p:par>
                        <p:par>
                          <p:cTn id="21" fill="hold" nodeType="afterGroup">
                            <p:stCondLst>
                              <p:cond delay="4000"/>
                            </p:stCondLst>
                            <p:childTnLst>
                              <p:par>
                                <p:cTn id="22" presetID="1" presetClass="entr" presetSubtype="0" fill="hold" nodeType="afterEffect">
                                  <p:stCondLst>
                                    <p:cond delay="1000"/>
                                  </p:stCondLst>
                                  <p:childTnLst>
                                    <p:set>
                                      <p:cBhvr>
                                        <p:cTn id="23" dur="1" fill="hold">
                                          <p:stCondLst>
                                            <p:cond delay="0"/>
                                          </p:stCondLst>
                                        </p:cTn>
                                        <p:tgtEl>
                                          <p:spTgt spid="43"/>
                                        </p:tgtEl>
                                        <p:attrNameLst>
                                          <p:attrName>style.visibility</p:attrName>
                                        </p:attrNameLst>
                                      </p:cBhvr>
                                      <p:to>
                                        <p:strVal val="visible"/>
                                      </p:to>
                                    </p:set>
                                  </p:childTnLst>
                                </p:cTn>
                              </p:par>
                            </p:childTnLst>
                          </p:cTn>
                        </p:par>
                        <p:par>
                          <p:cTn id="24" fill="hold" nodeType="afterGroup">
                            <p:stCondLst>
                              <p:cond delay="5000"/>
                            </p:stCondLst>
                            <p:childTnLst>
                              <p:par>
                                <p:cTn id="25" presetID="1" presetClass="entr" presetSubtype="0" fill="hold" nodeType="afterEffect">
                                  <p:stCondLst>
                                    <p:cond delay="1000"/>
                                  </p:stCondLst>
                                  <p:childTnLst>
                                    <p:set>
                                      <p:cBhvr>
                                        <p:cTn id="26" dur="1" fill="hold">
                                          <p:stCondLst>
                                            <p:cond delay="0"/>
                                          </p:stCondLst>
                                        </p:cTn>
                                        <p:tgtEl>
                                          <p:spTgt spid="44"/>
                                        </p:tgtEl>
                                        <p:attrNameLst>
                                          <p:attrName>style.visibility</p:attrName>
                                        </p:attrNameLst>
                                      </p:cBhvr>
                                      <p:to>
                                        <p:strVal val="visible"/>
                                      </p:to>
                                    </p:set>
                                  </p:childTnLst>
                                </p:cTn>
                              </p:par>
                            </p:childTnLst>
                          </p:cTn>
                        </p:par>
                        <p:par>
                          <p:cTn id="27" fill="hold" nodeType="afterGroup">
                            <p:stCondLst>
                              <p:cond delay="6000"/>
                            </p:stCondLst>
                            <p:childTnLst>
                              <p:par>
                                <p:cTn id="28" presetID="1" presetClass="entr" presetSubtype="0" fill="hold" nodeType="afterEffect">
                                  <p:stCondLst>
                                    <p:cond delay="1000"/>
                                  </p:stCondLst>
                                  <p:childTnLst>
                                    <p:set>
                                      <p:cBhvr>
                                        <p:cTn id="29" dur="1" fill="hold">
                                          <p:stCondLst>
                                            <p:cond delay="0"/>
                                          </p:stCondLst>
                                        </p:cTn>
                                        <p:tgtEl>
                                          <p:spTgt spid="4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childTnLst>
                                </p:cTn>
                              </p:par>
                            </p:childTnLst>
                          </p:cTn>
                        </p:par>
                        <p:par>
                          <p:cTn id="32" fill="hold" nodeType="afterGroup">
                            <p:stCondLst>
                              <p:cond delay="7000"/>
                            </p:stCondLst>
                            <p:childTnLst>
                              <p:par>
                                <p:cTn id="33" presetID="1" presetClass="entr" presetSubtype="0" fill="hold" nodeType="afterEffect">
                                  <p:stCondLst>
                                    <p:cond delay="100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54"/>
                                        </p:tgtEl>
                                        <p:attrNameLst>
                                          <p:attrName>style.visibility</p:attrName>
                                        </p:attrNameLst>
                                      </p:cBhvr>
                                      <p:to>
                                        <p:strVal val="visible"/>
                                      </p:to>
                                    </p:set>
                                  </p:childTnLst>
                                </p:cTn>
                              </p:par>
                            </p:childTnLst>
                          </p:cTn>
                        </p:par>
                        <p:par>
                          <p:cTn id="37" fill="hold" nodeType="afterGroup">
                            <p:stCondLst>
                              <p:cond delay="8000"/>
                            </p:stCondLst>
                            <p:childTnLst>
                              <p:par>
                                <p:cTn id="38" presetID="1" presetClass="entr" presetSubtype="0" fill="hold" nodeType="afterEffect">
                                  <p:stCondLst>
                                    <p:cond delay="1000"/>
                                  </p:stCondLst>
                                  <p:childTnLst>
                                    <p:set>
                                      <p:cBhvr>
                                        <p:cTn id="39" dur="1" fill="hold">
                                          <p:stCondLst>
                                            <p:cond delay="0"/>
                                          </p:stCondLst>
                                        </p:cTn>
                                        <p:tgtEl>
                                          <p:spTgt spid="47"/>
                                        </p:tgtEl>
                                        <p:attrNameLst>
                                          <p:attrName>style.visibility</p:attrName>
                                        </p:attrNameLst>
                                      </p:cBhvr>
                                      <p:to>
                                        <p:strVal val="visible"/>
                                      </p:to>
                                    </p:set>
                                  </p:childTnLst>
                                </p:cTn>
                              </p:par>
                            </p:childTnLst>
                          </p:cTn>
                        </p:par>
                        <p:par>
                          <p:cTn id="40" fill="hold" nodeType="afterGroup">
                            <p:stCondLst>
                              <p:cond delay="9000"/>
                            </p:stCondLst>
                            <p:childTnLst>
                              <p:par>
                                <p:cTn id="41" presetID="1" presetClass="entr" presetSubtype="0" fill="hold" nodeType="afterEffect">
                                  <p:stCondLst>
                                    <p:cond delay="1000"/>
                                  </p:stCondLst>
                                  <p:childTnLst>
                                    <p:set>
                                      <p:cBhvr>
                                        <p:cTn id="42" dur="1" fill="hold">
                                          <p:stCondLst>
                                            <p:cond delay="0"/>
                                          </p:stCondLst>
                                        </p:cTn>
                                        <p:tgtEl>
                                          <p:spTgt spid="48"/>
                                        </p:tgtEl>
                                        <p:attrNameLst>
                                          <p:attrName>style.visibility</p:attrName>
                                        </p:attrNameLst>
                                      </p:cBhvr>
                                      <p:to>
                                        <p:strVal val="visible"/>
                                      </p:to>
                                    </p:set>
                                  </p:childTnLst>
                                </p:cTn>
                              </p:par>
                            </p:childTnLst>
                          </p:cTn>
                        </p:par>
                        <p:par>
                          <p:cTn id="43" fill="hold" nodeType="afterGroup">
                            <p:stCondLst>
                              <p:cond delay="10000"/>
                            </p:stCondLst>
                            <p:childTnLst>
                              <p:par>
                                <p:cTn id="44" presetID="1" presetClass="entr" presetSubtype="0" fill="hold" nodeType="afterEffect">
                                  <p:stCondLst>
                                    <p:cond delay="1000"/>
                                  </p:stCondLst>
                                  <p:childTnLst>
                                    <p:set>
                                      <p:cBhvr>
                                        <p:cTn id="45" dur="1" fill="hold">
                                          <p:stCondLst>
                                            <p:cond delay="0"/>
                                          </p:stCondLst>
                                        </p:cTn>
                                        <p:tgtEl>
                                          <p:spTgt spid="4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childTnLst>
                          </p:cTn>
                        </p:par>
                        <p:par>
                          <p:cTn id="48" fill="hold" nodeType="afterGroup">
                            <p:stCondLst>
                              <p:cond delay="11000"/>
                            </p:stCondLst>
                            <p:childTnLst>
                              <p:par>
                                <p:cTn id="49" presetID="1" presetClass="entr" presetSubtype="0" fill="hold" nodeType="afterEffect">
                                  <p:stCondLst>
                                    <p:cond delay="100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56" grpId="0" animBg="1"/>
      <p:bldP spid="54" grpId="0" animBg="1"/>
      <p:bldP spid="55"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911" y="0"/>
            <a:ext cx="4854178" cy="6858000"/>
          </a:xfrm>
          <a:prstGeom prst="rect">
            <a:avLst/>
          </a:prstGeom>
        </p:spPr>
      </p:pic>
    </p:spTree>
    <p:extLst>
      <p:ext uri="{BB962C8B-B14F-4D97-AF65-F5344CB8AC3E}">
        <p14:creationId xmlns:p14="http://schemas.microsoft.com/office/powerpoint/2010/main" val="2509624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Celebrate Mistakes</a:t>
            </a:r>
            <a:endParaRPr lang="en-GB" dirty="0"/>
          </a:p>
        </p:txBody>
      </p:sp>
      <p:sp>
        <p:nvSpPr>
          <p:cNvPr id="3" name="Subtitle 2"/>
          <p:cNvSpPr>
            <a:spLocks noGrp="1"/>
          </p:cNvSpPr>
          <p:nvPr>
            <p:ph type="subTitle" idx="1"/>
          </p:nvPr>
        </p:nvSpPr>
        <p:spPr/>
        <p:txBody>
          <a:bodyPr/>
          <a:lstStyle/>
          <a:p>
            <a:r>
              <a:rPr lang="en-GB" dirty="0" smtClean="0">
                <a:hlinkClick r:id="rId3"/>
              </a:rPr>
              <a:t>Great ideas here</a:t>
            </a:r>
            <a:endParaRPr lang="en-GB" dirty="0"/>
          </a:p>
        </p:txBody>
      </p:sp>
    </p:spTree>
    <p:extLst>
      <p:ext uri="{BB962C8B-B14F-4D97-AF65-F5344CB8AC3E}">
        <p14:creationId xmlns:p14="http://schemas.microsoft.com/office/powerpoint/2010/main" val="3629857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5770" b="-781"/>
          <a:stretch/>
        </p:blipFill>
        <p:spPr>
          <a:xfrm>
            <a:off x="2147590" y="396000"/>
            <a:ext cx="4848820" cy="6057336"/>
          </a:xfrm>
          <a:prstGeom prst="rect">
            <a:avLst/>
          </a:prstGeom>
        </p:spPr>
      </p:pic>
    </p:spTree>
    <p:extLst>
      <p:ext uri="{BB962C8B-B14F-4D97-AF65-F5344CB8AC3E}">
        <p14:creationId xmlns:p14="http://schemas.microsoft.com/office/powerpoint/2010/main" val="2086449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3" y="548680"/>
            <a:ext cx="8228185" cy="5016758"/>
          </a:xfrm>
          <a:prstGeom prst="rect">
            <a:avLst/>
          </a:prstGeom>
          <a:noFill/>
        </p:spPr>
        <p:txBody>
          <a:bodyPr wrap="square" rtlCol="0">
            <a:spAutoFit/>
          </a:bodyPr>
          <a:lstStyle/>
          <a:p>
            <a:pPr algn="ctr"/>
            <a:r>
              <a:rPr lang="en-GB" sz="4000" dirty="0" smtClean="0"/>
              <a:t>Other Ideas and Resources</a:t>
            </a:r>
          </a:p>
          <a:p>
            <a:r>
              <a:rPr lang="en-GB" sz="4000" dirty="0" smtClean="0"/>
              <a:t>Nrich.org.uk</a:t>
            </a:r>
          </a:p>
          <a:p>
            <a:r>
              <a:rPr lang="en-GB" sz="4000" dirty="0" smtClean="0"/>
              <a:t>Youcubed.org</a:t>
            </a:r>
          </a:p>
          <a:p>
            <a:r>
              <a:rPr lang="en-GB" sz="4000" dirty="0" smtClean="0"/>
              <a:t>Kangaroomaths.com</a:t>
            </a:r>
          </a:p>
          <a:p>
            <a:r>
              <a:rPr lang="en-GB" sz="4000" dirty="0" smtClean="0"/>
              <a:t>nnparenttoolkit.org.uk</a:t>
            </a:r>
          </a:p>
          <a:p>
            <a:r>
              <a:rPr lang="en-GB" sz="4000" dirty="0" smtClean="0"/>
              <a:t>nationalnumeracy.org.uk</a:t>
            </a:r>
          </a:p>
          <a:p>
            <a:r>
              <a:rPr lang="en-GB" sz="4000" u="sng" dirty="0">
                <a:hlinkClick r:id="rId3"/>
              </a:rPr>
              <a:t>https://www.mindsetkit.org</a:t>
            </a:r>
            <a:r>
              <a:rPr lang="en-GB" sz="4000" u="sng" dirty="0" smtClean="0">
                <a:hlinkClick r:id="rId3"/>
              </a:rPr>
              <a:t>/</a:t>
            </a:r>
            <a:endParaRPr lang="en-GB" sz="4000" dirty="0" smtClean="0"/>
          </a:p>
          <a:p>
            <a:r>
              <a:rPr lang="en-GB" sz="4000" dirty="0"/>
              <a:t>http://</a:t>
            </a:r>
            <a:r>
              <a:rPr lang="en-GB" sz="4000" dirty="0" smtClean="0"/>
              <a:t>hwb.wales.gov.uk/Resources</a:t>
            </a:r>
          </a:p>
        </p:txBody>
      </p:sp>
      <p:sp>
        <p:nvSpPr>
          <p:cNvPr id="3" name="Rectangle 2"/>
          <p:cNvSpPr/>
          <p:nvPr/>
        </p:nvSpPr>
        <p:spPr>
          <a:xfrm>
            <a:off x="3190853" y="6325988"/>
            <a:ext cx="2582758" cy="369332"/>
          </a:xfrm>
          <a:prstGeom prst="rect">
            <a:avLst/>
          </a:prstGeom>
        </p:spPr>
        <p:txBody>
          <a:bodyPr wrap="none">
            <a:spAutoFit/>
          </a:bodyPr>
          <a:lstStyle/>
          <a:p>
            <a:r>
              <a:rPr lang="en-GB" dirty="0"/>
              <a:t>@</a:t>
            </a:r>
            <a:r>
              <a:rPr lang="en-GB" dirty="0" err="1"/>
              <a:t>GLOWMaths</a:t>
            </a:r>
            <a:r>
              <a:rPr lang="en-GB" dirty="0"/>
              <a:t>  #</a:t>
            </a:r>
            <a:r>
              <a:rPr lang="en-GB" dirty="0" err="1"/>
              <a:t>yesUcan</a:t>
            </a:r>
            <a:endParaRPr lang="en-GB" dirty="0"/>
          </a:p>
        </p:txBody>
      </p:sp>
    </p:spTree>
    <p:extLst>
      <p:ext uri="{BB962C8B-B14F-4D97-AF65-F5344CB8AC3E}">
        <p14:creationId xmlns:p14="http://schemas.microsoft.com/office/powerpoint/2010/main" val="514319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8589640" cy="1008112"/>
          </a:xfrm>
        </p:spPr>
        <p:txBody>
          <a:bodyPr/>
          <a:lstStyle/>
          <a:p>
            <a:endParaRPr lang="en-GB" dirty="0"/>
          </a:p>
        </p:txBody>
      </p:sp>
      <p:sp>
        <p:nvSpPr>
          <p:cNvPr id="3" name="Rectangle 2"/>
          <p:cNvSpPr/>
          <p:nvPr/>
        </p:nvSpPr>
        <p:spPr>
          <a:xfrm>
            <a:off x="3190853" y="6325988"/>
            <a:ext cx="2582758" cy="369332"/>
          </a:xfrm>
          <a:prstGeom prst="rect">
            <a:avLst/>
          </a:prstGeom>
        </p:spPr>
        <p:txBody>
          <a:bodyPr wrap="none">
            <a:spAutoFit/>
          </a:bodyPr>
          <a:lstStyle/>
          <a:p>
            <a:r>
              <a:rPr lang="en-GB" dirty="0"/>
              <a:t>@</a:t>
            </a:r>
            <a:r>
              <a:rPr lang="en-GB" dirty="0" err="1"/>
              <a:t>GLOWMaths</a:t>
            </a:r>
            <a:r>
              <a:rPr lang="en-GB" dirty="0"/>
              <a:t>  #</a:t>
            </a:r>
            <a:r>
              <a:rPr lang="en-GB" dirty="0" err="1"/>
              <a:t>yesUcan</a:t>
            </a:r>
            <a:endParaRPr lang="en-GB" dirty="0"/>
          </a:p>
        </p:txBody>
      </p:sp>
      <p:sp>
        <p:nvSpPr>
          <p:cNvPr id="4" name="TextBox 3"/>
          <p:cNvSpPr txBox="1"/>
          <p:nvPr/>
        </p:nvSpPr>
        <p:spPr>
          <a:xfrm>
            <a:off x="1187624" y="2132856"/>
            <a:ext cx="6696744" cy="2554545"/>
          </a:xfrm>
          <a:prstGeom prst="rect">
            <a:avLst/>
          </a:prstGeom>
          <a:noFill/>
        </p:spPr>
        <p:txBody>
          <a:bodyPr wrap="square" rtlCol="0">
            <a:spAutoFit/>
          </a:bodyPr>
          <a:lstStyle/>
          <a:p>
            <a:pPr algn="ctr"/>
            <a:r>
              <a:rPr lang="en-GB" sz="4000" dirty="0" smtClean="0"/>
              <a:t>A Good </a:t>
            </a:r>
            <a:r>
              <a:rPr lang="en-GB" sz="4000" dirty="0"/>
              <a:t>R</a:t>
            </a:r>
            <a:r>
              <a:rPr lang="en-GB" sz="4000" dirty="0" smtClean="0"/>
              <a:t>ead</a:t>
            </a:r>
          </a:p>
          <a:p>
            <a:endParaRPr lang="en-GB" sz="2000" dirty="0"/>
          </a:p>
          <a:p>
            <a:r>
              <a:rPr lang="en-GB" sz="2000" dirty="0" smtClean="0"/>
              <a:t>The Elephant in  the Classroom 	 	Jo </a:t>
            </a:r>
            <a:r>
              <a:rPr lang="en-GB" sz="2000" dirty="0" err="1" smtClean="0"/>
              <a:t>Boaler</a:t>
            </a:r>
            <a:endParaRPr lang="en-GB" sz="2000" dirty="0" smtClean="0"/>
          </a:p>
          <a:p>
            <a:r>
              <a:rPr lang="en-GB" sz="2000" dirty="0" err="1" smtClean="0"/>
              <a:t>Mindset</a:t>
            </a:r>
            <a:r>
              <a:rPr lang="en-GB" sz="2000" dirty="0" smtClean="0"/>
              <a:t>					Carol </a:t>
            </a:r>
            <a:r>
              <a:rPr lang="en-GB" sz="2000" dirty="0" err="1" smtClean="0"/>
              <a:t>Dweck</a:t>
            </a:r>
            <a:endParaRPr lang="en-GB" sz="2000" dirty="0" smtClean="0"/>
          </a:p>
          <a:p>
            <a:r>
              <a:rPr lang="en-GB" sz="2000" dirty="0" smtClean="0"/>
              <a:t>Bounce					Matthew Syed</a:t>
            </a:r>
          </a:p>
          <a:p>
            <a:r>
              <a:rPr lang="en-GB" sz="2000" dirty="0" smtClean="0"/>
              <a:t>The Expert Learner 			Gordon Stobart</a:t>
            </a:r>
          </a:p>
          <a:p>
            <a:r>
              <a:rPr lang="en-GB" sz="2000" dirty="0" smtClean="0"/>
              <a:t>Mathematical Habits of Mind		</a:t>
            </a:r>
            <a:r>
              <a:rPr lang="en-GB" sz="2000" dirty="0" err="1" smtClean="0"/>
              <a:t>Cuoco</a:t>
            </a:r>
            <a:r>
              <a:rPr lang="en-GB" sz="2000" dirty="0" smtClean="0"/>
              <a:t> et Al</a:t>
            </a:r>
            <a:endParaRPr lang="en-GB" sz="2000" dirty="0"/>
          </a:p>
        </p:txBody>
      </p:sp>
    </p:spTree>
    <p:extLst>
      <p:ext uri="{BB962C8B-B14F-4D97-AF65-F5344CB8AC3E}">
        <p14:creationId xmlns:p14="http://schemas.microsoft.com/office/powerpoint/2010/main" val="2995259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bedded image permalink"/>
          <p:cNvPicPr>
            <a:picLocks noChangeAspect="1" noChangeArrowheads="1"/>
          </p:cNvPicPr>
          <p:nvPr/>
        </p:nvPicPr>
        <p:blipFill rotWithShape="1">
          <a:blip r:embed="rId3">
            <a:extLst>
              <a:ext uri="{28A0092B-C50C-407E-A947-70E740481C1C}">
                <a14:useLocalDpi xmlns:a14="http://schemas.microsoft.com/office/drawing/2010/main" val="0"/>
              </a:ext>
            </a:extLst>
          </a:blip>
          <a:srcRect l="10398" t="16139" r="7476" b="25910"/>
          <a:stretch/>
        </p:blipFill>
        <p:spPr bwMode="auto">
          <a:xfrm>
            <a:off x="1475656" y="548680"/>
            <a:ext cx="5976000" cy="56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264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dirty="0" smtClean="0"/>
              <a:t>So What Now?</a:t>
            </a:r>
            <a:br>
              <a:rPr lang="en-GB" dirty="0" smtClean="0"/>
            </a:br>
            <a:r>
              <a:rPr lang="en-GB" dirty="0" smtClean="0"/>
              <a:t>What’s in it for you?</a:t>
            </a:r>
            <a:endParaRPr lang="en-GB" dirty="0"/>
          </a:p>
        </p:txBody>
      </p:sp>
      <p:sp>
        <p:nvSpPr>
          <p:cNvPr id="3" name="Content Placeholder 2"/>
          <p:cNvSpPr>
            <a:spLocks noGrp="1"/>
          </p:cNvSpPr>
          <p:nvPr>
            <p:ph idx="1"/>
          </p:nvPr>
        </p:nvSpPr>
        <p:spPr>
          <a:xfrm>
            <a:off x="323528" y="1340768"/>
            <a:ext cx="6984776" cy="4525963"/>
          </a:xfrm>
        </p:spPr>
        <p:txBody>
          <a:bodyPr/>
          <a:lstStyle/>
          <a:p>
            <a:r>
              <a:rPr lang="en-GB" dirty="0" smtClean="0"/>
              <a:t>Practical  	phrases used, posters, 			teachers and students 			attitude to mistakes</a:t>
            </a:r>
          </a:p>
          <a:p>
            <a:r>
              <a:rPr lang="en-GB" dirty="0" smtClean="0"/>
              <a:t>Research </a:t>
            </a:r>
            <a:endParaRPr lang="en-GB" dirty="0"/>
          </a:p>
        </p:txBody>
      </p:sp>
      <p:sp>
        <p:nvSpPr>
          <p:cNvPr id="4" name="Rectangle 3"/>
          <p:cNvSpPr/>
          <p:nvPr/>
        </p:nvSpPr>
        <p:spPr>
          <a:xfrm>
            <a:off x="3190853" y="6325988"/>
            <a:ext cx="2582758" cy="369332"/>
          </a:xfrm>
          <a:prstGeom prst="rect">
            <a:avLst/>
          </a:prstGeom>
        </p:spPr>
        <p:txBody>
          <a:bodyPr wrap="none">
            <a:spAutoFit/>
          </a:bodyPr>
          <a:lstStyle/>
          <a:p>
            <a:r>
              <a:rPr lang="en-GB" dirty="0"/>
              <a:t>@</a:t>
            </a:r>
            <a:r>
              <a:rPr lang="en-GB" dirty="0" err="1"/>
              <a:t>GLOWMaths</a:t>
            </a:r>
            <a:r>
              <a:rPr lang="en-GB" dirty="0"/>
              <a:t>  #</a:t>
            </a:r>
            <a:r>
              <a:rPr lang="en-GB" dirty="0" err="1"/>
              <a:t>yesUcan</a:t>
            </a:r>
            <a:endParaRPr lang="en-GB" dirty="0"/>
          </a:p>
        </p:txBody>
      </p:sp>
    </p:spTree>
    <p:extLst>
      <p:ext uri="{BB962C8B-B14F-4D97-AF65-F5344CB8AC3E}">
        <p14:creationId xmlns:p14="http://schemas.microsoft.com/office/powerpoint/2010/main" val="1405491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Group 7"/>
          <p:cNvGrpSpPr>
            <a:grpSpLocks/>
          </p:cNvGrpSpPr>
          <p:nvPr/>
        </p:nvGrpSpPr>
        <p:grpSpPr bwMode="auto">
          <a:xfrm>
            <a:off x="60325" y="0"/>
            <a:ext cx="9083675" cy="6858000"/>
            <a:chOff x="59984" y="0"/>
            <a:chExt cx="9084016" cy="6858000"/>
          </a:xfrm>
        </p:grpSpPr>
        <p:pic>
          <p:nvPicPr>
            <p:cNvPr id="25606" name="Picture 8"/>
            <p:cNvPicPr>
              <a:picLocks noChangeAspect="1"/>
            </p:cNvPicPr>
            <p:nvPr/>
          </p:nvPicPr>
          <p:blipFill>
            <a:blip r:embed="rId3">
              <a:extLst>
                <a:ext uri="{28A0092B-C50C-407E-A947-70E740481C1C}">
                  <a14:useLocalDpi xmlns:a14="http://schemas.microsoft.com/office/drawing/2010/main" val="0"/>
                </a:ext>
              </a:extLst>
            </a:blip>
            <a:srcRect t="8151" b="24323"/>
            <a:stretch>
              <a:fillRect/>
            </a:stretch>
          </p:blipFill>
          <p:spPr bwMode="auto">
            <a:xfrm>
              <a:off x="7499840" y="0"/>
              <a:ext cx="1596792" cy="79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84" y="26986"/>
              <a:ext cx="209042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2" y="5994103"/>
              <a:ext cx="15208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3775" y="6103620"/>
              <a:ext cx="1800225"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Heart 2"/>
          <p:cNvSpPr/>
          <p:nvPr/>
        </p:nvSpPr>
        <p:spPr bwMode="auto">
          <a:xfrm>
            <a:off x="10117138" y="2997200"/>
            <a:ext cx="2159000" cy="1871663"/>
          </a:xfrm>
          <a:prstGeom prst="heart">
            <a:avLst/>
          </a:prstGeom>
          <a:noFill/>
          <a:ln w="9525" cap="flat" cmpd="sng" algn="ctr">
            <a:no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US">
              <a:ea typeface="ＭＳ Ｐゴシック" charset="0"/>
              <a:cs typeface="ＭＳ Ｐゴシック" charset="0"/>
            </a:endParaRPr>
          </a:p>
        </p:txBody>
      </p:sp>
      <p:sp>
        <p:nvSpPr>
          <p:cNvPr id="2" name="TextBox 1"/>
          <p:cNvSpPr txBox="1"/>
          <p:nvPr/>
        </p:nvSpPr>
        <p:spPr>
          <a:xfrm>
            <a:off x="683568" y="777310"/>
            <a:ext cx="8280920" cy="4524315"/>
          </a:xfrm>
          <a:prstGeom prst="rect">
            <a:avLst/>
          </a:prstGeom>
          <a:noFill/>
        </p:spPr>
        <p:txBody>
          <a:bodyPr wrap="square" rtlCol="0">
            <a:spAutoFit/>
          </a:bodyPr>
          <a:lstStyle/>
          <a:p>
            <a:pPr algn="ctr"/>
            <a:r>
              <a:rPr lang="en-GB" sz="9600" dirty="0" smtClean="0"/>
              <a:t>HEARTS</a:t>
            </a:r>
          </a:p>
          <a:p>
            <a:pPr algn="ctr"/>
            <a:r>
              <a:rPr lang="en-GB" sz="9600" dirty="0" smtClean="0"/>
              <a:t>AND </a:t>
            </a:r>
          </a:p>
          <a:p>
            <a:pPr algn="ctr"/>
            <a:r>
              <a:rPr lang="en-GB" sz="9600" dirty="0" smtClean="0"/>
              <a:t>MINDS</a:t>
            </a:r>
            <a:endParaRPr lang="en-GB" sz="9600" dirty="0"/>
          </a:p>
        </p:txBody>
      </p:sp>
      <p:sp>
        <p:nvSpPr>
          <p:cNvPr id="5" name="TextBox 4"/>
          <p:cNvSpPr txBox="1"/>
          <p:nvPr/>
        </p:nvSpPr>
        <p:spPr>
          <a:xfrm>
            <a:off x="6843713" y="3171706"/>
            <a:ext cx="2120775" cy="400110"/>
          </a:xfrm>
          <a:prstGeom prst="rect">
            <a:avLst/>
          </a:prstGeom>
          <a:noFill/>
        </p:spPr>
        <p:txBody>
          <a:bodyPr wrap="square" rtlCol="0">
            <a:spAutoFit/>
          </a:bodyPr>
          <a:lstStyle/>
          <a:p>
            <a:r>
              <a:rPr lang="en-GB" sz="2000" dirty="0" smtClean="0"/>
              <a:t>#Believe2Achieve</a:t>
            </a:r>
            <a:endParaRPr lang="en-GB" sz="2000" dirty="0"/>
          </a:p>
        </p:txBody>
      </p:sp>
      <p:sp>
        <p:nvSpPr>
          <p:cNvPr id="6" name="TextBox 5"/>
          <p:cNvSpPr txBox="1"/>
          <p:nvPr/>
        </p:nvSpPr>
        <p:spPr>
          <a:xfrm>
            <a:off x="142361" y="3066926"/>
            <a:ext cx="1184491" cy="400110"/>
          </a:xfrm>
          <a:prstGeom prst="rect">
            <a:avLst/>
          </a:prstGeom>
          <a:noFill/>
        </p:spPr>
        <p:txBody>
          <a:bodyPr wrap="none" rtlCol="0">
            <a:spAutoFit/>
          </a:bodyPr>
          <a:lstStyle/>
          <a:p>
            <a:r>
              <a:rPr lang="en-GB" sz="2000" dirty="0" smtClean="0"/>
              <a:t>#</a:t>
            </a:r>
            <a:r>
              <a:rPr lang="en-GB" sz="2000" dirty="0" err="1"/>
              <a:t>y</a:t>
            </a:r>
            <a:r>
              <a:rPr lang="en-GB" sz="2000" dirty="0" err="1" smtClean="0"/>
              <a:t>esUcan</a:t>
            </a:r>
            <a:endParaRPr lang="en-GB" sz="2000" dirty="0"/>
          </a:p>
        </p:txBody>
      </p:sp>
      <p:sp>
        <p:nvSpPr>
          <p:cNvPr id="8" name="TextBox 7"/>
          <p:cNvSpPr txBox="1"/>
          <p:nvPr/>
        </p:nvSpPr>
        <p:spPr>
          <a:xfrm>
            <a:off x="3635896" y="419413"/>
            <a:ext cx="1677254" cy="400110"/>
          </a:xfrm>
          <a:prstGeom prst="rect">
            <a:avLst/>
          </a:prstGeom>
          <a:noFill/>
        </p:spPr>
        <p:txBody>
          <a:bodyPr wrap="none" rtlCol="0">
            <a:spAutoFit/>
          </a:bodyPr>
          <a:lstStyle/>
          <a:p>
            <a:r>
              <a:rPr lang="en-GB" sz="2000" dirty="0" smtClean="0"/>
              <a:t>#</a:t>
            </a:r>
            <a:r>
              <a:rPr lang="en-GB" sz="2000" dirty="0" err="1" smtClean="0"/>
              <a:t>GetontheBus</a:t>
            </a:r>
            <a:endParaRPr lang="en-GB" sz="2000" dirty="0"/>
          </a:p>
        </p:txBody>
      </p:sp>
    </p:spTree>
    <p:extLst>
      <p:ext uri="{BB962C8B-B14F-4D97-AF65-F5344CB8AC3E}">
        <p14:creationId xmlns:p14="http://schemas.microsoft.com/office/powerpoint/2010/main" val="2296701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2514"/>
          </a:xfrm>
        </p:spPr>
        <p:txBody>
          <a:bodyPr>
            <a:normAutofit fontScale="90000"/>
          </a:bodyPr>
          <a:lstStyle/>
          <a:p>
            <a:r>
              <a:rPr lang="en-GB" sz="9600" dirty="0" smtClean="0"/>
              <a:t>Thank you</a:t>
            </a:r>
            <a:br>
              <a:rPr lang="en-GB" sz="9600" dirty="0" smtClean="0"/>
            </a:br>
            <a:r>
              <a:rPr lang="en-GB" sz="9600" dirty="0" smtClean="0"/>
              <a:t>#</a:t>
            </a:r>
            <a:r>
              <a:rPr lang="en-GB" sz="9600" dirty="0" err="1" smtClean="0">
                <a:hlinkClick r:id="rId3"/>
              </a:rPr>
              <a:t>yesUcan</a:t>
            </a:r>
            <a:r>
              <a:rPr lang="en-GB" sz="9600" dirty="0" smtClean="0"/>
              <a:t/>
            </a:r>
            <a:br>
              <a:rPr lang="en-GB" sz="9600" dirty="0" smtClean="0"/>
            </a:br>
            <a:r>
              <a:rPr lang="en-GB" sz="9600" dirty="0" smtClean="0"/>
              <a:t>make a difference</a:t>
            </a:r>
            <a:endParaRPr lang="en-GB" sz="9600" dirty="0"/>
          </a:p>
        </p:txBody>
      </p:sp>
      <p:sp>
        <p:nvSpPr>
          <p:cNvPr id="4" name="Rectangle 3"/>
          <p:cNvSpPr/>
          <p:nvPr/>
        </p:nvSpPr>
        <p:spPr>
          <a:xfrm>
            <a:off x="3190853" y="6325988"/>
            <a:ext cx="2582758" cy="369332"/>
          </a:xfrm>
          <a:prstGeom prst="rect">
            <a:avLst/>
          </a:prstGeom>
        </p:spPr>
        <p:txBody>
          <a:bodyPr wrap="none">
            <a:spAutoFit/>
          </a:bodyPr>
          <a:lstStyle/>
          <a:p>
            <a:r>
              <a:rPr lang="en-GB" dirty="0"/>
              <a:t>@</a:t>
            </a:r>
            <a:r>
              <a:rPr lang="en-GB" dirty="0" err="1"/>
              <a:t>GLOWMaths</a:t>
            </a:r>
            <a:r>
              <a:rPr lang="en-GB" dirty="0"/>
              <a:t>  #</a:t>
            </a:r>
            <a:r>
              <a:rPr lang="en-GB" dirty="0" err="1"/>
              <a:t>yesUcan</a:t>
            </a:r>
            <a:endParaRPr lang="en-GB" dirty="0"/>
          </a:p>
        </p:txBody>
      </p:sp>
    </p:spTree>
    <p:extLst>
      <p:ext uri="{BB962C8B-B14F-4D97-AF65-F5344CB8AC3E}">
        <p14:creationId xmlns:p14="http://schemas.microsoft.com/office/powerpoint/2010/main" val="2661639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15" r="7459"/>
          <a:stretch/>
        </p:blipFill>
        <p:spPr>
          <a:xfrm>
            <a:off x="55632" y="0"/>
            <a:ext cx="9036496" cy="6858000"/>
          </a:xfrm>
          <a:prstGeom prst="rect">
            <a:avLst/>
          </a:prstGeom>
        </p:spPr>
      </p:pic>
      <p:sp>
        <p:nvSpPr>
          <p:cNvPr id="5" name="TextBox 4"/>
          <p:cNvSpPr txBox="1"/>
          <p:nvPr/>
        </p:nvSpPr>
        <p:spPr>
          <a:xfrm>
            <a:off x="251520" y="6237312"/>
            <a:ext cx="8712968" cy="400110"/>
          </a:xfrm>
          <a:prstGeom prst="rect">
            <a:avLst/>
          </a:prstGeom>
          <a:noFill/>
        </p:spPr>
        <p:txBody>
          <a:bodyPr wrap="square" rtlCol="0">
            <a:spAutoFit/>
          </a:bodyPr>
          <a:lstStyle/>
          <a:p>
            <a:r>
              <a:rPr lang="en-GB" sz="2000" dirty="0" smtClean="0"/>
              <a:t>@</a:t>
            </a:r>
            <a:r>
              <a:rPr lang="en-GB" sz="2000" dirty="0" err="1" smtClean="0"/>
              <a:t>GLOWMaths</a:t>
            </a:r>
            <a:r>
              <a:rPr lang="en-GB" sz="2000" dirty="0" smtClean="0"/>
              <a:t>                                                                                                   #</a:t>
            </a:r>
            <a:r>
              <a:rPr lang="en-GB" sz="2000" dirty="0" err="1" smtClean="0"/>
              <a:t>yesUcan</a:t>
            </a:r>
            <a:r>
              <a:rPr lang="en-GB" sz="2000" dirty="0" smtClean="0"/>
              <a:t>	</a:t>
            </a:r>
            <a:endParaRPr lang="en-GB" sz="2000" dirty="0"/>
          </a:p>
        </p:txBody>
      </p:sp>
    </p:spTree>
    <p:extLst>
      <p:ext uri="{BB962C8B-B14F-4D97-AF65-F5344CB8AC3E}">
        <p14:creationId xmlns:p14="http://schemas.microsoft.com/office/powerpoint/2010/main" val="2544440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15" r="7459"/>
          <a:stretch/>
        </p:blipFill>
        <p:spPr>
          <a:xfrm>
            <a:off x="0" y="0"/>
            <a:ext cx="9036496" cy="6741368"/>
          </a:xfrm>
          <a:prstGeom prst="rect">
            <a:avLst/>
          </a:prstGeom>
        </p:spPr>
      </p:pic>
      <p:sp>
        <p:nvSpPr>
          <p:cNvPr id="5" name="TextBox 4"/>
          <p:cNvSpPr txBox="1"/>
          <p:nvPr/>
        </p:nvSpPr>
        <p:spPr>
          <a:xfrm>
            <a:off x="251520" y="6237312"/>
            <a:ext cx="8712968" cy="400110"/>
          </a:xfrm>
          <a:prstGeom prst="rect">
            <a:avLst/>
          </a:prstGeom>
          <a:noFill/>
        </p:spPr>
        <p:txBody>
          <a:bodyPr wrap="square" rtlCol="0">
            <a:spAutoFit/>
          </a:bodyPr>
          <a:lstStyle/>
          <a:p>
            <a:r>
              <a:rPr lang="en-GB" sz="2000" dirty="0" smtClean="0"/>
              <a:t>			@</a:t>
            </a:r>
            <a:r>
              <a:rPr lang="en-GB" sz="2000" dirty="0" err="1" smtClean="0"/>
              <a:t>GLOWMaths</a:t>
            </a:r>
            <a:r>
              <a:rPr lang="en-GB" sz="2000" dirty="0" smtClean="0"/>
              <a:t>     #</a:t>
            </a:r>
            <a:r>
              <a:rPr lang="en-GB" sz="2000" dirty="0" err="1" smtClean="0"/>
              <a:t>yesUcan</a:t>
            </a:r>
            <a:r>
              <a:rPr lang="en-GB" sz="2000" dirty="0" smtClean="0"/>
              <a:t>	</a:t>
            </a:r>
            <a:endParaRPr lang="en-GB" sz="2000" dirty="0"/>
          </a:p>
        </p:txBody>
      </p:sp>
      <p:sp>
        <p:nvSpPr>
          <p:cNvPr id="2" name="TextBox 1"/>
          <p:cNvSpPr txBox="1"/>
          <p:nvPr/>
        </p:nvSpPr>
        <p:spPr>
          <a:xfrm>
            <a:off x="35496" y="3861048"/>
            <a:ext cx="8856984" cy="584775"/>
          </a:xfrm>
          <a:prstGeom prst="rect">
            <a:avLst/>
          </a:prstGeom>
          <a:noFill/>
        </p:spPr>
        <p:txBody>
          <a:bodyPr wrap="square" rtlCol="0">
            <a:spAutoFit/>
          </a:bodyPr>
          <a:lstStyle/>
          <a:p>
            <a:endParaRPr lang="en-GB" sz="3200" dirty="0"/>
          </a:p>
        </p:txBody>
      </p:sp>
    </p:spTree>
    <p:extLst>
      <p:ext uri="{BB962C8B-B14F-4D97-AF65-F5344CB8AC3E}">
        <p14:creationId xmlns:p14="http://schemas.microsoft.com/office/powerpoint/2010/main" val="497421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0"/>
            <a:ext cx="7704856" cy="6278642"/>
          </a:xfrm>
          <a:prstGeom prst="rect">
            <a:avLst/>
          </a:prstGeom>
        </p:spPr>
        <p:txBody>
          <a:bodyPr wrap="square">
            <a:spAutoFit/>
          </a:bodyPr>
          <a:lstStyle/>
          <a:p>
            <a:pPr algn="ctr"/>
            <a:r>
              <a:rPr lang="en-GB" sz="4000" dirty="0" smtClean="0"/>
              <a:t>Mathematics </a:t>
            </a:r>
          </a:p>
          <a:p>
            <a:pPr algn="ctr"/>
            <a:r>
              <a:rPr lang="en-GB" sz="4000" dirty="0" smtClean="0"/>
              <a:t>and Academic </a:t>
            </a:r>
            <a:r>
              <a:rPr lang="en-GB" sz="4000" dirty="0" err="1" smtClean="0"/>
              <a:t>Mindsets</a:t>
            </a:r>
            <a:endParaRPr lang="en-GB" sz="4000" dirty="0" smtClean="0"/>
          </a:p>
          <a:p>
            <a:pPr marL="457200" indent="-457200">
              <a:buFont typeface="Arial" pitchFamily="34" charset="0"/>
              <a:buChar char="•"/>
            </a:pPr>
            <a:r>
              <a:rPr lang="en-GB" sz="2800" dirty="0" smtClean="0"/>
              <a:t>Welcome</a:t>
            </a:r>
            <a:endParaRPr lang="en-GB" sz="2800" dirty="0"/>
          </a:p>
          <a:p>
            <a:pPr marL="457200" indent="-457200">
              <a:buFont typeface="Arial" pitchFamily="34" charset="0"/>
              <a:buChar char="•"/>
            </a:pPr>
            <a:r>
              <a:rPr lang="en-GB" sz="2800" dirty="0" smtClean="0"/>
              <a:t>Where are you?</a:t>
            </a:r>
            <a:r>
              <a:rPr lang="en-GB" sz="2800" dirty="0"/>
              <a:t>	</a:t>
            </a:r>
          </a:p>
          <a:p>
            <a:pPr marL="457200" indent="-457200">
              <a:buFont typeface="Arial" pitchFamily="34" charset="0"/>
              <a:buChar char="•"/>
            </a:pPr>
            <a:r>
              <a:rPr lang="en-GB" sz="2800" dirty="0" smtClean="0"/>
              <a:t>Growth </a:t>
            </a:r>
            <a:r>
              <a:rPr lang="en-GB" sz="2800" dirty="0" err="1" smtClean="0"/>
              <a:t>Mindset</a:t>
            </a:r>
            <a:r>
              <a:rPr lang="en-GB" sz="2800" dirty="0" smtClean="0"/>
              <a:t> is only 25% </a:t>
            </a:r>
          </a:p>
          <a:p>
            <a:pPr marL="457200" indent="-457200">
              <a:buFont typeface="Arial" pitchFamily="34" charset="0"/>
              <a:buChar char="•"/>
            </a:pPr>
            <a:r>
              <a:rPr lang="en-GB" sz="2800" dirty="0" smtClean="0"/>
              <a:t>Available Evidence</a:t>
            </a:r>
            <a:endParaRPr lang="en-GB" sz="2800" dirty="0"/>
          </a:p>
          <a:p>
            <a:pPr marL="457200" indent="-457200">
              <a:buFont typeface="Arial" pitchFamily="34" charset="0"/>
              <a:buChar char="•"/>
            </a:pPr>
            <a:r>
              <a:rPr lang="en-GB" sz="2800" dirty="0" smtClean="0"/>
              <a:t>Creating a Culture</a:t>
            </a:r>
          </a:p>
          <a:p>
            <a:r>
              <a:rPr lang="en-GB" dirty="0"/>
              <a:t>	</a:t>
            </a:r>
            <a:r>
              <a:rPr lang="en-GB" dirty="0" smtClean="0"/>
              <a:t>Jo </a:t>
            </a:r>
            <a:r>
              <a:rPr lang="en-GB" dirty="0" err="1"/>
              <a:t>Boaler’s</a:t>
            </a:r>
            <a:r>
              <a:rPr lang="en-GB" dirty="0"/>
              <a:t> </a:t>
            </a:r>
            <a:r>
              <a:rPr lang="en-GB" dirty="0" smtClean="0"/>
              <a:t>seven </a:t>
            </a:r>
            <a:r>
              <a:rPr lang="en-GB" dirty="0"/>
              <a:t>habits of success</a:t>
            </a:r>
          </a:p>
          <a:p>
            <a:r>
              <a:rPr lang="en-GB" dirty="0" smtClean="0"/>
              <a:t>	The Power of YET</a:t>
            </a:r>
          </a:p>
          <a:p>
            <a:r>
              <a:rPr lang="en-GB" dirty="0"/>
              <a:t>	</a:t>
            </a:r>
            <a:r>
              <a:rPr lang="en-GB" dirty="0" smtClean="0"/>
              <a:t>Road </a:t>
            </a:r>
            <a:r>
              <a:rPr lang="en-GB" dirty="0"/>
              <a:t>to Success</a:t>
            </a:r>
          </a:p>
          <a:p>
            <a:r>
              <a:rPr lang="en-GB" dirty="0"/>
              <a:t>	Posters</a:t>
            </a:r>
          </a:p>
          <a:p>
            <a:r>
              <a:rPr lang="en-GB" dirty="0"/>
              <a:t>	Verbal messages</a:t>
            </a:r>
          </a:p>
          <a:p>
            <a:r>
              <a:rPr lang="en-GB" dirty="0"/>
              <a:t>	</a:t>
            </a:r>
            <a:r>
              <a:rPr lang="en-GB" dirty="0" smtClean="0"/>
              <a:t>Mathematical  resources</a:t>
            </a:r>
          </a:p>
          <a:p>
            <a:r>
              <a:rPr lang="en-GB" dirty="0"/>
              <a:t>	</a:t>
            </a:r>
            <a:r>
              <a:rPr lang="en-GB" dirty="0" smtClean="0"/>
              <a:t>Stanford University resources</a:t>
            </a:r>
            <a:endParaRPr lang="en-GB" dirty="0"/>
          </a:p>
          <a:p>
            <a:pPr marL="457200" indent="-457200">
              <a:buFont typeface="Arial" pitchFamily="34" charset="0"/>
              <a:buChar char="•"/>
            </a:pPr>
            <a:r>
              <a:rPr lang="en-GB" sz="2800" dirty="0" smtClean="0"/>
              <a:t>What’s in it for you? So what now?</a:t>
            </a:r>
          </a:p>
          <a:p>
            <a:endParaRPr lang="en-GB" sz="2800" dirty="0"/>
          </a:p>
        </p:txBody>
      </p:sp>
      <p:sp>
        <p:nvSpPr>
          <p:cNvPr id="3" name="TextBox 2"/>
          <p:cNvSpPr txBox="1"/>
          <p:nvPr/>
        </p:nvSpPr>
        <p:spPr>
          <a:xfrm>
            <a:off x="251520" y="6237312"/>
            <a:ext cx="8712968" cy="400110"/>
          </a:xfrm>
          <a:prstGeom prst="rect">
            <a:avLst/>
          </a:prstGeom>
          <a:noFill/>
        </p:spPr>
        <p:txBody>
          <a:bodyPr wrap="square" rtlCol="0">
            <a:spAutoFit/>
          </a:bodyPr>
          <a:lstStyle/>
          <a:p>
            <a:r>
              <a:rPr lang="en-GB" sz="2000" dirty="0" smtClean="0"/>
              <a:t>			@</a:t>
            </a:r>
            <a:r>
              <a:rPr lang="en-GB" sz="2000" dirty="0" err="1" smtClean="0"/>
              <a:t>GLOWMaths</a:t>
            </a:r>
            <a:r>
              <a:rPr lang="en-GB" sz="2000" dirty="0"/>
              <a:t> </a:t>
            </a:r>
            <a:r>
              <a:rPr lang="en-GB" sz="2000" dirty="0" smtClean="0"/>
              <a:t>  #</a:t>
            </a:r>
            <a:r>
              <a:rPr lang="en-GB" sz="2000" dirty="0" err="1" smtClean="0"/>
              <a:t>yesUcan</a:t>
            </a:r>
            <a:endParaRPr lang="en-GB" sz="2000" dirty="0"/>
          </a:p>
        </p:txBody>
      </p:sp>
    </p:spTree>
    <p:extLst>
      <p:ext uri="{BB962C8B-B14F-4D97-AF65-F5344CB8AC3E}">
        <p14:creationId xmlns:p14="http://schemas.microsoft.com/office/powerpoint/2010/main" val="625407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72" y="44624"/>
            <a:ext cx="8589640" cy="1008112"/>
          </a:xfrm>
        </p:spPr>
        <p:txBody>
          <a:bodyPr>
            <a:normAutofit/>
          </a:bodyPr>
          <a:lstStyle/>
          <a:p>
            <a:r>
              <a:rPr lang="en-GB" dirty="0" smtClean="0"/>
              <a:t>#</a:t>
            </a:r>
            <a:r>
              <a:rPr lang="en-GB" dirty="0" err="1" smtClean="0"/>
              <a:t>YesUCan</a:t>
            </a:r>
            <a:endParaRPr lang="en-GB" dirty="0"/>
          </a:p>
        </p:txBody>
      </p:sp>
      <p:sp>
        <p:nvSpPr>
          <p:cNvPr id="3" name="TextBox 2"/>
          <p:cNvSpPr txBox="1"/>
          <p:nvPr/>
        </p:nvSpPr>
        <p:spPr>
          <a:xfrm>
            <a:off x="899592" y="5103674"/>
            <a:ext cx="7344816" cy="1754326"/>
          </a:xfrm>
          <a:prstGeom prst="rect">
            <a:avLst/>
          </a:prstGeom>
          <a:noFill/>
        </p:spPr>
        <p:txBody>
          <a:bodyPr wrap="square" rtlCol="0">
            <a:spAutoFit/>
          </a:bodyPr>
          <a:lstStyle/>
          <a:p>
            <a:pPr algn="ctr"/>
            <a:r>
              <a:rPr lang="en-GB" sz="5400" dirty="0" smtClean="0"/>
              <a:t>You make it happen by what you do and say</a:t>
            </a:r>
          </a:p>
        </p:txBody>
      </p:sp>
      <p:sp>
        <p:nvSpPr>
          <p:cNvPr id="4" name="Isosceles Triangle 3"/>
          <p:cNvSpPr/>
          <p:nvPr/>
        </p:nvSpPr>
        <p:spPr>
          <a:xfrm rot="10800000">
            <a:off x="179512" y="898208"/>
            <a:ext cx="8496944" cy="43643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2267744" y="764704"/>
            <a:ext cx="4824536" cy="1754326"/>
          </a:xfrm>
          <a:prstGeom prst="rect">
            <a:avLst/>
          </a:prstGeom>
          <a:noFill/>
        </p:spPr>
        <p:txBody>
          <a:bodyPr wrap="square" rtlCol="0">
            <a:spAutoFit/>
          </a:bodyPr>
          <a:lstStyle/>
          <a:p>
            <a:r>
              <a:rPr lang="en-GB" sz="10800" dirty="0" smtClean="0"/>
              <a:t>PEOPLE</a:t>
            </a:r>
            <a:endParaRPr lang="en-GB" sz="10800" dirty="0"/>
          </a:p>
        </p:txBody>
      </p:sp>
      <p:sp>
        <p:nvSpPr>
          <p:cNvPr id="7" name="TextBox 6"/>
          <p:cNvSpPr txBox="1"/>
          <p:nvPr/>
        </p:nvSpPr>
        <p:spPr>
          <a:xfrm>
            <a:off x="2468280" y="2060848"/>
            <a:ext cx="3888432" cy="1323439"/>
          </a:xfrm>
          <a:prstGeom prst="rect">
            <a:avLst/>
          </a:prstGeom>
          <a:noFill/>
        </p:spPr>
        <p:txBody>
          <a:bodyPr wrap="square" rtlCol="0">
            <a:spAutoFit/>
          </a:bodyPr>
          <a:lstStyle/>
          <a:p>
            <a:r>
              <a:rPr lang="en-GB" sz="8000" dirty="0" smtClean="0"/>
              <a:t>POSTERS</a:t>
            </a:r>
            <a:endParaRPr lang="en-GB" sz="8000" dirty="0"/>
          </a:p>
        </p:txBody>
      </p:sp>
      <p:sp>
        <p:nvSpPr>
          <p:cNvPr id="8" name="TextBox 7"/>
          <p:cNvSpPr txBox="1"/>
          <p:nvPr/>
        </p:nvSpPr>
        <p:spPr>
          <a:xfrm>
            <a:off x="2829399" y="3143582"/>
            <a:ext cx="3312368" cy="769441"/>
          </a:xfrm>
          <a:prstGeom prst="rect">
            <a:avLst/>
          </a:prstGeom>
          <a:noFill/>
        </p:spPr>
        <p:txBody>
          <a:bodyPr wrap="square" rtlCol="0">
            <a:spAutoFit/>
          </a:bodyPr>
          <a:lstStyle/>
          <a:p>
            <a:r>
              <a:rPr lang="en-GB" sz="4400" dirty="0" smtClean="0"/>
              <a:t>PROCEDURES</a:t>
            </a:r>
            <a:endParaRPr lang="en-GB" sz="4400" dirty="0"/>
          </a:p>
        </p:txBody>
      </p:sp>
      <p:sp>
        <p:nvSpPr>
          <p:cNvPr id="9" name="TextBox 8"/>
          <p:cNvSpPr txBox="1"/>
          <p:nvPr/>
        </p:nvSpPr>
        <p:spPr>
          <a:xfrm>
            <a:off x="3729499" y="4149080"/>
            <a:ext cx="1512168" cy="584775"/>
          </a:xfrm>
          <a:prstGeom prst="rect">
            <a:avLst/>
          </a:prstGeom>
          <a:noFill/>
        </p:spPr>
        <p:txBody>
          <a:bodyPr wrap="square" rtlCol="0">
            <a:spAutoFit/>
          </a:bodyPr>
          <a:lstStyle/>
          <a:p>
            <a:r>
              <a:rPr lang="en-GB" sz="3200" dirty="0" smtClean="0"/>
              <a:t>POLICY</a:t>
            </a:r>
            <a:endParaRPr lang="en-GB" sz="3200" dirty="0"/>
          </a:p>
        </p:txBody>
      </p:sp>
    </p:spTree>
    <p:extLst>
      <p:ext uri="{BB962C8B-B14F-4D97-AF65-F5344CB8AC3E}">
        <p14:creationId xmlns:p14="http://schemas.microsoft.com/office/powerpoint/2010/main" val="17649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loud Callout 3"/>
          <p:cNvSpPr/>
          <p:nvPr/>
        </p:nvSpPr>
        <p:spPr>
          <a:xfrm>
            <a:off x="539552" y="836712"/>
            <a:ext cx="8424936" cy="4680520"/>
          </a:xfrm>
          <a:prstGeom prst="cloudCallout">
            <a:avLst>
              <a:gd name="adj1" fmla="val -43978"/>
              <a:gd name="adj2" fmla="val 62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The great teachers believe in the growth of the intellect and talent, and they are fascinated with the process of </a:t>
            </a:r>
            <a:r>
              <a:rPr lang="en-GB" sz="4000" dirty="0" smtClean="0"/>
              <a:t>learning</a:t>
            </a:r>
            <a:endParaRPr lang="en-GB" sz="4000" dirty="0"/>
          </a:p>
        </p:txBody>
      </p:sp>
      <p:sp>
        <p:nvSpPr>
          <p:cNvPr id="5" name="TextBox 4"/>
          <p:cNvSpPr txBox="1"/>
          <p:nvPr/>
        </p:nvSpPr>
        <p:spPr>
          <a:xfrm>
            <a:off x="6084168" y="5517232"/>
            <a:ext cx="2862707" cy="369332"/>
          </a:xfrm>
          <a:prstGeom prst="rect">
            <a:avLst/>
          </a:prstGeom>
          <a:noFill/>
        </p:spPr>
        <p:txBody>
          <a:bodyPr wrap="none" rtlCol="0">
            <a:spAutoFit/>
          </a:bodyPr>
          <a:lstStyle/>
          <a:p>
            <a:r>
              <a:rPr lang="en-GB" dirty="0" smtClean="0"/>
              <a:t>Carol </a:t>
            </a:r>
            <a:r>
              <a:rPr lang="en-GB" dirty="0" err="1" smtClean="0"/>
              <a:t>Dweck</a:t>
            </a:r>
            <a:r>
              <a:rPr lang="en-GB" dirty="0" smtClean="0"/>
              <a:t> – </a:t>
            </a:r>
            <a:r>
              <a:rPr lang="en-GB" dirty="0" err="1" smtClean="0"/>
              <a:t>Mindset</a:t>
            </a:r>
            <a:r>
              <a:rPr lang="en-GB" dirty="0" smtClean="0"/>
              <a:t> 2006</a:t>
            </a:r>
            <a:endParaRPr lang="en-GB" dirty="0"/>
          </a:p>
        </p:txBody>
      </p:sp>
    </p:spTree>
    <p:extLst>
      <p:ext uri="{BB962C8B-B14F-4D97-AF65-F5344CB8AC3E}">
        <p14:creationId xmlns:p14="http://schemas.microsoft.com/office/powerpoint/2010/main" val="4072596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776" y="476672"/>
            <a:ext cx="8208912" cy="1754326"/>
          </a:xfrm>
          <a:prstGeom prst="rect">
            <a:avLst/>
          </a:prstGeom>
          <a:noFill/>
        </p:spPr>
        <p:txBody>
          <a:bodyPr wrap="square" rtlCol="0">
            <a:spAutoFit/>
          </a:bodyPr>
          <a:lstStyle/>
          <a:p>
            <a:pPr algn="ctr"/>
            <a:r>
              <a:rPr lang="en-GB" sz="5400" dirty="0" smtClean="0"/>
              <a:t>My classroom message</a:t>
            </a:r>
          </a:p>
          <a:p>
            <a:pPr algn="ctr"/>
            <a:r>
              <a:rPr lang="en-GB" sz="5400" dirty="0" smtClean="0"/>
              <a:t>We are here to learn</a:t>
            </a:r>
            <a:endParaRPr lang="en-GB" sz="5400" dirty="0"/>
          </a:p>
        </p:txBody>
      </p:sp>
      <p:sp>
        <p:nvSpPr>
          <p:cNvPr id="3" name="TextBox 2"/>
          <p:cNvSpPr txBox="1"/>
          <p:nvPr/>
        </p:nvSpPr>
        <p:spPr>
          <a:xfrm>
            <a:off x="683568" y="2420888"/>
            <a:ext cx="3385029" cy="2800767"/>
          </a:xfrm>
          <a:prstGeom prst="rect">
            <a:avLst/>
          </a:prstGeom>
          <a:noFill/>
        </p:spPr>
        <p:txBody>
          <a:bodyPr wrap="square" rtlCol="0">
            <a:spAutoFit/>
          </a:bodyPr>
          <a:lstStyle/>
          <a:p>
            <a:pPr algn="ctr"/>
            <a:r>
              <a:rPr lang="en-GB" sz="4400" b="1" dirty="0" smtClean="0">
                <a:solidFill>
                  <a:srgbClr val="00B050"/>
                </a:solidFill>
              </a:rPr>
              <a:t>Do you want to learn?</a:t>
            </a:r>
          </a:p>
          <a:p>
            <a:pPr algn="ctr"/>
            <a:r>
              <a:rPr lang="en-GB" sz="4400" b="1" dirty="0" smtClean="0">
                <a:solidFill>
                  <a:srgbClr val="00B050"/>
                </a:solidFill>
              </a:rPr>
              <a:t>Many people can help you</a:t>
            </a:r>
            <a:endParaRPr lang="en-GB" sz="4400" b="1" dirty="0">
              <a:solidFill>
                <a:srgbClr val="00B050"/>
              </a:solidFill>
            </a:endParaRPr>
          </a:p>
        </p:txBody>
      </p:sp>
      <p:sp>
        <p:nvSpPr>
          <p:cNvPr id="4" name="TextBox 3"/>
          <p:cNvSpPr txBox="1"/>
          <p:nvPr/>
        </p:nvSpPr>
        <p:spPr>
          <a:xfrm>
            <a:off x="5130304" y="2420888"/>
            <a:ext cx="3456384" cy="2800767"/>
          </a:xfrm>
          <a:prstGeom prst="rect">
            <a:avLst/>
          </a:prstGeom>
          <a:noFill/>
        </p:spPr>
        <p:txBody>
          <a:bodyPr wrap="square" rtlCol="0">
            <a:spAutoFit/>
          </a:bodyPr>
          <a:lstStyle/>
          <a:p>
            <a:pPr algn="ctr"/>
            <a:r>
              <a:rPr lang="en-GB" sz="4400" b="1" dirty="0" smtClean="0">
                <a:solidFill>
                  <a:srgbClr val="FF0000"/>
                </a:solidFill>
              </a:rPr>
              <a:t>Don’t want to learn?</a:t>
            </a:r>
          </a:p>
          <a:p>
            <a:pPr algn="ctr"/>
            <a:r>
              <a:rPr lang="en-GB" sz="4400" b="1" dirty="0" smtClean="0">
                <a:solidFill>
                  <a:srgbClr val="FF0000"/>
                </a:solidFill>
              </a:rPr>
              <a:t>Nobody</a:t>
            </a:r>
          </a:p>
          <a:p>
            <a:pPr algn="ctr"/>
            <a:r>
              <a:rPr lang="en-GB" sz="4400" b="1" dirty="0" smtClean="0">
                <a:solidFill>
                  <a:srgbClr val="FF0000"/>
                </a:solidFill>
              </a:rPr>
              <a:t> can help you</a:t>
            </a:r>
            <a:endParaRPr lang="en-GB" sz="4400" b="1" dirty="0">
              <a:solidFill>
                <a:srgbClr val="FF0000"/>
              </a:solidFill>
            </a:endParaRPr>
          </a:p>
        </p:txBody>
      </p:sp>
      <p:sp>
        <p:nvSpPr>
          <p:cNvPr id="5" name="Rectangle 4"/>
          <p:cNvSpPr/>
          <p:nvPr/>
        </p:nvSpPr>
        <p:spPr>
          <a:xfrm>
            <a:off x="3190853" y="6325988"/>
            <a:ext cx="2582758" cy="369332"/>
          </a:xfrm>
          <a:prstGeom prst="rect">
            <a:avLst/>
          </a:prstGeom>
        </p:spPr>
        <p:txBody>
          <a:bodyPr wrap="none">
            <a:spAutoFit/>
          </a:bodyPr>
          <a:lstStyle/>
          <a:p>
            <a:r>
              <a:rPr lang="en-GB" dirty="0"/>
              <a:t>@</a:t>
            </a:r>
            <a:r>
              <a:rPr lang="en-GB" dirty="0" err="1"/>
              <a:t>GLOWMaths</a:t>
            </a:r>
            <a:r>
              <a:rPr lang="en-GB" dirty="0"/>
              <a:t>  #</a:t>
            </a:r>
            <a:r>
              <a:rPr lang="en-GB" dirty="0" err="1"/>
              <a:t>yesUcan</a:t>
            </a:r>
            <a:endParaRPr lang="en-GB" dirty="0"/>
          </a:p>
        </p:txBody>
      </p:sp>
    </p:spTree>
    <p:extLst>
      <p:ext uri="{BB962C8B-B14F-4D97-AF65-F5344CB8AC3E}">
        <p14:creationId xmlns:p14="http://schemas.microsoft.com/office/powerpoint/2010/main" val="199190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nvSpPr>
        <p:spPr>
          <a:xfrm>
            <a:off x="1127890" y="120040"/>
            <a:ext cx="6760046" cy="6285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a:spLocks noChangeAspect="1"/>
          </p:cNvSpPr>
          <p:nvPr/>
        </p:nvSpPr>
        <p:spPr>
          <a:xfrm>
            <a:off x="2005861" y="956465"/>
            <a:ext cx="4960936" cy="46127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a:spLocks noChangeAspect="1"/>
          </p:cNvSpPr>
          <p:nvPr/>
        </p:nvSpPr>
        <p:spPr>
          <a:xfrm>
            <a:off x="3435546" y="2526741"/>
            <a:ext cx="1914004" cy="17796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232435" y="252826"/>
            <a:ext cx="25509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Comfort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3179663" y="1268760"/>
            <a:ext cx="265649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Learning</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572014" y="2904938"/>
            <a:ext cx="171322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Panic</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3011061" y="4278633"/>
            <a:ext cx="299370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Challenge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3836124" y="5501506"/>
            <a:ext cx="14491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Easy</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4254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TotalTime>
  <Words>1059</Words>
  <Application>Microsoft Office PowerPoint</Application>
  <PresentationFormat>On-screen Show (4:3)</PresentationFormat>
  <Paragraphs>239</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Where are you with Academic Mindsets?</vt:lpstr>
      <vt:lpstr>Maths and Mindsets</vt:lpstr>
      <vt:lpstr>PowerPoint Presentation</vt:lpstr>
      <vt:lpstr>PowerPoint Presentation</vt:lpstr>
      <vt:lpstr>PowerPoint Presentation</vt:lpstr>
      <vt:lpstr>#YesUCan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Students Mindsets   The power of yet or NOT YET   </vt:lpstr>
      <vt:lpstr>PowerPoint Presentation</vt:lpstr>
      <vt:lpstr>PowerPoint Presentation</vt:lpstr>
      <vt:lpstr>PowerPoint Presentation</vt:lpstr>
      <vt:lpstr>Celebrate Mistakes</vt:lpstr>
      <vt:lpstr>PowerPoint Presentation</vt:lpstr>
      <vt:lpstr>PowerPoint Presentation</vt:lpstr>
      <vt:lpstr>PowerPoint Presentation</vt:lpstr>
      <vt:lpstr>So What Now? What’s in it for you?</vt:lpstr>
      <vt:lpstr>PowerPoint Presentation</vt:lpstr>
      <vt:lpstr>Thank you #yesUcan make a difference</vt:lpstr>
      <vt:lpstr>PowerPoint Presentation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Bowman</dc:creator>
  <cp:lastModifiedBy>Dave</cp:lastModifiedBy>
  <cp:revision>122</cp:revision>
  <dcterms:created xsi:type="dcterms:W3CDTF">2014-11-24T09:23:06Z</dcterms:created>
  <dcterms:modified xsi:type="dcterms:W3CDTF">2015-06-07T11:17:50Z</dcterms:modified>
</cp:coreProperties>
</file>