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93" r:id="rId4"/>
    <p:sldId id="295" r:id="rId5"/>
    <p:sldId id="296" r:id="rId6"/>
    <p:sldId id="297" r:id="rId7"/>
    <p:sldId id="298" r:id="rId8"/>
    <p:sldId id="319" r:id="rId9"/>
    <p:sldId id="300" r:id="rId10"/>
    <p:sldId id="301" r:id="rId11"/>
    <p:sldId id="294" r:id="rId12"/>
    <p:sldId id="258" r:id="rId13"/>
    <p:sldId id="299" r:id="rId14"/>
    <p:sldId id="321" r:id="rId15"/>
    <p:sldId id="260" r:id="rId16"/>
    <p:sldId id="303" r:id="rId17"/>
    <p:sldId id="305" r:id="rId18"/>
    <p:sldId id="317" r:id="rId19"/>
    <p:sldId id="320" r:id="rId20"/>
    <p:sldId id="304" r:id="rId21"/>
    <p:sldId id="306" r:id="rId22"/>
    <p:sldId id="307" r:id="rId23"/>
    <p:sldId id="313" r:id="rId24"/>
    <p:sldId id="308" r:id="rId25"/>
    <p:sldId id="310" r:id="rId26"/>
    <p:sldId id="309" r:id="rId27"/>
    <p:sldId id="312" r:id="rId28"/>
    <p:sldId id="318" r:id="rId29"/>
    <p:sldId id="31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Gray" initials="C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DAA7"/>
    <a:srgbClr val="69CB00"/>
    <a:srgbClr val="90CB02"/>
    <a:srgbClr val="6BE401"/>
    <a:srgbClr val="99DF00"/>
    <a:srgbClr val="D969A0"/>
    <a:srgbClr val="E14484"/>
    <a:srgbClr val="CFF12A"/>
    <a:srgbClr val="88A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7" autoAdjust="0"/>
    <p:restoredTop sz="88244" autoAdjust="0"/>
  </p:normalViewPr>
  <p:slideViewPr>
    <p:cSldViewPr snapToGrid="0">
      <p:cViewPr>
        <p:scale>
          <a:sx n="103" d="100"/>
          <a:sy n="103" d="100"/>
        </p:scale>
        <p:origin x="822" y="12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2-14T18:27:37.849" idx="2">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CC598A-FBF4-1848-AC5E-BA8A16CC2FF8}" type="datetimeFigureOut">
              <a:rPr lang="en-US" smtClean="0"/>
              <a:pPr/>
              <a:t>6/3/2015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DC52FF-16DD-4C4E-9CA3-643177D0D27B}" type="slidenum">
              <a:rPr lang="en-US" smtClean="0"/>
              <a:pPr/>
              <a:t>‹#›</a:t>
            </a:fld>
            <a:endParaRPr lang="en-US"/>
          </a:p>
        </p:txBody>
      </p:sp>
    </p:spTree>
    <p:extLst>
      <p:ext uri="{BB962C8B-B14F-4D97-AF65-F5344CB8AC3E}">
        <p14:creationId xmlns:p14="http://schemas.microsoft.com/office/powerpoint/2010/main" val="2737646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2D676-FA20-004C-BD95-1C82961C15C5}" type="datetimeFigureOut">
              <a:rPr lang="en-US" smtClean="0"/>
              <a:pPr/>
              <a:t>6/3/2015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ADB6B-FB2E-F24C-902D-E2070DCC303D}" type="slidenum">
              <a:rPr lang="en-US" smtClean="0"/>
              <a:pPr/>
              <a:t>‹#›</a:t>
            </a:fld>
            <a:endParaRPr lang="en-US"/>
          </a:p>
        </p:txBody>
      </p:sp>
    </p:spTree>
    <p:extLst>
      <p:ext uri="{BB962C8B-B14F-4D97-AF65-F5344CB8AC3E}">
        <p14:creationId xmlns:p14="http://schemas.microsoft.com/office/powerpoint/2010/main" val="32674950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latin typeface="Frutiger LT Std 47 Light Cn"/>
              <a:cs typeface="Frutiger LT Std 47 Light Cn"/>
            </a:endParaRPr>
          </a:p>
        </p:txBody>
      </p:sp>
      <p:sp>
        <p:nvSpPr>
          <p:cNvPr id="4" name="Slide Number Placeholder 3"/>
          <p:cNvSpPr>
            <a:spLocks noGrp="1"/>
          </p:cNvSpPr>
          <p:nvPr>
            <p:ph type="sldNum" sz="quarter" idx="10"/>
          </p:nvPr>
        </p:nvSpPr>
        <p:spPr/>
        <p:txBody>
          <a:bodyPr/>
          <a:lstStyle/>
          <a:p>
            <a:fld id="{3D8ADB6B-FB2E-F24C-902D-E2070DCC303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  </a:t>
            </a:r>
            <a:r>
              <a:rPr lang="en-US" sz="1200" kern="1200" dirty="0" smtClean="0">
                <a:solidFill>
                  <a:schemeClr val="tx1"/>
                </a:solidFill>
                <a:latin typeface="+mn-lt"/>
                <a:ea typeface="+mn-ea"/>
                <a:cs typeface="+mn-cs"/>
              </a:rPr>
              <a:t>So here’s a diagram of a brain that’s easier to look at.  </a:t>
            </a:r>
          </a:p>
          <a:p>
            <a:pPr>
              <a:buFont typeface="Arial"/>
              <a:buChar char="•"/>
            </a:pPr>
            <a:r>
              <a:rPr lang="en-US" sz="1200" kern="1200" dirty="0" smtClean="0">
                <a:solidFill>
                  <a:schemeClr val="tx1"/>
                </a:solidFill>
                <a:latin typeface="+mn-lt"/>
                <a:ea typeface="+mn-ea"/>
                <a:cs typeface="+mn-cs"/>
              </a:rPr>
              <a:t>  Now let’s drill down deeper and take a peek. </a:t>
            </a:r>
            <a:endParaRPr lang="en-US" dirty="0"/>
          </a:p>
        </p:txBody>
      </p:sp>
      <p:sp>
        <p:nvSpPr>
          <p:cNvPr id="4" name="Slide Number Placeholder 3"/>
          <p:cNvSpPr>
            <a:spLocks noGrp="1"/>
          </p:cNvSpPr>
          <p:nvPr>
            <p:ph type="sldNum" sz="quarter" idx="10"/>
          </p:nvPr>
        </p:nvSpPr>
        <p:spPr/>
        <p:txBody>
          <a:bodyPr/>
          <a:lstStyle/>
          <a:p>
            <a:fld id="{3D8ADB6B-FB2E-F24C-902D-E2070DCC303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  </a:t>
            </a:r>
            <a:r>
              <a:rPr lang="en-US" sz="1200" kern="1200" dirty="0" smtClean="0">
                <a:solidFill>
                  <a:schemeClr val="tx1"/>
                </a:solidFill>
                <a:latin typeface="+mn-lt"/>
                <a:ea typeface="+mn-ea"/>
                <a:cs typeface="+mn-cs"/>
              </a:rPr>
              <a:t>The brain, when you drill down deeper, is actually a dense network of neurons, or brain cells, that are connected.  </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  Now let’s drill down even further to look at just one brain cell,</a:t>
            </a:r>
            <a:r>
              <a:rPr lang="en-US" sz="1200" kern="1200" baseline="0" dirty="0" smtClean="0">
                <a:solidFill>
                  <a:schemeClr val="tx1"/>
                </a:solidFill>
                <a:latin typeface="+mn-lt"/>
                <a:ea typeface="+mn-ea"/>
                <a:cs typeface="+mn-cs"/>
              </a:rPr>
              <a:t> or neuron.</a:t>
            </a:r>
            <a:r>
              <a:rPr lang="en-US" dirty="0" smtClean="0"/>
              <a:t> </a:t>
            </a:r>
          </a:p>
        </p:txBody>
      </p:sp>
      <p:sp>
        <p:nvSpPr>
          <p:cNvPr id="4" name="Slide Number Placeholder 3"/>
          <p:cNvSpPr>
            <a:spLocks noGrp="1"/>
          </p:cNvSpPr>
          <p:nvPr>
            <p:ph type="sldNum" sz="quarter" idx="10"/>
          </p:nvPr>
        </p:nvSpPr>
        <p:spPr/>
        <p:txBody>
          <a:bodyPr/>
          <a:lstStyle/>
          <a:p>
            <a:fld id="{3D8ADB6B-FB2E-F24C-902D-E2070DCC303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1200" kern="1200" dirty="0" smtClean="0">
                <a:solidFill>
                  <a:schemeClr val="tx1"/>
                </a:solidFill>
                <a:latin typeface="+mn-lt"/>
                <a:ea typeface="+mn-ea"/>
                <a:cs typeface="+mn-cs"/>
              </a:rPr>
              <a:t>  In the diagram below, we’re just looking</a:t>
            </a:r>
            <a:r>
              <a:rPr lang="en-US" sz="1200" kern="1200" baseline="0" dirty="0" smtClean="0">
                <a:solidFill>
                  <a:schemeClr val="tx1"/>
                </a:solidFill>
                <a:latin typeface="+mn-lt"/>
                <a:ea typeface="+mn-ea"/>
                <a:cs typeface="+mn-cs"/>
              </a:rPr>
              <a:t> at </a:t>
            </a:r>
            <a:r>
              <a:rPr lang="en-US" sz="1200" kern="1200" dirty="0" smtClean="0">
                <a:solidFill>
                  <a:schemeClr val="tx1"/>
                </a:solidFill>
                <a:latin typeface="+mn-lt"/>
                <a:ea typeface="+mn-ea"/>
                <a:cs typeface="+mn-cs"/>
              </a:rPr>
              <a:t>one cell.  There are several parts that are important.  </a:t>
            </a:r>
          </a:p>
          <a:p>
            <a:pPr>
              <a:buFont typeface="Arial"/>
              <a:buChar char="•"/>
            </a:pPr>
            <a:r>
              <a:rPr lang="en-US" sz="1200" kern="1200" dirty="0" smtClean="0">
                <a:solidFill>
                  <a:schemeClr val="tx1"/>
                </a:solidFill>
                <a:latin typeface="+mn-lt"/>
                <a:ea typeface="+mn-ea"/>
                <a:cs typeface="+mn-cs"/>
              </a:rPr>
              <a:t>  First,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you can see the </a:t>
            </a:r>
            <a:r>
              <a:rPr lang="en-US" sz="1200" u="sng" kern="1200" dirty="0" smtClean="0">
                <a:solidFill>
                  <a:schemeClr val="tx1"/>
                </a:solidFill>
                <a:latin typeface="+mn-lt"/>
                <a:ea typeface="+mn-ea"/>
                <a:cs typeface="+mn-cs"/>
              </a:rPr>
              <a:t>cell body</a:t>
            </a:r>
            <a:r>
              <a:rPr lang="en-US" sz="1200" kern="1200" dirty="0" smtClean="0">
                <a:solidFill>
                  <a:schemeClr val="tx1"/>
                </a:solidFill>
                <a:latin typeface="+mn-lt"/>
                <a:ea typeface="+mn-ea"/>
                <a:cs typeface="+mn-cs"/>
              </a:rPr>
              <a:t>.  That’s the</a:t>
            </a:r>
            <a:r>
              <a:rPr lang="en-US" sz="1200" kern="1200" baseline="0" dirty="0" smtClean="0">
                <a:solidFill>
                  <a:schemeClr val="tx1"/>
                </a:solidFill>
                <a:latin typeface="+mn-lt"/>
                <a:ea typeface="+mn-ea"/>
                <a:cs typeface="+mn-cs"/>
              </a:rPr>
              <a:t> center </a:t>
            </a:r>
            <a:r>
              <a:rPr lang="en-US" sz="1200" kern="1200" dirty="0" smtClean="0">
                <a:solidFill>
                  <a:schemeClr val="tx1"/>
                </a:solidFill>
                <a:latin typeface="+mn-lt"/>
                <a:ea typeface="+mn-ea"/>
                <a:cs typeface="+mn-cs"/>
              </a:rPr>
              <a:t>of the cell that houses the genetic</a:t>
            </a:r>
            <a:r>
              <a:rPr lang="en-US" sz="1200" kern="1200" baseline="0" dirty="0" smtClean="0">
                <a:solidFill>
                  <a:schemeClr val="tx1"/>
                </a:solidFill>
                <a:latin typeface="+mn-lt"/>
                <a:ea typeface="+mn-ea"/>
                <a:cs typeface="+mn-cs"/>
              </a:rPr>
              <a:t> material. This material can be altered by</a:t>
            </a:r>
          </a:p>
          <a:p>
            <a:pPr>
              <a:buFont typeface="Arial"/>
              <a:buNone/>
            </a:pPr>
            <a:r>
              <a:rPr lang="en-US" sz="1200" kern="1200" baseline="0" dirty="0" smtClean="0">
                <a:solidFill>
                  <a:schemeClr val="tx1"/>
                </a:solidFill>
                <a:latin typeface="+mn-lt"/>
                <a:ea typeface="+mn-ea"/>
                <a:cs typeface="+mn-cs"/>
              </a:rPr>
              <a:t>   the environmental signals the cell receives. </a:t>
            </a:r>
          </a:p>
          <a:p>
            <a:pPr>
              <a:buFont typeface="Arial"/>
              <a:buChar char="•"/>
            </a:pPr>
            <a:r>
              <a:rPr lang="en-US" sz="1200" kern="1200" dirty="0" smtClean="0">
                <a:solidFill>
                  <a:schemeClr val="tx1"/>
                </a:solidFill>
                <a:latin typeface="+mn-lt"/>
                <a:ea typeface="+mn-ea"/>
                <a:cs typeface="+mn-cs"/>
              </a:rPr>
              <a:t> The cell receives messages through the </a:t>
            </a:r>
            <a:r>
              <a:rPr lang="en-US" sz="1200" u="sng" kern="1200" dirty="0" smtClean="0">
                <a:solidFill>
                  <a:schemeClr val="tx1"/>
                </a:solidFill>
                <a:latin typeface="+mn-lt"/>
                <a:ea typeface="+mn-ea"/>
                <a:cs typeface="+mn-cs"/>
              </a:rPr>
              <a:t>dendrites</a:t>
            </a:r>
            <a:r>
              <a:rPr lang="en-US" sz="1200" kern="1200" dirty="0" smtClean="0">
                <a:solidFill>
                  <a:schemeClr val="tx1"/>
                </a:solidFill>
                <a:latin typeface="+mn-lt"/>
                <a:ea typeface="+mn-ea"/>
                <a:cs typeface="+mn-cs"/>
              </a:rPr>
              <a:t>.  These cell ends splay</a:t>
            </a:r>
            <a:r>
              <a:rPr lang="en-US" sz="1200" kern="1200" baseline="0" dirty="0" smtClean="0">
                <a:solidFill>
                  <a:schemeClr val="tx1"/>
                </a:solidFill>
                <a:latin typeface="+mn-lt"/>
                <a:ea typeface="+mn-ea"/>
                <a:cs typeface="+mn-cs"/>
              </a:rPr>
              <a:t> out from the cell body </a:t>
            </a:r>
            <a:r>
              <a:rPr lang="en-US" sz="1200" kern="1200" dirty="0" smtClean="0">
                <a:solidFill>
                  <a:schemeClr val="tx1"/>
                </a:solidFill>
                <a:latin typeface="+mn-lt"/>
                <a:ea typeface="+mn-ea"/>
                <a:cs typeface="+mn-cs"/>
              </a:rPr>
              <a:t>to receive information</a:t>
            </a:r>
            <a:endParaRPr lang="en-US" sz="1200" kern="1200" baseline="0" dirty="0" smtClean="0">
              <a:solidFill>
                <a:schemeClr val="tx1"/>
              </a:solidFill>
              <a:latin typeface="+mn-lt"/>
              <a:ea typeface="+mn-ea"/>
              <a:cs typeface="+mn-cs"/>
            </a:endParaRPr>
          </a:p>
          <a:p>
            <a:pPr>
              <a:buFont typeface="Arial"/>
              <a:buNone/>
            </a:pPr>
            <a:r>
              <a:rPr lang="en-US" sz="1200" kern="1200" baseline="0" dirty="0" smtClean="0">
                <a:solidFill>
                  <a:schemeClr val="tx1"/>
                </a:solidFill>
                <a:latin typeface="+mn-lt"/>
                <a:ea typeface="+mn-ea"/>
                <a:cs typeface="+mn-cs"/>
              </a:rPr>
              <a:t>   from other nerve cells. Dendrites send information to the cell body, which then puts out its own signal along it’s long cable.</a:t>
            </a:r>
          </a:p>
          <a:p>
            <a:pPr marL="171450" indent="-171450">
              <a:buFont typeface="Arial"/>
              <a:buChar char="•"/>
            </a:pPr>
            <a:r>
              <a:rPr lang="en-US" sz="1200" kern="1200" dirty="0" smtClean="0">
                <a:solidFill>
                  <a:schemeClr val="tx1"/>
                </a:solidFill>
                <a:latin typeface="+mn-lt"/>
                <a:ea typeface="+mn-ea"/>
                <a:cs typeface="+mn-cs"/>
              </a:rPr>
              <a:t>We call this long cable the </a:t>
            </a:r>
            <a:r>
              <a:rPr lang="en-US" sz="1200" u="sng" kern="1200" dirty="0" smtClean="0">
                <a:solidFill>
                  <a:schemeClr val="tx1"/>
                </a:solidFill>
                <a:latin typeface="+mn-lt"/>
                <a:ea typeface="+mn-ea"/>
                <a:cs typeface="+mn-cs"/>
              </a:rPr>
              <a:t>axon</a:t>
            </a:r>
            <a:r>
              <a:rPr lang="en-US" sz="1200" kern="1200" dirty="0" smtClean="0">
                <a:solidFill>
                  <a:schemeClr val="tx1"/>
                </a:solidFill>
                <a:latin typeface="+mn-lt"/>
                <a:ea typeface="+mn-ea"/>
                <a:cs typeface="+mn-cs"/>
              </a:rPr>
              <a:t>.  It </a:t>
            </a:r>
            <a:r>
              <a:rPr lang="en-US" sz="1200" u="sng" kern="1200" dirty="0" smtClean="0">
                <a:solidFill>
                  <a:schemeClr val="tx1"/>
                </a:solidFill>
                <a:latin typeface="+mn-lt"/>
                <a:ea typeface="+mn-ea"/>
                <a:cs typeface="+mn-cs"/>
              </a:rPr>
              <a:t>carries an electrical message </a:t>
            </a:r>
            <a:r>
              <a:rPr lang="en-US" sz="1200" kern="1200" dirty="0" smtClean="0">
                <a:solidFill>
                  <a:schemeClr val="tx1"/>
                </a:solidFill>
                <a:latin typeface="+mn-lt"/>
                <a:ea typeface="+mn-ea"/>
                <a:cs typeface="+mn-cs"/>
              </a:rPr>
              <a:t>out to its transmitters.</a:t>
            </a:r>
            <a:r>
              <a:rPr lang="en-US" sz="1200" kern="1200" baseline="0" dirty="0" smtClean="0">
                <a:solidFill>
                  <a:schemeClr val="tx1"/>
                </a:solidFill>
                <a:latin typeface="+mn-lt"/>
                <a:ea typeface="+mn-ea"/>
                <a:cs typeface="+mn-cs"/>
              </a:rPr>
              <a:t> </a:t>
            </a:r>
          </a:p>
          <a:p>
            <a:pPr marL="171450" indent="-171450">
              <a:buFont typeface="Arial"/>
              <a:buChar char="•"/>
            </a:pPr>
            <a:r>
              <a:rPr lang="en-US" sz="1200" kern="1200" baseline="0" dirty="0" smtClean="0">
                <a:solidFill>
                  <a:schemeClr val="tx1"/>
                </a:solidFill>
                <a:latin typeface="+mn-lt"/>
                <a:ea typeface="+mn-ea"/>
                <a:cs typeface="+mn-cs"/>
              </a:rPr>
              <a:t>Putting this all together, the axon transmitter changes this signal to a chemical that crosses a space to the next cell, and that cell picks the signal up with its dendrites, changes it to an electrical message and sends the message back to its own cell body. </a:t>
            </a:r>
            <a:endParaRPr lang="en-US" sz="1200" kern="1200" dirty="0" smtClean="0">
              <a:solidFill>
                <a:schemeClr val="tx1"/>
              </a:solidFill>
              <a:latin typeface="+mn-lt"/>
              <a:ea typeface="+mn-ea"/>
              <a:cs typeface="+mn-cs"/>
            </a:endParaRPr>
          </a:p>
          <a:p>
            <a:pPr>
              <a:buFont typeface="Arial"/>
              <a:buChar char="•"/>
            </a:pPr>
            <a:r>
              <a:rPr lang="en-US" sz="1200" kern="1200" dirty="0" smtClean="0">
                <a:solidFill>
                  <a:schemeClr val="tx1"/>
                </a:solidFill>
                <a:latin typeface="+mn-lt"/>
                <a:ea typeface="+mn-ea"/>
                <a:cs typeface="+mn-cs"/>
              </a:rPr>
              <a:t>Now that you can see that the neuron cell has different parts, you may be wondering how the brain </a:t>
            </a:r>
            <a:r>
              <a:rPr lang="en-US" sz="1200" u="sng" kern="1200" dirty="0" smtClean="0">
                <a:solidFill>
                  <a:schemeClr val="tx1"/>
                </a:solidFill>
                <a:latin typeface="+mn-lt"/>
                <a:ea typeface="+mn-ea"/>
                <a:cs typeface="+mn-cs"/>
              </a:rPr>
              <a:t>thinks thoughts</a:t>
            </a:r>
            <a:r>
              <a:rPr lang="en-US" sz="1200" u="sng" kern="1200" baseline="0" dirty="0" smtClean="0">
                <a:solidFill>
                  <a:schemeClr val="tx1"/>
                </a:solidFill>
                <a:latin typeface="+mn-lt"/>
                <a:ea typeface="+mn-ea"/>
                <a:cs typeface="+mn-cs"/>
              </a:rPr>
              <a:t> and learns. </a:t>
            </a:r>
            <a:endParaRPr lang="en-US" sz="1200" u="sng" kern="1200" dirty="0" smtClean="0">
              <a:solidFill>
                <a:schemeClr val="tx1"/>
              </a:solidFill>
              <a:latin typeface="+mn-lt"/>
              <a:ea typeface="+mn-ea"/>
              <a:cs typeface="+mn-cs"/>
            </a:endParaRPr>
          </a:p>
          <a:p>
            <a:pPr>
              <a:buFont typeface="Arial"/>
              <a:buNone/>
            </a:pPr>
            <a:r>
              <a:rPr lang="en-US" sz="1200" u="none"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thoughts</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Let’s play a</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ball tossing game</a:t>
            </a:r>
            <a:r>
              <a:rPr lang="en-US" sz="1200" kern="1200" dirty="0" smtClean="0">
                <a:solidFill>
                  <a:schemeClr val="tx1"/>
                </a:solidFill>
                <a:latin typeface="+mn-lt"/>
                <a:ea typeface="+mn-ea"/>
                <a:cs typeface="+mn-cs"/>
              </a:rPr>
              <a:t>, to show how cells make connections with each other for thinking and learning. </a:t>
            </a:r>
          </a:p>
          <a:p>
            <a:pPr>
              <a:buFont typeface="Arial"/>
              <a:buNone/>
            </a:pPr>
            <a:endParaRPr lang="en-US" sz="1200" kern="1200" dirty="0" smtClean="0">
              <a:solidFill>
                <a:schemeClr val="tx1"/>
              </a:solidFill>
              <a:latin typeface="+mn-lt"/>
              <a:ea typeface="+mn-ea"/>
              <a:cs typeface="+mn-cs"/>
            </a:endParaRPr>
          </a:p>
          <a:p>
            <a:pPr>
              <a:spcBef>
                <a:spcPct val="0"/>
              </a:spcBef>
              <a:buFont typeface="Arial"/>
              <a:buChar char="•"/>
            </a:pPr>
            <a:endParaRPr lang="en-US"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3D8ADB6B-FB2E-F24C-902D-E2070DCC303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a:lnSpc>
                <a:spcPct val="90000"/>
              </a:lnSpc>
            </a:pPr>
            <a:endParaRPr lang="en-US" dirty="0" smtClean="0">
              <a:ea typeface="ＭＳ Ｐゴシック" charset="-128"/>
              <a:cs typeface="ＭＳ Ｐゴシック"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7A8963C1-4D97-B24B-A25F-2EF4A72044F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1200" kern="1200" dirty="0" smtClean="0">
                <a:solidFill>
                  <a:schemeClr val="tx1"/>
                </a:solidFill>
                <a:latin typeface="+mn-lt"/>
                <a:ea typeface="+mn-ea"/>
                <a:cs typeface="+mn-cs"/>
              </a:rPr>
              <a:t> The brain thinks thoughts by </a:t>
            </a:r>
            <a:r>
              <a:rPr lang="en-US" sz="1200" u="sng" kern="1200" dirty="0" smtClean="0">
                <a:solidFill>
                  <a:schemeClr val="tx1"/>
                </a:solidFill>
                <a:latin typeface="+mn-lt"/>
                <a:ea typeface="+mn-ea"/>
                <a:cs typeface="+mn-cs"/>
              </a:rPr>
              <a:t>sending messages</a:t>
            </a:r>
            <a:r>
              <a:rPr lang="en-US" sz="1200" kern="1200" dirty="0" smtClean="0">
                <a:solidFill>
                  <a:schemeClr val="tx1"/>
                </a:solidFill>
                <a:latin typeface="+mn-lt"/>
                <a:ea typeface="+mn-ea"/>
                <a:cs typeface="+mn-cs"/>
              </a:rPr>
              <a:t>.  </a:t>
            </a:r>
          </a:p>
          <a:p>
            <a:pPr>
              <a:buFont typeface="Arial"/>
              <a:buChar char="•"/>
            </a:pPr>
            <a:r>
              <a:rPr lang="en-US" sz="1200" kern="1200" dirty="0" smtClean="0">
                <a:solidFill>
                  <a:schemeClr val="tx1"/>
                </a:solidFill>
                <a:latin typeface="+mn-lt"/>
                <a:ea typeface="+mn-ea"/>
                <a:cs typeface="+mn-cs"/>
              </a:rPr>
              <a:t>  The neurons in your brain are connected in a dense network, like a web.  These </a:t>
            </a:r>
            <a:r>
              <a:rPr lang="en-US" sz="1200" u="sng" kern="1200" dirty="0" smtClean="0">
                <a:solidFill>
                  <a:schemeClr val="tx1"/>
                </a:solidFill>
                <a:latin typeface="+mn-lt"/>
                <a:ea typeface="+mn-ea"/>
                <a:cs typeface="+mn-cs"/>
              </a:rPr>
              <a:t>cells communicate </a:t>
            </a:r>
            <a:r>
              <a:rPr lang="en-US" sz="1200" kern="1200" dirty="0" smtClean="0">
                <a:solidFill>
                  <a:schemeClr val="tx1"/>
                </a:solidFill>
                <a:latin typeface="+mn-lt"/>
                <a:ea typeface="+mn-ea"/>
                <a:cs typeface="+mn-cs"/>
              </a:rPr>
              <a:t>with each other.  </a:t>
            </a:r>
          </a:p>
          <a:p>
            <a:pPr>
              <a:buFont typeface="Arial"/>
              <a:buChar char="•"/>
            </a:pPr>
            <a:r>
              <a:rPr lang="en-US" sz="1200" kern="1200" dirty="0" smtClean="0">
                <a:solidFill>
                  <a:schemeClr val="tx1"/>
                </a:solidFill>
                <a:latin typeface="+mn-lt"/>
                <a:ea typeface="+mn-ea"/>
                <a:cs typeface="+mn-cs"/>
              </a:rPr>
              <a:t>  Each neuron is connected to between one and one million other cells.  Overall in your brain, there are over a </a:t>
            </a:r>
            <a:r>
              <a:rPr lang="en-US" sz="1200" u="sng" kern="1200" dirty="0" smtClean="0">
                <a:solidFill>
                  <a:schemeClr val="tx1"/>
                </a:solidFill>
                <a:latin typeface="+mn-lt"/>
                <a:ea typeface="+mn-ea"/>
                <a:cs typeface="+mn-cs"/>
              </a:rPr>
              <a:t>trillion connections</a:t>
            </a:r>
            <a:r>
              <a:rPr lang="en-US" sz="1200" kern="1200" dirty="0" smtClean="0">
                <a:solidFill>
                  <a:schemeClr val="tx1"/>
                </a:solidFill>
                <a:latin typeface="+mn-lt"/>
                <a:ea typeface="+mn-ea"/>
                <a:cs typeface="+mn-cs"/>
              </a:rPr>
              <a:t>.  </a:t>
            </a:r>
          </a:p>
          <a:p>
            <a:pPr>
              <a:buFont typeface="Arial"/>
              <a:buChar char="•"/>
            </a:pPr>
            <a:r>
              <a:rPr lang="en-US" sz="1200" kern="1200" dirty="0" smtClean="0">
                <a:solidFill>
                  <a:schemeClr val="tx1"/>
                </a:solidFill>
                <a:latin typeface="+mn-lt"/>
                <a:ea typeface="+mn-ea"/>
                <a:cs typeface="+mn-cs"/>
              </a:rPr>
              <a:t>  When you have a thought, it sends a </a:t>
            </a:r>
            <a:r>
              <a:rPr lang="en-US" sz="1200" u="sng" kern="1200" dirty="0" smtClean="0">
                <a:solidFill>
                  <a:schemeClr val="tx1"/>
                </a:solidFill>
                <a:latin typeface="+mn-lt"/>
                <a:ea typeface="+mn-ea"/>
                <a:cs typeface="+mn-cs"/>
              </a:rPr>
              <a:t>signal from one set of neurons </a:t>
            </a:r>
            <a:r>
              <a:rPr lang="en-US" sz="1200" kern="1200" dirty="0" smtClean="0">
                <a:solidFill>
                  <a:schemeClr val="tx1"/>
                </a:solidFill>
                <a:latin typeface="+mn-lt"/>
                <a:ea typeface="+mn-ea"/>
                <a:cs typeface="+mn-cs"/>
              </a:rPr>
              <a:t>to another.</a:t>
            </a:r>
          </a:p>
          <a:p>
            <a:pPr>
              <a:buFont typeface="Arial"/>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Also, messages can travel as fast as </a:t>
            </a:r>
            <a:r>
              <a:rPr lang="en-US" sz="1200" u="sng" kern="1200" dirty="0" smtClean="0">
                <a:solidFill>
                  <a:schemeClr val="tx1"/>
                </a:solidFill>
                <a:latin typeface="+mn-lt"/>
                <a:ea typeface="+mn-ea"/>
                <a:cs typeface="+mn-cs"/>
              </a:rPr>
              <a:t>1000 feet per second</a:t>
            </a:r>
            <a:r>
              <a:rPr lang="en-US" sz="1200" kern="1200" dirty="0" smtClean="0">
                <a:solidFill>
                  <a:schemeClr val="tx1"/>
                </a:solidFill>
                <a:latin typeface="+mn-lt"/>
                <a:ea typeface="+mn-ea"/>
                <a:cs typeface="+mn-cs"/>
              </a:rPr>
              <a:t>, or 680 miles an hour, the speed of a fast jet plane.  Then the brain turns the signals into thoughts or actions.</a:t>
            </a:r>
          </a:p>
          <a:p>
            <a:pPr>
              <a:buFont typeface="Arial"/>
              <a:buChar char="•"/>
            </a:pPr>
            <a:r>
              <a:rPr lang="en-US" sz="1200" kern="1200" dirty="0" smtClean="0">
                <a:solidFill>
                  <a:schemeClr val="tx1"/>
                </a:solidFill>
                <a:latin typeface="+mn-lt"/>
                <a:ea typeface="+mn-ea"/>
                <a:cs typeface="+mn-cs"/>
              </a:rPr>
              <a:t>  In</a:t>
            </a:r>
            <a:r>
              <a:rPr lang="en-US" sz="1200" kern="1200" baseline="0" dirty="0" smtClean="0">
                <a:solidFill>
                  <a:schemeClr val="tx1"/>
                </a:solidFill>
                <a:latin typeface="+mn-lt"/>
                <a:ea typeface="+mn-ea"/>
                <a:cs typeface="+mn-cs"/>
              </a:rPr>
              <a:t> fact, your brain is the </a:t>
            </a:r>
            <a:r>
              <a:rPr lang="en-US" sz="1200" u="sng" kern="1200" baseline="0" dirty="0" smtClean="0">
                <a:solidFill>
                  <a:schemeClr val="tx1"/>
                </a:solidFill>
                <a:latin typeface="+mn-lt"/>
                <a:ea typeface="+mn-ea"/>
                <a:cs typeface="+mn-cs"/>
              </a:rPr>
              <a:t>most complex </a:t>
            </a:r>
            <a:r>
              <a:rPr lang="en-US" sz="1200" kern="1200" baseline="0" dirty="0" smtClean="0">
                <a:solidFill>
                  <a:schemeClr val="tx1"/>
                </a:solidFill>
                <a:latin typeface="+mn-lt"/>
                <a:ea typeface="+mn-ea"/>
                <a:cs typeface="+mn-cs"/>
              </a:rPr>
              <a:t>3-pound mass in the known universe!</a:t>
            </a:r>
            <a:endParaRPr lang="en-US" sz="1200" kern="1200" dirty="0" smtClean="0">
              <a:solidFill>
                <a:schemeClr val="tx1"/>
              </a:solidFill>
              <a:latin typeface="+mn-lt"/>
              <a:ea typeface="+mn-ea"/>
              <a:cs typeface="+mn-cs"/>
            </a:endParaRPr>
          </a:p>
          <a:p>
            <a:pPr>
              <a:buFont typeface="Arial"/>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Here’s a video of a leading brain researcher explaining how neurons work.</a:t>
            </a:r>
            <a:r>
              <a:rPr lang="en-US" dirty="0" smtClean="0"/>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8ADB6B-FB2E-F24C-902D-E2070DCC303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 typeface="Arial"/>
              <a:buChar char="•"/>
            </a:pPr>
            <a:r>
              <a:rPr lang="en-US" dirty="0" smtClean="0"/>
              <a:t>  Now we are going to watch a video about how</a:t>
            </a:r>
            <a:r>
              <a:rPr lang="en-US" baseline="0" dirty="0" smtClean="0"/>
              <a:t> thinking takes place. </a:t>
            </a:r>
          </a:p>
          <a:p>
            <a:pPr>
              <a:spcBef>
                <a:spcPct val="0"/>
              </a:spcBef>
              <a:buFont typeface="Arial"/>
              <a:buChar char="•"/>
            </a:pPr>
            <a:r>
              <a:rPr lang="en-US" baseline="0" dirty="0" smtClean="0"/>
              <a:t>  You will hear an additional vocabulary word called </a:t>
            </a:r>
            <a:r>
              <a:rPr lang="en-US" u="sng" baseline="0" dirty="0" smtClean="0"/>
              <a:t>Synapse</a:t>
            </a:r>
            <a:r>
              <a:rPr lang="en-US" baseline="0" dirty="0" smtClean="0"/>
              <a:t>. </a:t>
            </a:r>
          </a:p>
          <a:p>
            <a:pPr>
              <a:spcBef>
                <a:spcPct val="0"/>
              </a:spcBef>
              <a:buFont typeface="Arial"/>
              <a:buChar char="•"/>
            </a:pPr>
            <a:r>
              <a:rPr lang="en-US" baseline="0" dirty="0" smtClean="0"/>
              <a:t>  A Synapse is the scientific name for the space between neurons.  As an electrical signal reaches the ends of the axon, it changes to a chemical signal that flows across this synaptic space to the next cell. </a:t>
            </a:r>
          </a:p>
          <a:p>
            <a:pPr>
              <a:spcBef>
                <a:spcPct val="0"/>
              </a:spcBef>
              <a:buFont typeface="Arial"/>
              <a:buChar char="•"/>
            </a:pPr>
            <a:r>
              <a:rPr lang="en-US" baseline="0" dirty="0" smtClean="0"/>
              <a:t>  You will hear how your brain cells connect with electrical and then chemical signals,  and then electrical and then chemical signals from one cell to another. </a:t>
            </a:r>
            <a:endParaRPr lang="en-US" dirty="0" smtClean="0"/>
          </a:p>
        </p:txBody>
      </p:sp>
      <p:sp>
        <p:nvSpPr>
          <p:cNvPr id="4" name="Slide Number Placeholder 3"/>
          <p:cNvSpPr>
            <a:spLocks noGrp="1"/>
          </p:cNvSpPr>
          <p:nvPr>
            <p:ph type="sldNum" sz="quarter" idx="10"/>
          </p:nvPr>
        </p:nvSpPr>
        <p:spPr/>
        <p:txBody>
          <a:bodyPr/>
          <a:lstStyle/>
          <a:p>
            <a:fld id="{3D8ADB6B-FB2E-F24C-902D-E2070DCC303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a:buFont typeface="Arial"/>
              <a:buChar char="•"/>
            </a:pP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mn-ea"/>
                <a:cs typeface="+mn-cs"/>
              </a:rPr>
              <a:t>“What part of the nerve cell receives messages from other cells?”  Who knows the answer to this question? </a:t>
            </a:r>
          </a:p>
          <a:p>
            <a:pPr>
              <a:buFont typeface="Arial"/>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But, let’s imagine </a:t>
            </a:r>
            <a:r>
              <a:rPr lang="en-US" sz="1200" u="sng" kern="1200" dirty="0" smtClean="0">
                <a:solidFill>
                  <a:schemeClr val="tx1"/>
                </a:solidFill>
                <a:latin typeface="+mn-lt"/>
                <a:ea typeface="+mn-ea"/>
                <a:cs typeface="+mn-cs"/>
              </a:rPr>
              <a:t>what just happened </a:t>
            </a:r>
            <a:r>
              <a:rPr lang="en-US" sz="1200" kern="1200" dirty="0" smtClean="0">
                <a:solidFill>
                  <a:schemeClr val="tx1"/>
                </a:solidFill>
                <a:latin typeface="+mn-lt"/>
                <a:ea typeface="+mn-ea"/>
                <a:cs typeface="+mn-cs"/>
              </a:rPr>
              <a:t>in your brain to get this response.  </a:t>
            </a:r>
          </a:p>
          <a:p>
            <a:pPr>
              <a:buFont typeface="Arial"/>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Your </a:t>
            </a:r>
            <a:r>
              <a:rPr lang="en-US" sz="1200" u="sng" kern="1200" dirty="0" smtClean="0">
                <a:solidFill>
                  <a:schemeClr val="tx1"/>
                </a:solidFill>
                <a:latin typeface="+mn-lt"/>
                <a:ea typeface="+mn-ea"/>
                <a:cs typeface="+mn-cs"/>
              </a:rPr>
              <a:t>eyes read </a:t>
            </a:r>
            <a:r>
              <a:rPr lang="en-US" sz="1200" kern="1200" dirty="0" smtClean="0">
                <a:solidFill>
                  <a:schemeClr val="tx1"/>
                </a:solidFill>
                <a:latin typeface="+mn-lt"/>
                <a:ea typeface="+mn-ea"/>
                <a:cs typeface="+mn-cs"/>
              </a:rPr>
              <a:t>the words of the question and your ears heard: “What part of the neuron receives messages from other cells?”  </a:t>
            </a:r>
          </a:p>
          <a:p>
            <a:pPr>
              <a:buFont typeface="Arial"/>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Your neurons had to </a:t>
            </a:r>
            <a:r>
              <a:rPr lang="en-US" sz="1200" u="sng" kern="1200" dirty="0" smtClean="0">
                <a:solidFill>
                  <a:schemeClr val="tx1"/>
                </a:solidFill>
                <a:latin typeface="+mn-lt"/>
                <a:ea typeface="+mn-ea"/>
                <a:cs typeface="+mn-cs"/>
              </a:rPr>
              <a:t>retrieve this information </a:t>
            </a:r>
            <a:r>
              <a:rPr lang="en-US" sz="1200" kern="1200" dirty="0" smtClean="0">
                <a:solidFill>
                  <a:schemeClr val="tx1"/>
                </a:solidFill>
                <a:latin typeface="+mn-lt"/>
                <a:ea typeface="+mn-ea"/>
                <a:cs typeface="+mn-cs"/>
              </a:rPr>
              <a:t>from your brain, through connections to other neurons with this answer. [CLICK ON ARROW]  </a:t>
            </a:r>
          </a:p>
          <a:p>
            <a:pPr>
              <a:buFont typeface="Arial"/>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Your </a:t>
            </a:r>
            <a:r>
              <a:rPr lang="en-US" sz="1200" u="sng" kern="1200" dirty="0" smtClean="0">
                <a:solidFill>
                  <a:schemeClr val="tx1"/>
                </a:solidFill>
                <a:latin typeface="+mn-lt"/>
                <a:ea typeface="+mn-ea"/>
                <a:cs typeface="+mn-cs"/>
              </a:rPr>
              <a:t>neurons go through a connection </a:t>
            </a:r>
            <a:r>
              <a:rPr lang="en-US" sz="1200" kern="1200" dirty="0" smtClean="0">
                <a:solidFill>
                  <a:schemeClr val="tx1"/>
                </a:solidFill>
                <a:latin typeface="+mn-lt"/>
                <a:ea typeface="+mn-ea"/>
                <a:cs typeface="+mn-cs"/>
              </a:rPr>
              <a:t>to get this word “Dendrites” and then you said this aloud.  You might also </a:t>
            </a:r>
            <a:r>
              <a:rPr lang="en-US" sz="1200" u="sng" kern="1200" dirty="0" smtClean="0">
                <a:solidFill>
                  <a:schemeClr val="tx1"/>
                </a:solidFill>
                <a:latin typeface="+mn-lt"/>
                <a:ea typeface="+mn-ea"/>
                <a:cs typeface="+mn-cs"/>
              </a:rPr>
              <a:t>send signals </a:t>
            </a:r>
            <a:r>
              <a:rPr lang="en-US" sz="1200" kern="1200" dirty="0" smtClean="0">
                <a:solidFill>
                  <a:schemeClr val="tx1"/>
                </a:solidFill>
                <a:latin typeface="+mn-lt"/>
                <a:ea typeface="+mn-ea"/>
                <a:cs typeface="+mn-cs"/>
              </a:rPr>
              <a:t>to type this out [Click for typing hand]</a:t>
            </a:r>
          </a:p>
          <a:p>
            <a:pPr>
              <a:buFont typeface="Arial"/>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 have told you that the brain sends signals from one neuron to the next, through electrical impulses going</a:t>
            </a:r>
            <a:r>
              <a:rPr lang="en-US" sz="1200" kern="1200" baseline="0" dirty="0" smtClean="0">
                <a:solidFill>
                  <a:schemeClr val="tx1"/>
                </a:solidFill>
                <a:latin typeface="+mn-lt"/>
                <a:ea typeface="+mn-ea"/>
                <a:cs typeface="+mn-cs"/>
              </a:rPr>
              <a:t> along the cell and chemicals flowing the signal across the space between cells. (The space is a</a:t>
            </a:r>
            <a:r>
              <a:rPr lang="en-US" sz="1200" kern="1200" dirty="0" smtClean="0">
                <a:solidFill>
                  <a:schemeClr val="tx1"/>
                </a:solidFill>
                <a:latin typeface="+mn-lt"/>
                <a:ea typeface="+mn-ea"/>
                <a:cs typeface="+mn-cs"/>
              </a:rPr>
              <a:t> to think thoughts and send messages through connections….</a:t>
            </a:r>
          </a:p>
          <a:p>
            <a:pPr>
              <a:buFont typeface="Arial"/>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much energy do you think this takes up?</a:t>
            </a:r>
          </a:p>
          <a:p>
            <a:r>
              <a:rPr lang="en-US" sz="1200" kern="1200" dirty="0" smtClean="0">
                <a:solidFill>
                  <a:schemeClr val="tx1"/>
                </a:solidFill>
                <a:latin typeface="+mn-lt"/>
                <a:ea typeface="+mn-ea"/>
                <a:cs typeface="+mn-cs"/>
              </a:rPr>
              <a:t> </a:t>
            </a:r>
          </a:p>
          <a:p>
            <a:endParaRPr lang="en-US" dirty="0" smtClean="0">
              <a:ea typeface="ＭＳ Ｐゴシック" charset="-128"/>
              <a:cs typeface="ＭＳ Ｐゴシック"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DF8EF1A1-FEEF-0546-A656-4D36235EDA4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mn-ea"/>
                <a:cs typeface="+mn-cs"/>
              </a:rPr>
              <a:t>The brain is the biggest energy eater in your body, burning about 30% of the fuel your body uses.</a:t>
            </a:r>
          </a:p>
          <a:p>
            <a:endParaRPr lang="en-US" dirty="0" smtClean="0">
              <a:ea typeface="ＭＳ Ｐゴシック" charset="-128"/>
              <a:cs typeface="ＭＳ Ｐゴシック"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FFB743D4-7F6A-5848-83CA-CC454A434A78}"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Tx/>
              <a:buChar char="-"/>
            </a:pPr>
            <a:r>
              <a:rPr lang="en-US" baseline="0" dirty="0" smtClean="0"/>
              <a:t> With all that energy being used, your brain needs certain things to function well.</a:t>
            </a:r>
          </a:p>
          <a:p>
            <a:pPr>
              <a:spcBef>
                <a:spcPct val="0"/>
              </a:spcBef>
              <a:buFontTx/>
              <a:buChar char="-"/>
            </a:pPr>
            <a:r>
              <a:rPr lang="en-US" baseline="0" dirty="0" smtClean="0"/>
              <a:t> Fuel:  Your brain needs healthy foods with Omega-3’s such as Eggs, Nuts and Fish</a:t>
            </a:r>
          </a:p>
          <a:p>
            <a:pPr>
              <a:spcBef>
                <a:spcPct val="0"/>
              </a:spcBef>
              <a:buFontTx/>
              <a:buChar char="-"/>
            </a:pPr>
            <a:r>
              <a:rPr lang="en-US" baseline="0" dirty="0" smtClean="0"/>
              <a:t> Sleep:  Your brain needs to recharge for at least 1/3 of the time (8-9 hours of sleep).  If not you forget things more easily.</a:t>
            </a:r>
          </a:p>
          <a:p>
            <a:pPr>
              <a:spcBef>
                <a:spcPct val="0"/>
              </a:spcBef>
              <a:buFontTx/>
              <a:buChar char="-"/>
            </a:pPr>
            <a:r>
              <a:rPr lang="en-US" baseline="0" dirty="0" smtClean="0"/>
              <a:t> Exercise:  </a:t>
            </a:r>
            <a:r>
              <a:rPr lang="en-US" sz="1200" kern="1200" dirty="0" smtClean="0">
                <a:solidFill>
                  <a:schemeClr val="tx1"/>
                </a:solidFill>
                <a:latin typeface="+mn-lt"/>
                <a:ea typeface="+mn-ea"/>
                <a:cs typeface="+mn-cs"/>
              </a:rPr>
              <a:t>Movement and exercise increase breathing and heart rate so that more blood flows to the brain.</a:t>
            </a:r>
            <a:r>
              <a:rPr lang="en-US" sz="1200" kern="1200" baseline="0" dirty="0" smtClean="0">
                <a:solidFill>
                  <a:schemeClr val="tx1"/>
                </a:solidFill>
                <a:latin typeface="+mn-lt"/>
                <a:ea typeface="+mn-ea"/>
                <a:cs typeface="+mn-cs"/>
              </a:rPr>
              <a:t>  A recent study found that walking actually improves memory.</a:t>
            </a:r>
          </a:p>
          <a:p>
            <a:pPr>
              <a:spcBef>
                <a:spcPct val="0"/>
              </a:spcBef>
              <a:buFontTx/>
              <a:buChar char="-"/>
            </a:pPr>
            <a:r>
              <a:rPr lang="en-US" sz="1200" kern="1200" baseline="0" dirty="0" smtClean="0">
                <a:solidFill>
                  <a:schemeClr val="tx1"/>
                </a:solidFill>
                <a:latin typeface="+mn-lt"/>
                <a:ea typeface="+mn-ea"/>
                <a:cs typeface="+mn-cs"/>
              </a:rPr>
              <a:t> Challenge:  If you don’t use brain cells, you’ll lose them.  Research shows that the more you challenge your brain, the more connections you grow between cells. </a:t>
            </a:r>
          </a:p>
          <a:p>
            <a:pPr>
              <a:spcBef>
                <a:spcPct val="0"/>
              </a:spcBef>
              <a:buFontTx/>
              <a:buChar char="-"/>
            </a:pPr>
            <a:endParaRPr lang="en-US" dirty="0" smtClean="0"/>
          </a:p>
        </p:txBody>
      </p:sp>
      <p:sp>
        <p:nvSpPr>
          <p:cNvPr id="4" name="Slide Number Placeholder 3"/>
          <p:cNvSpPr>
            <a:spLocks noGrp="1"/>
          </p:cNvSpPr>
          <p:nvPr>
            <p:ph type="sldNum" sz="quarter" idx="10"/>
          </p:nvPr>
        </p:nvSpPr>
        <p:spPr/>
        <p:txBody>
          <a:bodyPr/>
          <a:lstStyle/>
          <a:p>
            <a:fld id="{3D8ADB6B-FB2E-F24C-902D-E2070DCC303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 typeface="Arial"/>
              <a:buChar char="•"/>
            </a:pPr>
            <a:r>
              <a:rPr lang="en-US" baseline="0" dirty="0" smtClean="0"/>
              <a:t>  This is why many people say “practice makes perfect”</a:t>
            </a:r>
            <a:endParaRPr lang="en-US" dirty="0" smtClean="0"/>
          </a:p>
        </p:txBody>
      </p:sp>
      <p:sp>
        <p:nvSpPr>
          <p:cNvPr id="4" name="Slide Number Placeholder 3"/>
          <p:cNvSpPr>
            <a:spLocks noGrp="1"/>
          </p:cNvSpPr>
          <p:nvPr>
            <p:ph type="sldNum" sz="quarter" idx="10"/>
          </p:nvPr>
        </p:nvSpPr>
        <p:spPr/>
        <p:txBody>
          <a:bodyPr/>
          <a:lstStyle/>
          <a:p>
            <a:fld id="{3D8ADB6B-FB2E-F24C-902D-E2070DCC303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 We know of some incredible new science about the brain that can really help young people be successful.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 Sometimes, young people don’t believe advice if it comes from adults.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 They are more likely to believe it if it comes from other young people like yourself.</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 We need your help to learn this stuff so that you can spread this message to other young people.</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smtClean="0"/>
          </a:p>
        </p:txBody>
      </p:sp>
      <p:sp>
        <p:nvSpPr>
          <p:cNvPr id="4" name="Slide Number Placeholder 3"/>
          <p:cNvSpPr>
            <a:spLocks noGrp="1"/>
          </p:cNvSpPr>
          <p:nvPr>
            <p:ph type="sldNum" sz="quarter" idx="10"/>
          </p:nvPr>
        </p:nvSpPr>
        <p:spPr/>
        <p:txBody>
          <a:bodyPr/>
          <a:lstStyle/>
          <a:p>
            <a:fld id="{3D8ADB6B-FB2E-F24C-902D-E2070DCC303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lvl="0">
              <a:buFont typeface="Arial"/>
              <a:buChar char="•"/>
            </a:pPr>
            <a:r>
              <a:rPr lang="en-US" sz="1200" kern="1200" dirty="0" smtClean="0">
                <a:solidFill>
                  <a:schemeClr val="tx1"/>
                </a:solidFill>
                <a:latin typeface="+mn-lt"/>
                <a:ea typeface="+mn-ea"/>
                <a:cs typeface="+mn-cs"/>
              </a:rPr>
              <a:t>  Read slide.  Ask question:</a:t>
            </a:r>
          </a:p>
          <a:p>
            <a:pPr lvl="0">
              <a:buFont typeface="Arial"/>
              <a:buChar char="•"/>
            </a:pPr>
            <a:endParaRPr lang="en-US" sz="1200" kern="1200" dirty="0" smtClean="0">
              <a:solidFill>
                <a:schemeClr val="tx1"/>
              </a:solidFill>
              <a:latin typeface="+mn-lt"/>
              <a:ea typeface="+mn-ea"/>
              <a:cs typeface="+mn-cs"/>
            </a:endParaRPr>
          </a:p>
          <a:p>
            <a:pPr lvl="0">
              <a:buFont typeface="Arial"/>
              <a:buNone/>
            </a:pPr>
            <a:r>
              <a:rPr lang="en-US" sz="1200" kern="1200" baseline="0" dirty="0" smtClean="0">
                <a:solidFill>
                  <a:schemeClr val="tx1"/>
                </a:solidFill>
                <a:latin typeface="+mn-lt"/>
                <a:ea typeface="+mn-ea"/>
                <a:cs typeface="+mn-cs"/>
              </a:rPr>
              <a:t>#2: If you just cram for a test, and don’t study the material except at the last minute, why would your brain be likely to forget the knowledge when the test is over?  (Answer: Didn’t practice and space the practice.) </a:t>
            </a:r>
            <a:endParaRPr lang="en-US" sz="1200" kern="1200" dirty="0" smtClean="0">
              <a:solidFill>
                <a:schemeClr val="tx1"/>
              </a:solidFill>
              <a:latin typeface="+mn-lt"/>
              <a:ea typeface="+mn-ea"/>
              <a:cs typeface="+mn-cs"/>
            </a:endParaRPr>
          </a:p>
          <a:p>
            <a:pPr lvl="0">
              <a:buFont typeface="Arial"/>
              <a:buChar char="•"/>
            </a:pPr>
            <a:endParaRPr lang="en-US" sz="1200" kern="1200" dirty="0" smtClean="0">
              <a:solidFill>
                <a:schemeClr val="tx1"/>
              </a:solidFill>
              <a:latin typeface="+mn-lt"/>
              <a:ea typeface="+mn-ea"/>
              <a:cs typeface="+mn-cs"/>
            </a:endParaRPr>
          </a:p>
          <a:p>
            <a:pPr lvl="0">
              <a:buFont typeface="Arial"/>
              <a:buNone/>
            </a:pPr>
            <a:endParaRPr lang="en-US"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Excellent, now we’re going to have a quiz show so you can show off what you learned today.</a:t>
            </a:r>
          </a:p>
          <a:p>
            <a:pPr lvl="0">
              <a:buFont typeface="Arial"/>
              <a:buNone/>
            </a:pPr>
            <a:endParaRPr lang="en-US" sz="1200" b="1" kern="1200" dirty="0">
              <a:solidFill>
                <a:schemeClr val="tx1"/>
              </a:solidFill>
              <a:latin typeface="+mn-lt"/>
              <a:ea typeface="+mn-ea"/>
              <a:cs typeface="+mn-cs"/>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42E7E410-E659-B44F-9013-4E26BBD24137}"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  </a:t>
            </a:r>
            <a:r>
              <a:rPr lang="en-US" sz="1200" dirty="0" smtClean="0">
                <a:solidFill>
                  <a:srgbClr val="000000"/>
                </a:solidFill>
              </a:rPr>
              <a:t>The belief that your basic qualities and abilities are things that you can change and grow. </a:t>
            </a:r>
            <a:endParaRPr lang="en-US" sz="1200" b="1" dirty="0" smtClean="0">
              <a:ln w="5080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3D8ADB6B-FB2E-F24C-902D-E2070DCC303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By sending messages across</a:t>
            </a:r>
            <a:r>
              <a:rPr lang="en-US" baseline="0" dirty="0" smtClean="0"/>
              <a:t> neurons.</a:t>
            </a:r>
            <a:endParaRPr lang="en-US" dirty="0"/>
          </a:p>
        </p:txBody>
      </p:sp>
      <p:sp>
        <p:nvSpPr>
          <p:cNvPr id="4" name="Slide Number Placeholder 3"/>
          <p:cNvSpPr>
            <a:spLocks noGrp="1"/>
          </p:cNvSpPr>
          <p:nvPr>
            <p:ph type="sldNum" sz="quarter" idx="10"/>
          </p:nvPr>
        </p:nvSpPr>
        <p:spPr/>
        <p:txBody>
          <a:bodyPr/>
          <a:lstStyle/>
          <a:p>
            <a:fld id="{3D8ADB6B-FB2E-F24C-902D-E2070DCC303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cell body, axon, dendrites, axon</a:t>
            </a:r>
            <a:r>
              <a:rPr lang="en-US" baseline="0" dirty="0" smtClean="0"/>
              <a:t> </a:t>
            </a:r>
            <a:r>
              <a:rPr lang="en-US" dirty="0" smtClean="0"/>
              <a:t>transmitters.</a:t>
            </a:r>
            <a:endParaRPr lang="en-US" dirty="0"/>
          </a:p>
        </p:txBody>
      </p:sp>
      <p:sp>
        <p:nvSpPr>
          <p:cNvPr id="4" name="Slide Number Placeholder 3"/>
          <p:cNvSpPr>
            <a:spLocks noGrp="1"/>
          </p:cNvSpPr>
          <p:nvPr>
            <p:ph type="sldNum" sz="quarter" idx="10"/>
          </p:nvPr>
        </p:nvSpPr>
        <p:spPr/>
        <p:txBody>
          <a:bodyPr/>
          <a:lstStyle/>
          <a:p>
            <a:fld id="{3D8ADB6B-FB2E-F24C-902D-E2070DCC303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a:t>
            </a:r>
            <a:r>
              <a:rPr lang="en-US" sz="1200" kern="1200" dirty="0" smtClean="0">
                <a:solidFill>
                  <a:schemeClr val="tx1"/>
                </a:solidFill>
                <a:latin typeface="+mn-lt"/>
                <a:ea typeface="+mn-ea"/>
                <a:cs typeface="+mn-cs"/>
              </a:rPr>
              <a:t>the branching process of a nerve cell (neuron) that conducts impulses from other cells into its cell body.</a:t>
            </a:r>
            <a:r>
              <a:rPr lang="en-US" dirty="0" smtClean="0"/>
              <a:t>   OR</a:t>
            </a:r>
          </a:p>
          <a:p>
            <a:r>
              <a:rPr lang="en-US" dirty="0" smtClean="0"/>
              <a:t>.</a:t>
            </a:r>
          </a:p>
          <a:p>
            <a:r>
              <a:rPr lang="en-US" dirty="0" smtClean="0"/>
              <a:t>The part of the neuron that receives</a:t>
            </a:r>
            <a:r>
              <a:rPr lang="en-US" baseline="0" dirty="0" smtClean="0"/>
              <a:t> messages from other cells.</a:t>
            </a:r>
            <a:endParaRPr lang="en-US" dirty="0"/>
          </a:p>
        </p:txBody>
      </p:sp>
      <p:sp>
        <p:nvSpPr>
          <p:cNvPr id="4" name="Slide Number Placeholder 3"/>
          <p:cNvSpPr>
            <a:spLocks noGrp="1"/>
          </p:cNvSpPr>
          <p:nvPr>
            <p:ph type="sldNum" sz="quarter" idx="10"/>
          </p:nvPr>
        </p:nvSpPr>
        <p:spPr/>
        <p:txBody>
          <a:bodyPr/>
          <a:lstStyle/>
          <a:p>
            <a:fld id="{3D8ADB6B-FB2E-F24C-902D-E2070DCC303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From an electrical signal</a:t>
            </a:r>
            <a:r>
              <a:rPr lang="en-US" baseline="0" dirty="0" smtClean="0"/>
              <a:t> along the cell’s axon</a:t>
            </a:r>
            <a:r>
              <a:rPr lang="en-US" dirty="0" smtClean="0"/>
              <a:t> to a chemical</a:t>
            </a:r>
            <a:r>
              <a:rPr lang="en-US" baseline="0" dirty="0" smtClean="0"/>
              <a:t> signal in the synaptic space, that is picked up by the next cell’s dendrites and transferred to the nerve body electrically. (Electrical to chemical pathway)</a:t>
            </a:r>
            <a:endParaRPr lang="en-US" dirty="0"/>
          </a:p>
        </p:txBody>
      </p:sp>
      <p:sp>
        <p:nvSpPr>
          <p:cNvPr id="4" name="Slide Number Placeholder 3"/>
          <p:cNvSpPr>
            <a:spLocks noGrp="1"/>
          </p:cNvSpPr>
          <p:nvPr>
            <p:ph type="sldNum" sz="quarter" idx="10"/>
          </p:nvPr>
        </p:nvSpPr>
        <p:spPr/>
        <p:txBody>
          <a:bodyPr/>
          <a:lstStyle/>
          <a:p>
            <a:fld id="{3D8ADB6B-FB2E-F24C-902D-E2070DCC303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a:t>
            </a:r>
            <a:r>
              <a:rPr lang="en-US" baseline="0" dirty="0" smtClean="0"/>
              <a:t> fuel, sleep, exercise, challenge</a:t>
            </a:r>
            <a:endParaRPr lang="en-US" dirty="0"/>
          </a:p>
        </p:txBody>
      </p:sp>
      <p:sp>
        <p:nvSpPr>
          <p:cNvPr id="4" name="Slide Number Placeholder 3"/>
          <p:cNvSpPr>
            <a:spLocks noGrp="1"/>
          </p:cNvSpPr>
          <p:nvPr>
            <p:ph type="sldNum" sz="quarter" idx="10"/>
          </p:nvPr>
        </p:nvSpPr>
        <p:spPr/>
        <p:txBody>
          <a:bodyPr/>
          <a:lstStyle/>
          <a:p>
            <a:fld id="{3D8ADB6B-FB2E-F24C-902D-E2070DCC303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a:t>
            </a:r>
            <a:r>
              <a:rPr lang="en-US" baseline="0" dirty="0" smtClean="0"/>
              <a:t> </a:t>
            </a:r>
            <a:r>
              <a:rPr lang="en-US" dirty="0" smtClean="0">
                <a:solidFill>
                  <a:srgbClr val="000000"/>
                </a:solidFill>
              </a:rPr>
              <a:t>The more you challenge your brain, </a:t>
            </a:r>
            <a:r>
              <a:rPr lang="en-US" baseline="0" dirty="0" smtClean="0">
                <a:solidFill>
                  <a:srgbClr val="000000"/>
                </a:solidFill>
              </a:rPr>
              <a:t>and practice at getting better at something,</a:t>
            </a:r>
            <a:r>
              <a:rPr lang="en-US" dirty="0" smtClean="0">
                <a:solidFill>
                  <a:srgbClr val="000000"/>
                </a:solidFill>
              </a:rPr>
              <a:t> the easier and faster it is for the brain to find that information and do well</a:t>
            </a:r>
            <a:r>
              <a:rPr lang="en-US" baseline="0" dirty="0" smtClean="0">
                <a:solidFill>
                  <a:srgbClr val="000000"/>
                </a:solidFill>
              </a:rPr>
              <a:t> at the challenge. </a:t>
            </a:r>
            <a:endParaRPr lang="en-US" dirty="0"/>
          </a:p>
        </p:txBody>
      </p:sp>
      <p:sp>
        <p:nvSpPr>
          <p:cNvPr id="4" name="Slide Number Placeholder 3"/>
          <p:cNvSpPr>
            <a:spLocks noGrp="1"/>
          </p:cNvSpPr>
          <p:nvPr>
            <p:ph type="sldNum" sz="quarter" idx="10"/>
          </p:nvPr>
        </p:nvSpPr>
        <p:spPr/>
        <p:txBody>
          <a:bodyPr/>
          <a:lstStyle/>
          <a:p>
            <a:fld id="{3D8ADB6B-FB2E-F24C-902D-E2070DCC303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(many</a:t>
            </a:r>
            <a:r>
              <a:rPr lang="en-US" baseline="0" dirty="0" smtClean="0"/>
              <a:t> answers are possible)</a:t>
            </a:r>
            <a:endParaRPr lang="en-US" dirty="0"/>
          </a:p>
        </p:txBody>
      </p:sp>
      <p:sp>
        <p:nvSpPr>
          <p:cNvPr id="4" name="Slide Number Placeholder 3"/>
          <p:cNvSpPr>
            <a:spLocks noGrp="1"/>
          </p:cNvSpPr>
          <p:nvPr>
            <p:ph type="sldNum" sz="quarter" idx="10"/>
          </p:nvPr>
        </p:nvSpPr>
        <p:spPr/>
        <p:txBody>
          <a:bodyPr/>
          <a:lstStyle/>
          <a:p>
            <a:fld id="{3D8ADB6B-FB2E-F24C-902D-E2070DCC303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a:lnSpc>
                <a:spcPct val="90000"/>
              </a:lnSpc>
              <a:buFont typeface="Arial"/>
              <a:buChar char="•"/>
            </a:pPr>
            <a:r>
              <a:rPr lang="en-US" sz="1200" kern="1200" dirty="0" smtClean="0">
                <a:solidFill>
                  <a:schemeClr val="tx1"/>
                </a:solidFill>
                <a:latin typeface="+mn-lt"/>
                <a:ea typeface="+mn-ea"/>
                <a:cs typeface="+mn-cs"/>
              </a:rPr>
              <a:t> Please take out a piece of paper, pencil</a:t>
            </a:r>
            <a:r>
              <a:rPr lang="en-US" sz="1200" kern="1200" baseline="0" dirty="0" smtClean="0">
                <a:solidFill>
                  <a:schemeClr val="tx1"/>
                </a:solidFill>
                <a:latin typeface="+mn-lt"/>
                <a:ea typeface="+mn-ea"/>
                <a:cs typeface="+mn-cs"/>
              </a:rPr>
              <a:t> or</a:t>
            </a:r>
            <a:r>
              <a:rPr lang="en-US" sz="1200" kern="1200" dirty="0" smtClean="0">
                <a:solidFill>
                  <a:schemeClr val="tx1"/>
                </a:solidFill>
                <a:latin typeface="+mn-lt"/>
                <a:ea typeface="+mn-ea"/>
                <a:cs typeface="+mn-cs"/>
              </a:rPr>
              <a:t> pen, and answer this question. </a:t>
            </a:r>
          </a:p>
          <a:p>
            <a:pPr>
              <a:lnSpc>
                <a:spcPct val="90000"/>
              </a:lnSpc>
              <a:buFont typeface="Arial"/>
              <a:buChar char="•"/>
            </a:pPr>
            <a:r>
              <a:rPr lang="en-US" sz="1200" kern="1200" dirty="0" smtClean="0">
                <a:solidFill>
                  <a:schemeClr val="tx1"/>
                </a:solidFill>
                <a:latin typeface="+mn-lt"/>
                <a:ea typeface="+mn-ea"/>
                <a:cs typeface="+mn-cs"/>
              </a:rPr>
              <a:t> The purpose of this exercise is for you to start thinking about how what I am about to share 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brain research, will help you face some setbacks or problems in school. </a:t>
            </a:r>
          </a:p>
          <a:p>
            <a:pPr>
              <a:lnSpc>
                <a:spcPct val="90000"/>
              </a:lnSpc>
              <a:buFont typeface="Arial"/>
              <a:buChar char="•"/>
            </a:pPr>
            <a:r>
              <a:rPr lang="en-US" sz="1200" kern="1200" dirty="0" smtClean="0">
                <a:solidFill>
                  <a:schemeClr val="tx1"/>
                </a:solidFill>
                <a:latin typeface="+mn-lt"/>
                <a:ea typeface="+mn-ea"/>
                <a:cs typeface="+mn-cs"/>
              </a:rPr>
              <a:t> Maybe one time you wanted to learn something well, but you didn’t know it as well as you desired. </a:t>
            </a:r>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B430A1AB-8F52-AF45-9E6D-5F2281E181D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a:buFont typeface="Arial"/>
              <a:buChar char="•"/>
            </a:pPr>
            <a:r>
              <a:rPr lang="en-US" baseline="0" dirty="0" smtClean="0">
                <a:ea typeface="ＭＳ Ｐゴシック" charset="-128"/>
                <a:cs typeface="ＭＳ Ｐゴシック" charset="-128"/>
              </a:rPr>
              <a:t>  Here’s what some young people had to say…</a:t>
            </a:r>
          </a:p>
          <a:p>
            <a:pPr>
              <a:buFont typeface="Arial"/>
              <a:buChar char="•"/>
            </a:pPr>
            <a:r>
              <a:rPr lang="en-US" baseline="0" dirty="0" smtClean="0">
                <a:ea typeface="ＭＳ Ｐゴシック" charset="-128"/>
                <a:cs typeface="ＭＳ Ｐゴシック" charset="-128"/>
              </a:rPr>
              <a:t>  Can someone read this for us?</a:t>
            </a:r>
            <a:endParaRPr lang="en-US" dirty="0" smtClean="0">
              <a:ea typeface="ＭＳ Ｐゴシック" charset="-128"/>
              <a:cs typeface="ＭＳ Ｐゴシック"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EE1E83C5-5651-AA49-8810-B7671AD2802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lvl="0">
              <a:buFont typeface="Arial"/>
              <a:buChar char="•"/>
            </a:pPr>
            <a:r>
              <a:rPr lang="en-US" sz="1200" kern="1200" dirty="0" smtClean="0">
                <a:solidFill>
                  <a:schemeClr val="tx1"/>
                </a:solidFill>
                <a:latin typeface="+mn-lt"/>
                <a:ea typeface="+mn-ea"/>
                <a:cs typeface="+mn-cs"/>
              </a:rPr>
              <a:t>  Who can read this one?</a:t>
            </a:r>
          </a:p>
          <a:p>
            <a:pPr lvl="0">
              <a:buFont typeface="Arial"/>
              <a:buChar char="•"/>
            </a:pPr>
            <a:r>
              <a:rPr lang="en-US" sz="1200" kern="1200" dirty="0" smtClean="0">
                <a:solidFill>
                  <a:schemeClr val="tx1"/>
                </a:solidFill>
                <a:latin typeface="+mn-lt"/>
                <a:ea typeface="+mn-ea"/>
                <a:cs typeface="+mn-cs"/>
              </a:rPr>
              <a:t>  So we can see that these are common problems.</a:t>
            </a:r>
          </a:p>
          <a:p>
            <a:pPr lvl="0">
              <a:buFont typeface="Arial"/>
              <a:buChar char="•"/>
            </a:pPr>
            <a:r>
              <a:rPr lang="en-US" sz="1200" kern="1200" dirty="0" smtClean="0">
                <a:solidFill>
                  <a:schemeClr val="tx1"/>
                </a:solidFill>
                <a:latin typeface="+mn-lt"/>
                <a:ea typeface="+mn-ea"/>
                <a:cs typeface="+mn-cs"/>
              </a:rPr>
              <a:t>  Fortunately, lots of scientific research shows that these problems can be overcome by learning about the brain.</a:t>
            </a:r>
          </a:p>
          <a:p>
            <a:pPr lvl="0">
              <a:buFont typeface="Arial"/>
              <a:buChar char="•"/>
            </a:pPr>
            <a:r>
              <a:rPr lang="en-US" sz="1200" kern="1200" dirty="0" smtClean="0">
                <a:solidFill>
                  <a:schemeClr val="tx1"/>
                </a:solidFill>
                <a:latin typeface="+mn-lt"/>
                <a:ea typeface="+mn-ea"/>
                <a:cs typeface="+mn-cs"/>
              </a:rPr>
              <a:t>  We’re going to start with a little movie clip that highlights two ways</a:t>
            </a:r>
            <a:r>
              <a:rPr lang="en-US" sz="1200" kern="1200" baseline="0" dirty="0" smtClean="0">
                <a:solidFill>
                  <a:schemeClr val="tx1"/>
                </a:solidFill>
                <a:latin typeface="+mn-lt"/>
                <a:ea typeface="+mn-ea"/>
                <a:cs typeface="+mn-cs"/>
              </a:rPr>
              <a:t> of looking at the world</a:t>
            </a:r>
            <a:r>
              <a:rPr lang="en-US" sz="1200" kern="1200" dirty="0" smtClean="0">
                <a:solidFill>
                  <a:schemeClr val="tx1"/>
                </a:solidFill>
                <a:latin typeface="+mn-lt"/>
                <a:ea typeface="+mn-ea"/>
                <a:cs typeface="+mn-cs"/>
              </a:rPr>
              <a:t>…</a:t>
            </a:r>
          </a:p>
        </p:txBody>
      </p:sp>
      <p:sp>
        <p:nvSpPr>
          <p:cNvPr id="24580" name="Slide Number Placeholder 3"/>
          <p:cNvSpPr>
            <a:spLocks noGrp="1"/>
          </p:cNvSpPr>
          <p:nvPr>
            <p:ph type="sldNum" sz="quarter" idx="5"/>
          </p:nvPr>
        </p:nvSpPr>
        <p:spPr bwMode="auto">
          <a:noFill/>
          <a:ln>
            <a:miter lim="800000"/>
            <a:headEnd/>
            <a:tailEnd/>
          </a:ln>
        </p:spPr>
        <p:txBody>
          <a:bodyPr/>
          <a:lstStyle/>
          <a:p>
            <a:fld id="{898E01D8-3F50-A147-BDEB-6EC17F4E904B}"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sz="1200" b="1" kern="1200" dirty="0" smtClean="0">
                <a:solidFill>
                  <a:schemeClr val="tx1"/>
                </a:solidFill>
                <a:latin typeface="+mn-lt"/>
                <a:ea typeface="+mn-ea"/>
                <a:cs typeface="+mn-cs"/>
              </a:rPr>
              <a:t>What Happened?</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What did Yoda want Luke to do?</a:t>
            </a:r>
          </a:p>
          <a:p>
            <a:pPr lvl="0"/>
            <a:r>
              <a:rPr lang="en-US" sz="1200" kern="1200" dirty="0" smtClean="0">
                <a:solidFill>
                  <a:schemeClr val="tx1"/>
                </a:solidFill>
                <a:latin typeface="+mn-lt"/>
                <a:ea typeface="+mn-ea"/>
                <a:cs typeface="+mn-cs"/>
              </a:rPr>
              <a:t>Why wasn’t Luke successful? (answers).  Yes, he had an attitude that</a:t>
            </a:r>
            <a:r>
              <a:rPr lang="en-US" sz="1200" kern="1200" baseline="0" dirty="0" smtClean="0">
                <a:solidFill>
                  <a:schemeClr val="tx1"/>
                </a:solidFill>
                <a:latin typeface="+mn-lt"/>
                <a:ea typeface="+mn-ea"/>
                <a:cs typeface="+mn-cs"/>
              </a:rPr>
              <a:t> he couldn’t do it.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What was </a:t>
            </a:r>
            <a:r>
              <a:rPr lang="en-US" sz="1200" i="0" u="sng" kern="1200" dirty="0" smtClean="0">
                <a:solidFill>
                  <a:schemeClr val="tx1"/>
                </a:solidFill>
                <a:latin typeface="+mn-lt"/>
                <a:ea typeface="+mn-ea"/>
                <a:cs typeface="+mn-cs"/>
              </a:rPr>
              <a:t>Yoda’s</a:t>
            </a:r>
            <a:r>
              <a:rPr lang="en-US" sz="1200" kern="1200" baseline="0" dirty="0" smtClean="0">
                <a:solidFill>
                  <a:schemeClr val="tx1"/>
                </a:solidFill>
                <a:latin typeface="+mn-lt"/>
                <a:ea typeface="+mn-ea"/>
                <a:cs typeface="+mn-cs"/>
              </a:rPr>
              <a:t> attitude or belief</a:t>
            </a:r>
            <a:r>
              <a:rPr lang="en-US" sz="1200" kern="1200" dirty="0" smtClean="0">
                <a:solidFill>
                  <a:schemeClr val="tx1"/>
                </a:solidFill>
                <a:latin typeface="+mn-lt"/>
                <a:ea typeface="+mn-ea"/>
                <a:cs typeface="+mn-cs"/>
              </a:rPr>
              <a:t>?</a:t>
            </a:r>
          </a:p>
        </p:txBody>
      </p:sp>
      <p:sp>
        <p:nvSpPr>
          <p:cNvPr id="26628" name="Slide Number Placeholder 3"/>
          <p:cNvSpPr>
            <a:spLocks noGrp="1"/>
          </p:cNvSpPr>
          <p:nvPr>
            <p:ph type="sldNum" sz="quarter" idx="5"/>
          </p:nvPr>
        </p:nvSpPr>
        <p:spPr bwMode="auto">
          <a:noFill/>
          <a:ln>
            <a:miter lim="800000"/>
            <a:headEnd/>
            <a:tailEnd/>
          </a:ln>
        </p:spPr>
        <p:txBody>
          <a:bodyPr/>
          <a:lstStyle/>
          <a:p>
            <a:fld id="{AC32B69E-01CF-C94B-8E85-DB07A27138D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lvl="0"/>
            <a:r>
              <a:rPr lang="en-US" sz="1200" kern="1200" dirty="0" smtClean="0">
                <a:solidFill>
                  <a:schemeClr val="tx1"/>
                </a:solidFill>
                <a:latin typeface="+mn-lt"/>
                <a:ea typeface="+mn-ea"/>
                <a:cs typeface="+mn-cs"/>
              </a:rPr>
              <a:t>Movie</a:t>
            </a:r>
            <a:r>
              <a:rPr lang="en-US" sz="1200" kern="1200" baseline="0" dirty="0" smtClean="0">
                <a:solidFill>
                  <a:schemeClr val="tx1"/>
                </a:solidFill>
                <a:latin typeface="+mn-lt"/>
                <a:ea typeface="+mn-ea"/>
                <a:cs typeface="+mn-cs"/>
              </a:rPr>
              <a:t> Debrief (continued):</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Scientists would call Yoda’s</a:t>
            </a:r>
            <a:r>
              <a:rPr lang="en-US" sz="1200" kern="1200" baseline="0" dirty="0" smtClean="0">
                <a:solidFill>
                  <a:schemeClr val="tx1"/>
                </a:solidFill>
                <a:latin typeface="+mn-lt"/>
                <a:ea typeface="+mn-ea"/>
                <a:cs typeface="+mn-cs"/>
              </a:rPr>
              <a:t> attitude or</a:t>
            </a:r>
            <a:r>
              <a:rPr lang="en-US" sz="1200" kern="1200" dirty="0" smtClean="0">
                <a:solidFill>
                  <a:schemeClr val="tx1"/>
                </a:solidFill>
                <a:latin typeface="+mn-lt"/>
                <a:ea typeface="+mn-ea"/>
                <a:cs typeface="+mn-cs"/>
              </a:rPr>
              <a:t> belief a Growth Mindset.  It is a belief that individuals can learn, change and become better at things with </a:t>
            </a:r>
            <a:r>
              <a:rPr lang="en-US" sz="1200" i="0" u="sng" kern="1200" dirty="0" smtClean="0">
                <a:solidFill>
                  <a:schemeClr val="tx1"/>
                </a:solidFill>
                <a:latin typeface="+mn-lt"/>
                <a:ea typeface="+mn-ea"/>
                <a:cs typeface="+mn-cs"/>
              </a:rPr>
              <a:t>effort, strategies and help.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 What?</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Obviously this movie is a fantasy, but does it remind you at all of real life?  How?</a:t>
            </a:r>
          </a:p>
          <a:p>
            <a:pPr lvl="0"/>
            <a:r>
              <a:rPr lang="en-US" sz="1200" kern="1200" dirty="0" smtClean="0">
                <a:solidFill>
                  <a:schemeClr val="tx1"/>
                </a:solidFill>
                <a:latin typeface="+mn-lt"/>
                <a:ea typeface="+mn-ea"/>
                <a:cs typeface="+mn-cs"/>
              </a:rPr>
              <a:t>Who</a:t>
            </a:r>
            <a:r>
              <a:rPr lang="en-US" sz="1200" kern="1200" baseline="0" dirty="0" smtClean="0">
                <a:solidFill>
                  <a:schemeClr val="tx1"/>
                </a:solidFill>
                <a:latin typeface="+mn-lt"/>
                <a:ea typeface="+mn-ea"/>
                <a:cs typeface="+mn-cs"/>
              </a:rPr>
              <a:t> can tell me </a:t>
            </a:r>
            <a:r>
              <a:rPr lang="en-US" sz="1200" kern="1200" dirty="0" smtClean="0">
                <a:solidFill>
                  <a:schemeClr val="tx1"/>
                </a:solidFill>
                <a:latin typeface="+mn-lt"/>
                <a:ea typeface="+mn-ea"/>
                <a:cs typeface="+mn-cs"/>
              </a:rPr>
              <a:t>about a time in your life when you had an attitude like Yoda,</a:t>
            </a:r>
            <a:r>
              <a:rPr lang="en-US" sz="1200" kern="1200" baseline="0" dirty="0" smtClean="0">
                <a:solidFill>
                  <a:schemeClr val="tx1"/>
                </a:solidFill>
                <a:latin typeface="+mn-lt"/>
                <a:ea typeface="+mn-ea"/>
                <a:cs typeface="+mn-cs"/>
              </a:rPr>
              <a:t> and showed a</a:t>
            </a:r>
            <a:r>
              <a:rPr lang="en-US" sz="1200" kern="1200" dirty="0" smtClean="0">
                <a:solidFill>
                  <a:schemeClr val="tx1"/>
                </a:solidFill>
                <a:latin typeface="+mn-lt"/>
                <a:ea typeface="+mn-ea"/>
                <a:cs typeface="+mn-cs"/>
              </a:rPr>
              <a:t> growth mindset about a challenge?</a:t>
            </a:r>
          </a:p>
          <a:p>
            <a:pPr lvl="0"/>
            <a:r>
              <a:rPr lang="en-US" sz="1200" kern="1200" dirty="0" smtClean="0">
                <a:solidFill>
                  <a:schemeClr val="tx1"/>
                </a:solidFill>
                <a:latin typeface="+mn-lt"/>
                <a:ea typeface="+mn-ea"/>
                <a:cs typeface="+mn-cs"/>
              </a:rPr>
              <a:t>How did your growth mindset help you?</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Now What?</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What advice would you give to someone who just says things like:</a:t>
            </a:r>
          </a:p>
          <a:p>
            <a:pPr lvl="0"/>
            <a:r>
              <a:rPr lang="en-US" sz="1200" kern="1200" dirty="0" smtClean="0">
                <a:solidFill>
                  <a:schemeClr val="tx1"/>
                </a:solidFill>
                <a:latin typeface="+mn-lt"/>
                <a:ea typeface="+mn-ea"/>
                <a:cs typeface="+mn-cs"/>
              </a:rPr>
              <a:t>“Well, I’m just no good at math.”  OR</a:t>
            </a:r>
          </a:p>
          <a:p>
            <a:pPr lvl="0"/>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 could never become a good athlete.” OR</a:t>
            </a:r>
          </a:p>
          <a:p>
            <a:pPr lvl="0"/>
            <a:r>
              <a:rPr lang="en-US" sz="1200" kern="1200" dirty="0" smtClean="0">
                <a:solidFill>
                  <a:schemeClr val="tx1"/>
                </a:solidFill>
                <a:latin typeface="+mn-lt"/>
                <a:ea typeface="+mn-ea"/>
                <a:cs typeface="+mn-cs"/>
              </a:rPr>
              <a:t>“I’m just an angry person, so I’m not going to change…”</a:t>
            </a:r>
          </a:p>
          <a:p>
            <a:endParaRPr lang="en-US" dirty="0" smtClean="0">
              <a:ea typeface="ＭＳ Ｐゴシック" charset="-128"/>
              <a:cs typeface="ＭＳ Ｐゴシック" charset="-128"/>
            </a:endParaRPr>
          </a:p>
          <a:p>
            <a:pPr lvl="0"/>
            <a:endParaRPr lang="en-US" sz="1200" i="0" u="sng"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buFont typeface="Arial"/>
              <a:buChar char="•"/>
            </a:pPr>
            <a:endParaRPr lang="en-US" dirty="0" smtClean="0">
              <a:ea typeface="ＭＳ Ｐゴシック" charset="-128"/>
              <a:cs typeface="ＭＳ Ｐゴシック"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DBC71DA9-DF0F-C74A-8325-9DF18CA718AC}"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a:buFont typeface="Arial"/>
              <a:buNone/>
            </a:pPr>
            <a:r>
              <a:rPr lang="en-US" dirty="0" smtClean="0">
                <a:ea typeface="ＭＳ Ｐゴシック" charset="-128"/>
                <a:cs typeface="ＭＳ Ｐゴシック" charset="-128"/>
              </a:rPr>
              <a:t>(read</a:t>
            </a:r>
            <a:r>
              <a:rPr lang="en-US" baseline="0" dirty="0" smtClean="0">
                <a:ea typeface="ＭＳ Ｐゴシック" charset="-128"/>
                <a:cs typeface="ＭＳ Ｐゴシック" charset="-128"/>
              </a:rPr>
              <a:t> slide and explain)</a:t>
            </a:r>
          </a:p>
          <a:p>
            <a:pPr>
              <a:buFont typeface="Arial"/>
              <a:buNone/>
            </a:pPr>
            <a:r>
              <a:rPr lang="en-US" baseline="0" dirty="0" smtClean="0">
                <a:ea typeface="ＭＳ Ｐゴシック" charset="-128"/>
                <a:cs typeface="ＭＳ Ｐゴシック" charset="-128"/>
              </a:rPr>
              <a:t>Next we’re going to do a ball toss game show you how your brain learns.</a:t>
            </a:r>
            <a:endParaRPr lang="en-US" dirty="0" smtClean="0">
              <a:ea typeface="ＭＳ Ｐゴシック" charset="-128"/>
              <a:cs typeface="ＭＳ Ｐゴシック"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DBC71DA9-DF0F-C74A-8325-9DF18CA718AC}"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ea typeface="ＭＳ Ｐゴシック" charset="-128"/>
                <a:cs typeface="ＭＳ Ｐゴシック" charset="-128"/>
              </a:rPr>
              <a:t>  Here’s that brain muscle.  </a:t>
            </a:r>
            <a:r>
              <a:rPr lang="en-US" sz="1200" kern="1200" dirty="0" smtClean="0">
                <a:solidFill>
                  <a:schemeClr val="tx1"/>
                </a:solidFill>
                <a:latin typeface="+mn-lt"/>
                <a:ea typeface="+mn-ea"/>
                <a:cs typeface="+mn-cs"/>
              </a:rPr>
              <a:t>Yes, it’s a pretty gross looking</a:t>
            </a:r>
            <a:r>
              <a:rPr lang="en-US" sz="1200" kern="1200" baseline="0" dirty="0" smtClean="0">
                <a:solidFill>
                  <a:schemeClr val="tx1"/>
                </a:solidFill>
                <a:latin typeface="+mn-lt"/>
                <a:ea typeface="+mn-ea"/>
                <a:cs typeface="+mn-cs"/>
              </a:rPr>
              <a:t> picture.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  But today, we’ll use pictures like this next one to learn more about it.</a:t>
            </a:r>
          </a:p>
          <a:p>
            <a:pPr>
              <a:buFont typeface="Arial"/>
              <a:buChar char="•"/>
            </a:pPr>
            <a:endParaRPr lang="en-US" dirty="0" smtClean="0">
              <a:ea typeface="ＭＳ Ｐゴシック" charset="-128"/>
              <a:cs typeface="ＭＳ Ｐゴシック"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5FC78BE-C9C2-0B48-B173-10CF612A8A6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EDC799-D0F9-ED4A-BFA6-4C1024E4DC75}"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DC799-D0F9-ED4A-BFA6-4C1024E4DC75}"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DC799-D0F9-ED4A-BFA6-4C1024E4DC75}"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DC799-D0F9-ED4A-BFA6-4C1024E4DC75}"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DC799-D0F9-ED4A-BFA6-4C1024E4DC75}"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EDC799-D0F9-ED4A-BFA6-4C1024E4DC75}"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EDC799-D0F9-ED4A-BFA6-4C1024E4DC75}" type="datetimeFigureOut">
              <a:rPr lang="en-US" smtClean="0"/>
              <a:pPr/>
              <a:t>6/3/2015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EDC799-D0F9-ED4A-BFA6-4C1024E4DC75}" type="datetimeFigureOut">
              <a:rPr lang="en-US" smtClean="0"/>
              <a:pPr/>
              <a:t>6/3/2015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DC799-D0F9-ED4A-BFA6-4C1024E4DC75}" type="datetimeFigureOut">
              <a:rPr lang="en-US" smtClean="0"/>
              <a:pPr/>
              <a:t>6/3/2015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DC799-D0F9-ED4A-BFA6-4C1024E4DC75}"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DC799-D0F9-ED4A-BFA6-4C1024E4DC75}"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05F35-9879-F940-9225-9043BC1A66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DC799-D0F9-ED4A-BFA6-4C1024E4DC75}" type="datetimeFigureOut">
              <a:rPr lang="en-US" smtClean="0"/>
              <a:pPr/>
              <a:t>6/3/2015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05F35-9879-F940-9225-9043BC1A66D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9199" y="967777"/>
            <a:ext cx="4121416" cy="2154436"/>
          </a:xfrm>
          <a:prstGeom prst="rect">
            <a:avLst/>
          </a:prstGeom>
          <a:noFill/>
        </p:spPr>
        <p:txBody>
          <a:bodyPr wrap="square" rtlCol="0">
            <a:spAutoFit/>
          </a:bodyPr>
          <a:lstStyle/>
          <a:p>
            <a:pPr algn="ctr"/>
            <a:r>
              <a:rPr lang="en-US" sz="5400" b="1" dirty="0" smtClean="0">
                <a:ln w="50800"/>
                <a:solidFill>
                  <a:schemeClr val="bg2">
                    <a:lumMod val="60000"/>
                    <a:lumOff val="40000"/>
                  </a:schemeClr>
                </a:solidFill>
                <a:latin typeface="Arial"/>
                <a:cs typeface="Arial"/>
              </a:rPr>
              <a:t>Lesson 10:</a:t>
            </a:r>
          </a:p>
          <a:p>
            <a:pPr algn="ctr"/>
            <a:r>
              <a:rPr lang="en-US" sz="4000" dirty="0" smtClean="0">
                <a:ln w="50800"/>
                <a:solidFill>
                  <a:schemeClr val="bg1"/>
                </a:solidFill>
                <a:latin typeface="Arial"/>
                <a:cs typeface="Arial"/>
              </a:rPr>
              <a:t>How Your Brain Thinks Thoughts</a:t>
            </a:r>
          </a:p>
        </p:txBody>
      </p:sp>
      <p:sp>
        <p:nvSpPr>
          <p:cNvPr id="13" name="TextBox 12"/>
          <p:cNvSpPr txBox="1"/>
          <p:nvPr/>
        </p:nvSpPr>
        <p:spPr>
          <a:xfrm rot="16200000">
            <a:off x="7850066" y="2812000"/>
            <a:ext cx="2116410" cy="246221"/>
          </a:xfrm>
          <a:prstGeom prst="rect">
            <a:avLst/>
          </a:prstGeom>
          <a:noFill/>
        </p:spPr>
        <p:txBody>
          <a:bodyPr wrap="none" rtlCol="0">
            <a:spAutoFit/>
          </a:bodyPr>
          <a:lstStyle/>
          <a:p>
            <a:pPr algn="ctr"/>
            <a:r>
              <a:rPr lang="en-US" sz="1000" dirty="0" smtClean="0">
                <a:solidFill>
                  <a:schemeClr val="bg1"/>
                </a:solidFill>
                <a:latin typeface="Arial"/>
                <a:cs typeface="Arial"/>
              </a:rPr>
              <a:t>Giuseppe Arcimboldo (1593, Italy)</a:t>
            </a:r>
            <a:endParaRPr lang="en-US" sz="1000" dirty="0">
              <a:solidFill>
                <a:schemeClr val="bg1"/>
              </a:solidFill>
            </a:endParaRPr>
          </a:p>
        </p:txBody>
      </p:sp>
      <p:pic>
        <p:nvPicPr>
          <p:cNvPr id="9" name="Picture 8" descr="logo.png"/>
          <p:cNvPicPr>
            <a:picLocks noChangeAspect="1"/>
          </p:cNvPicPr>
          <p:nvPr/>
        </p:nvPicPr>
        <p:blipFill>
          <a:blip r:embed="rId3"/>
          <a:stretch>
            <a:fillRect/>
          </a:stretch>
        </p:blipFill>
        <p:spPr>
          <a:xfrm>
            <a:off x="1260192" y="4520244"/>
            <a:ext cx="2400246" cy="1579596"/>
          </a:xfrm>
          <a:prstGeom prst="rect">
            <a:avLst/>
          </a:prstGeom>
        </p:spPr>
      </p:pic>
      <p:sp>
        <p:nvSpPr>
          <p:cNvPr id="2" name="Rectangle 1"/>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Untitled-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921" y="1208240"/>
            <a:ext cx="3606896" cy="38219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0" y="16878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The Brain</a:t>
            </a:r>
          </a:p>
        </p:txBody>
      </p:sp>
      <p:sp>
        <p:nvSpPr>
          <p:cNvPr id="6" name="Rectangle 5"/>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bra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583367" y="1103735"/>
            <a:ext cx="4068770" cy="452395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icture 1.png"/>
          <p:cNvPicPr>
            <a:picLocks noChangeAspect="1"/>
          </p:cNvPicPr>
          <p:nvPr/>
        </p:nvPicPr>
        <p:blipFill>
          <a:blip r:embed="rId3"/>
          <a:srcRect r="2985"/>
          <a:stretch>
            <a:fillRect/>
          </a:stretch>
        </p:blipFill>
        <p:spPr bwMode="auto">
          <a:xfrm>
            <a:off x="1410355" y="1032112"/>
            <a:ext cx="6178158" cy="43074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itle 4"/>
          <p:cNvSpPr txBox="1">
            <a:spLocks/>
          </p:cNvSpPr>
          <p:nvPr/>
        </p:nvSpPr>
        <p:spPr>
          <a:xfrm>
            <a:off x="0" y="16878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A Dense Network</a:t>
            </a:r>
            <a:r>
              <a:rPr kumimoji="0" lang="en-US" sz="4400" b="1" i="0" u="none" strike="noStrike" kern="1200" cap="none" spc="0" normalizeH="0" noProof="0" dirty="0" smtClean="0">
                <a:ln>
                  <a:noFill/>
                </a:ln>
                <a:solidFill>
                  <a:srgbClr val="558ED5"/>
                </a:solidFill>
                <a:effectLst/>
                <a:uLnTx/>
                <a:uFillTx/>
                <a:latin typeface="Arial"/>
                <a:ea typeface="+mj-ea"/>
                <a:cs typeface="Arial"/>
              </a:rPr>
              <a:t> of Neurons</a:t>
            </a:r>
            <a:endParaRPr kumimoji="0" lang="en-US" sz="4400" b="1" i="0" u="none" strike="noStrike" kern="1200" cap="none" spc="0" normalizeH="0" baseline="0" noProof="0" dirty="0" smtClean="0">
              <a:ln>
                <a:noFill/>
              </a:ln>
              <a:solidFill>
                <a:srgbClr val="558ED5"/>
              </a:solidFill>
              <a:effectLst/>
              <a:uLnTx/>
              <a:uFillTx/>
              <a:latin typeface="Arial"/>
              <a:ea typeface="+mj-ea"/>
              <a:cs typeface="Arial"/>
            </a:endParaRPr>
          </a:p>
        </p:txBody>
      </p:sp>
      <p:sp>
        <p:nvSpPr>
          <p:cNvPr id="8" name="Rectangle 7"/>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st2_4467441-neuron.jpg"/>
          <p:cNvPicPr>
            <a:picLocks noChangeAspect="1"/>
          </p:cNvPicPr>
          <p:nvPr/>
        </p:nvPicPr>
        <p:blipFill>
          <a:blip r:embed="rId3"/>
          <a:stretch>
            <a:fillRect/>
          </a:stretch>
        </p:blipFill>
        <p:spPr>
          <a:xfrm>
            <a:off x="1575415" y="789377"/>
            <a:ext cx="6113882" cy="4755240"/>
          </a:xfrm>
          <a:prstGeom prst="rect">
            <a:avLst/>
          </a:prstGeom>
          <a:solidFill>
            <a:srgbClr val="FFFFFF">
              <a:shade val="85000"/>
            </a:srgbClr>
          </a:solidFill>
          <a:ln w="101600" cap="sq">
            <a:solidFill>
              <a:srgbClr val="FDFDFD">
                <a:alpha val="0"/>
              </a:srgb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8" name="TextBox 4"/>
          <p:cNvSpPr txBox="1">
            <a:spLocks noChangeArrowheads="1"/>
          </p:cNvSpPr>
          <p:nvPr/>
        </p:nvSpPr>
        <p:spPr bwMode="auto">
          <a:xfrm>
            <a:off x="6789503" y="984337"/>
            <a:ext cx="1507067"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chemeClr val="bg1"/>
                </a:solidFill>
                <a:latin typeface="Arial"/>
                <a:cs typeface="Arial"/>
              </a:rPr>
              <a:t>dendrites</a:t>
            </a:r>
            <a:endParaRPr lang="en-US" sz="2400" dirty="0">
              <a:solidFill>
                <a:schemeClr val="bg1"/>
              </a:solidFill>
              <a:latin typeface="Arial"/>
              <a:cs typeface="Arial"/>
            </a:endParaRPr>
          </a:p>
        </p:txBody>
      </p:sp>
      <p:cxnSp>
        <p:nvCxnSpPr>
          <p:cNvPr id="19" name="Straight Connector 18"/>
          <p:cNvCxnSpPr/>
          <p:nvPr/>
        </p:nvCxnSpPr>
        <p:spPr>
          <a:xfrm flipV="1">
            <a:off x="4206927" y="1287360"/>
            <a:ext cx="2678882" cy="1530986"/>
          </a:xfrm>
          <a:prstGeom prst="line">
            <a:avLst/>
          </a:prstGeom>
          <a:ln>
            <a:solidFill>
              <a:srgbClr val="6BE401"/>
            </a:solidFill>
          </a:ln>
        </p:spPr>
        <p:style>
          <a:lnRef idx="2">
            <a:schemeClr val="accent4"/>
          </a:lnRef>
          <a:fillRef idx="0">
            <a:schemeClr val="accent4"/>
          </a:fillRef>
          <a:effectRef idx="1">
            <a:schemeClr val="accent4"/>
          </a:effectRef>
          <a:fontRef idx="minor">
            <a:schemeClr val="tx1"/>
          </a:fontRef>
        </p:style>
      </p:cxnSp>
      <p:cxnSp>
        <p:nvCxnSpPr>
          <p:cNvPr id="22" name="Straight Connector 21"/>
          <p:cNvCxnSpPr/>
          <p:nvPr/>
        </p:nvCxnSpPr>
        <p:spPr>
          <a:xfrm flipH="1" flipV="1">
            <a:off x="1416904" y="1615680"/>
            <a:ext cx="1720672" cy="1093622"/>
          </a:xfrm>
          <a:prstGeom prst="line">
            <a:avLst/>
          </a:prstGeom>
          <a:ln>
            <a:solidFill>
              <a:srgbClr val="6BE401"/>
            </a:solidFill>
          </a:ln>
        </p:spPr>
        <p:style>
          <a:lnRef idx="2">
            <a:schemeClr val="accent4"/>
          </a:lnRef>
          <a:fillRef idx="0">
            <a:schemeClr val="accent4"/>
          </a:fillRef>
          <a:effectRef idx="1">
            <a:schemeClr val="accent4"/>
          </a:effectRef>
          <a:fontRef idx="minor">
            <a:schemeClr val="tx1"/>
          </a:fontRef>
        </p:style>
      </p:cxnSp>
      <p:sp>
        <p:nvSpPr>
          <p:cNvPr id="25" name="TextBox 4"/>
          <p:cNvSpPr txBox="1">
            <a:spLocks noChangeArrowheads="1"/>
          </p:cNvSpPr>
          <p:nvPr/>
        </p:nvSpPr>
        <p:spPr bwMode="auto">
          <a:xfrm>
            <a:off x="76484" y="1158297"/>
            <a:ext cx="1507067"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000000"/>
                </a:solidFill>
                <a:latin typeface="Arial"/>
                <a:cs typeface="Arial"/>
              </a:rPr>
              <a:t>cell body</a:t>
            </a:r>
            <a:endParaRPr lang="en-US" sz="2400" dirty="0">
              <a:solidFill>
                <a:srgbClr val="000000"/>
              </a:solidFill>
              <a:latin typeface="Arial"/>
              <a:cs typeface="Arial"/>
            </a:endParaRPr>
          </a:p>
        </p:txBody>
      </p:sp>
      <p:cxnSp>
        <p:nvCxnSpPr>
          <p:cNvPr id="27" name="Straight Connector 26"/>
          <p:cNvCxnSpPr/>
          <p:nvPr/>
        </p:nvCxnSpPr>
        <p:spPr>
          <a:xfrm flipH="1">
            <a:off x="1952563" y="3628803"/>
            <a:ext cx="1918008" cy="1900797"/>
          </a:xfrm>
          <a:prstGeom prst="line">
            <a:avLst/>
          </a:prstGeom>
          <a:ln>
            <a:solidFill>
              <a:srgbClr val="6BE401"/>
            </a:solidFill>
          </a:ln>
        </p:spPr>
        <p:style>
          <a:lnRef idx="2">
            <a:schemeClr val="accent4"/>
          </a:lnRef>
          <a:fillRef idx="0">
            <a:schemeClr val="accent4"/>
          </a:fillRef>
          <a:effectRef idx="1">
            <a:schemeClr val="accent4"/>
          </a:effectRef>
          <a:fontRef idx="minor">
            <a:schemeClr val="tx1"/>
          </a:fontRef>
        </p:style>
      </p:cxnSp>
      <p:sp>
        <p:nvSpPr>
          <p:cNvPr id="30" name="TextBox 4"/>
          <p:cNvSpPr txBox="1">
            <a:spLocks noChangeArrowheads="1"/>
          </p:cNvSpPr>
          <p:nvPr/>
        </p:nvSpPr>
        <p:spPr bwMode="auto">
          <a:xfrm>
            <a:off x="929302" y="5498028"/>
            <a:ext cx="1507067"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000000"/>
                </a:solidFill>
                <a:latin typeface="Arial"/>
                <a:cs typeface="Arial"/>
              </a:rPr>
              <a:t>axon</a:t>
            </a:r>
            <a:endParaRPr lang="en-US" sz="2400" dirty="0">
              <a:solidFill>
                <a:srgbClr val="000000"/>
              </a:solidFill>
              <a:latin typeface="Arial"/>
              <a:cs typeface="Arial"/>
            </a:endParaRPr>
          </a:p>
        </p:txBody>
      </p:sp>
      <p:cxnSp>
        <p:nvCxnSpPr>
          <p:cNvPr id="31" name="Straight Connector 30"/>
          <p:cNvCxnSpPr/>
          <p:nvPr/>
        </p:nvCxnSpPr>
        <p:spPr>
          <a:xfrm>
            <a:off x="5823132" y="3706560"/>
            <a:ext cx="397423" cy="1728000"/>
          </a:xfrm>
          <a:prstGeom prst="line">
            <a:avLst/>
          </a:prstGeom>
          <a:ln>
            <a:solidFill>
              <a:srgbClr val="6BE401"/>
            </a:solidFill>
          </a:ln>
        </p:spPr>
        <p:style>
          <a:lnRef idx="2">
            <a:schemeClr val="accent4"/>
          </a:lnRef>
          <a:fillRef idx="0">
            <a:schemeClr val="accent4"/>
          </a:fillRef>
          <a:effectRef idx="1">
            <a:schemeClr val="accent4"/>
          </a:effectRef>
          <a:fontRef idx="minor">
            <a:schemeClr val="tx1"/>
          </a:fontRef>
        </p:style>
      </p:cxnSp>
      <p:sp>
        <p:nvSpPr>
          <p:cNvPr id="35" name="TextBox 4"/>
          <p:cNvSpPr txBox="1">
            <a:spLocks noChangeArrowheads="1"/>
          </p:cNvSpPr>
          <p:nvPr/>
        </p:nvSpPr>
        <p:spPr bwMode="auto">
          <a:xfrm>
            <a:off x="4519668" y="5432718"/>
            <a:ext cx="3984998"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000000"/>
                </a:solidFill>
                <a:latin typeface="Arial"/>
                <a:cs typeface="Arial"/>
              </a:rPr>
              <a:t>axon transmitters</a:t>
            </a:r>
            <a:endParaRPr lang="en-US" sz="2400" dirty="0">
              <a:solidFill>
                <a:srgbClr val="000000"/>
              </a:solidFill>
              <a:latin typeface="Arial"/>
              <a:cs typeface="Arial"/>
            </a:endParaRPr>
          </a:p>
        </p:txBody>
      </p:sp>
      <p:sp>
        <p:nvSpPr>
          <p:cNvPr id="13" name="Title 4"/>
          <p:cNvSpPr txBox="1">
            <a:spLocks/>
          </p:cNvSpPr>
          <p:nvPr/>
        </p:nvSpPr>
        <p:spPr>
          <a:xfrm>
            <a:off x="0" y="16878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Parts of a Neuron</a:t>
            </a:r>
          </a:p>
        </p:txBody>
      </p:sp>
      <p:sp>
        <p:nvSpPr>
          <p:cNvPr id="14" name="Rectangle 13"/>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0" y="87726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String Ball</a:t>
            </a:r>
            <a:r>
              <a:rPr kumimoji="0" lang="en-US" sz="4400" b="1" i="0" u="none" strike="noStrike" kern="1200" cap="none" spc="0" normalizeH="0" noProof="0" dirty="0" smtClean="0">
                <a:ln>
                  <a:noFill/>
                </a:ln>
                <a:solidFill>
                  <a:srgbClr val="558ED5"/>
                </a:solidFill>
                <a:effectLst/>
                <a:uLnTx/>
                <a:uFillTx/>
                <a:latin typeface="Arial"/>
                <a:ea typeface="+mj-ea"/>
                <a:cs typeface="Arial"/>
              </a:rPr>
              <a:t> Toss</a:t>
            </a:r>
            <a:endParaRPr kumimoji="0" lang="en-US" sz="4400" b="1" i="0" u="none" strike="noStrike" kern="1200" cap="none" spc="0" normalizeH="0" baseline="0" noProof="0" dirty="0">
              <a:ln>
                <a:noFill/>
              </a:ln>
              <a:solidFill>
                <a:srgbClr val="558ED5"/>
              </a:solidFill>
              <a:effectLst/>
              <a:uLnTx/>
              <a:uFillTx/>
              <a:latin typeface="Arial"/>
              <a:ea typeface="+mj-ea"/>
              <a:cs typeface="Arial"/>
            </a:endParaRPr>
          </a:p>
        </p:txBody>
      </p:sp>
      <p:sp>
        <p:nvSpPr>
          <p:cNvPr id="6" name="Content Placeholder 2"/>
          <p:cNvSpPr txBox="1">
            <a:spLocks/>
          </p:cNvSpPr>
          <p:nvPr/>
        </p:nvSpPr>
        <p:spPr>
          <a:xfrm>
            <a:off x="504340" y="2127241"/>
            <a:ext cx="8135320" cy="15620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rgbClr val="000000"/>
                </a:solidFill>
                <a:latin typeface="Arial"/>
                <a:ea typeface="ＭＳ Ｐゴシック" charset="-128"/>
                <a:cs typeface="Arial"/>
              </a:rPr>
              <a:t>How does your brain think?</a:t>
            </a:r>
            <a:endParaRPr lang="en-US" sz="2400" i="1" dirty="0">
              <a:solidFill>
                <a:srgbClr val="000000"/>
              </a:solidFill>
              <a:latin typeface="Arial"/>
              <a:ea typeface="ＭＳ Ｐゴシック" charset="-128"/>
              <a:cs typeface="Arial"/>
            </a:endParaRPr>
          </a:p>
        </p:txBody>
      </p:sp>
      <p:sp>
        <p:nvSpPr>
          <p:cNvPr id="7" name="Rectangle 6"/>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icture 1.png"/>
          <p:cNvPicPr>
            <a:picLocks noChangeAspect="1"/>
          </p:cNvPicPr>
          <p:nvPr/>
        </p:nvPicPr>
        <p:blipFill>
          <a:blip r:embed="rId3"/>
          <a:srcRect r="2985"/>
          <a:stretch>
            <a:fillRect/>
          </a:stretch>
        </p:blipFill>
        <p:spPr bwMode="auto">
          <a:xfrm>
            <a:off x="1410355" y="1032112"/>
            <a:ext cx="6178158" cy="43074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itle 4"/>
          <p:cNvSpPr txBox="1">
            <a:spLocks/>
          </p:cNvSpPr>
          <p:nvPr/>
        </p:nvSpPr>
        <p:spPr>
          <a:xfrm>
            <a:off x="0" y="16878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How Thoughts Are Transmitted</a:t>
            </a:r>
          </a:p>
        </p:txBody>
      </p:sp>
      <p:sp>
        <p:nvSpPr>
          <p:cNvPr id="8" name="Rectangle 7"/>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734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551873" y="1983774"/>
            <a:ext cx="3005489" cy="30054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itle 4"/>
          <p:cNvSpPr txBox="1">
            <a:spLocks/>
          </p:cNvSpPr>
          <p:nvPr/>
        </p:nvSpPr>
        <p:spPr>
          <a:xfrm>
            <a:off x="0" y="48846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Neuron &amp; Synapse</a:t>
            </a:r>
            <a:r>
              <a:rPr lang="en-US" sz="4400" b="1" dirty="0" smtClean="0">
                <a:solidFill>
                  <a:srgbClr val="558ED5"/>
                </a:solidFill>
                <a:latin typeface="Arial"/>
                <a:ea typeface="+mj-ea"/>
                <a:cs typeface="Arial"/>
              </a:rPr>
              <a:t>s Video</a:t>
            </a:r>
            <a:endParaRPr kumimoji="0" lang="en-US" sz="4400" b="1" i="0" u="none" strike="noStrike" kern="1200" cap="none" spc="0" normalizeH="0" baseline="0" noProof="0" dirty="0" smtClean="0">
              <a:ln>
                <a:noFill/>
              </a:ln>
              <a:solidFill>
                <a:srgbClr val="558ED5"/>
              </a:solidFill>
              <a:effectLst/>
              <a:uLnTx/>
              <a:uFillTx/>
              <a:latin typeface="Arial"/>
              <a:ea typeface="+mj-ea"/>
              <a:cs typeface="Arial"/>
            </a:endParaRPr>
          </a:p>
        </p:txBody>
      </p:sp>
      <p:sp>
        <p:nvSpPr>
          <p:cNvPr id="8" name="Content Placeholder 2"/>
          <p:cNvSpPr txBox="1">
            <a:spLocks/>
          </p:cNvSpPr>
          <p:nvPr/>
        </p:nvSpPr>
        <p:spPr>
          <a:xfrm>
            <a:off x="504340" y="2073600"/>
            <a:ext cx="4714015" cy="41908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bg1"/>
                </a:solidFill>
                <a:latin typeface="Arial"/>
                <a:cs typeface="Arial"/>
              </a:rPr>
              <a:t>Synapse = </a:t>
            </a:r>
            <a:r>
              <a:rPr lang="en-US" dirty="0" smtClean="0">
                <a:solidFill>
                  <a:schemeClr val="bg1"/>
                </a:solidFill>
                <a:latin typeface="Arial"/>
                <a:cs typeface="Arial"/>
              </a:rPr>
              <a:t>connecting </a:t>
            </a:r>
            <a:r>
              <a:rPr lang="en-US" dirty="0">
                <a:solidFill>
                  <a:schemeClr val="bg1"/>
                </a:solidFill>
                <a:latin typeface="Arial"/>
                <a:cs typeface="Arial"/>
              </a:rPr>
              <a:t>space </a:t>
            </a:r>
            <a:r>
              <a:rPr lang="en-US" dirty="0" smtClean="0">
                <a:solidFill>
                  <a:schemeClr val="bg1"/>
                </a:solidFill>
                <a:latin typeface="Arial"/>
                <a:cs typeface="Arial"/>
              </a:rPr>
              <a:t>between </a:t>
            </a:r>
            <a:r>
              <a:rPr lang="en-US" dirty="0">
                <a:solidFill>
                  <a:schemeClr val="bg1"/>
                </a:solidFill>
                <a:latin typeface="Arial"/>
                <a:cs typeface="Arial"/>
              </a:rPr>
              <a:t>neurons</a:t>
            </a:r>
          </a:p>
          <a:p>
            <a:pPr marL="0" indent="0">
              <a:buNone/>
            </a:pPr>
            <a:endParaRPr lang="en-US" sz="2000" dirty="0">
              <a:solidFill>
                <a:schemeClr val="bg1"/>
              </a:solidFill>
              <a:latin typeface="Arial"/>
              <a:cs typeface="Arial"/>
            </a:endParaRPr>
          </a:p>
          <a:p>
            <a:pPr marL="0" indent="0">
              <a:buNone/>
            </a:pPr>
            <a:r>
              <a:rPr lang="en-US" dirty="0">
                <a:solidFill>
                  <a:schemeClr val="bg1"/>
                </a:solidFill>
                <a:latin typeface="Arial"/>
                <a:cs typeface="Arial"/>
              </a:rPr>
              <a:t>Chemicals carry the </a:t>
            </a:r>
            <a:r>
              <a:rPr lang="en-US" dirty="0" smtClean="0">
                <a:solidFill>
                  <a:schemeClr val="bg1"/>
                </a:solidFill>
                <a:latin typeface="Arial"/>
                <a:cs typeface="Arial"/>
              </a:rPr>
              <a:t>signal </a:t>
            </a:r>
            <a:r>
              <a:rPr lang="en-US" dirty="0">
                <a:solidFill>
                  <a:schemeClr val="bg1"/>
                </a:solidFill>
                <a:latin typeface="Arial"/>
                <a:cs typeface="Arial"/>
              </a:rPr>
              <a:t>across the space.</a:t>
            </a:r>
          </a:p>
        </p:txBody>
      </p:sp>
      <p:sp>
        <p:nvSpPr>
          <p:cNvPr id="9" name="Rectangle 8"/>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0316779.jpg"/>
          <p:cNvPicPr>
            <a:picLocks noChangeAspect="1"/>
          </p:cNvPicPr>
          <p:nvPr/>
        </p:nvPicPr>
        <p:blipFill>
          <a:blip r:embed="rId3">
            <a:alphaModFix amt="27000"/>
          </a:blip>
          <a:srcRect/>
          <a:stretch>
            <a:fillRect/>
          </a:stretch>
        </p:blipFill>
        <p:spPr bwMode="auto">
          <a:xfrm>
            <a:off x="-578857" y="-222387"/>
            <a:ext cx="11051601" cy="7272627"/>
          </a:xfrm>
          <a:prstGeom prst="rect">
            <a:avLst/>
          </a:prstGeom>
          <a:noFill/>
          <a:ln w="9525">
            <a:noFill/>
            <a:miter lim="800000"/>
            <a:headEnd/>
            <a:tailEnd/>
          </a:ln>
        </p:spPr>
      </p:pic>
      <p:cxnSp>
        <p:nvCxnSpPr>
          <p:cNvPr id="7" name="Straight Arrow Connector 6"/>
          <p:cNvCxnSpPr/>
          <p:nvPr/>
        </p:nvCxnSpPr>
        <p:spPr>
          <a:xfrm>
            <a:off x="2678295" y="2013120"/>
            <a:ext cx="3706414" cy="2790720"/>
          </a:xfrm>
          <a:prstGeom prst="straightConnector1">
            <a:avLst/>
          </a:prstGeom>
          <a:ln w="76200">
            <a:solidFill>
              <a:schemeClr val="bg1">
                <a:lumMod val="50000"/>
                <a:lumOff val="50000"/>
                <a:alpha val="72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449262" y="302366"/>
            <a:ext cx="2285116" cy="153795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latin typeface="Arial"/>
                <a:cs typeface="Arial"/>
              </a:rPr>
              <a:t>“What part of the neuron receives messages from other cells?”</a:t>
            </a:r>
            <a:endParaRPr lang="en-US" dirty="0">
              <a:latin typeface="Arial"/>
              <a:cs typeface="Arial"/>
            </a:endParaRPr>
          </a:p>
        </p:txBody>
      </p:sp>
      <p:sp>
        <p:nvSpPr>
          <p:cNvPr id="10" name="Rounded Rectangle 9"/>
          <p:cNvSpPr/>
          <p:nvPr/>
        </p:nvSpPr>
        <p:spPr>
          <a:xfrm>
            <a:off x="6412831" y="5019840"/>
            <a:ext cx="2285067" cy="153792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latin typeface="Arial"/>
                <a:cs typeface="Arial"/>
              </a:rPr>
              <a:t>“Dendrites”</a:t>
            </a:r>
            <a:endParaRPr lang="en-US"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rain energy.tiff"/>
          <p:cNvPicPr>
            <a:picLocks noChangeAspect="1"/>
          </p:cNvPicPr>
          <p:nvPr/>
        </p:nvPicPr>
        <p:blipFill>
          <a:blip r:embed="rId3"/>
          <a:srcRect/>
          <a:stretch>
            <a:fillRect/>
          </a:stretch>
        </p:blipFill>
        <p:spPr bwMode="auto">
          <a:xfrm>
            <a:off x="1355667" y="2309930"/>
            <a:ext cx="6533718" cy="308143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0179" name="TextBox 3"/>
          <p:cNvSpPr txBox="1">
            <a:spLocks noChangeArrowheads="1"/>
          </p:cNvSpPr>
          <p:nvPr/>
        </p:nvSpPr>
        <p:spPr bwMode="auto">
          <a:xfrm>
            <a:off x="376939" y="1254370"/>
            <a:ext cx="8439150" cy="954107"/>
          </a:xfrm>
          <a:prstGeom prst="rect">
            <a:avLst/>
          </a:prstGeom>
          <a:noFill/>
          <a:ln w="9525">
            <a:noFill/>
            <a:miter lim="800000"/>
            <a:headEnd/>
            <a:tailEnd/>
          </a:ln>
        </p:spPr>
        <p:txBody>
          <a:bodyPr>
            <a:prstTxWarp prst="textNoShape">
              <a:avLst/>
            </a:prstTxWarp>
            <a:spAutoFit/>
          </a:bodyPr>
          <a:lstStyle/>
          <a:p>
            <a:pPr algn="ctr"/>
            <a:r>
              <a:rPr lang="en-US" sz="2800" dirty="0" smtClean="0">
                <a:solidFill>
                  <a:schemeClr val="bg1"/>
                </a:solidFill>
                <a:latin typeface="Arial"/>
                <a:ea typeface="Chalkboard" charset="0"/>
                <a:cs typeface="Arial"/>
              </a:rPr>
              <a:t>How much of the energy in your body</a:t>
            </a:r>
            <a:br>
              <a:rPr lang="en-US" sz="2800" dirty="0" smtClean="0">
                <a:solidFill>
                  <a:schemeClr val="bg1"/>
                </a:solidFill>
                <a:latin typeface="Arial"/>
                <a:ea typeface="Chalkboard" charset="0"/>
                <a:cs typeface="Arial"/>
              </a:rPr>
            </a:br>
            <a:r>
              <a:rPr lang="en-US" sz="2800" dirty="0" smtClean="0">
                <a:solidFill>
                  <a:schemeClr val="bg1"/>
                </a:solidFill>
                <a:latin typeface="Arial"/>
                <a:ea typeface="Chalkboard" charset="0"/>
                <a:cs typeface="Arial"/>
              </a:rPr>
              <a:t>is taken up by your brain?</a:t>
            </a:r>
            <a:endParaRPr lang="en-US" sz="2800" dirty="0">
              <a:solidFill>
                <a:schemeClr val="bg1"/>
              </a:solidFill>
              <a:latin typeface="Arial"/>
              <a:ea typeface="Chalkboard" charset="0"/>
              <a:cs typeface="Arial"/>
            </a:endParaRPr>
          </a:p>
        </p:txBody>
      </p:sp>
      <p:sp>
        <p:nvSpPr>
          <p:cNvPr id="5" name="Rectangle 4"/>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4"/>
          <p:cNvSpPr txBox="1">
            <a:spLocks/>
          </p:cNvSpPr>
          <p:nvPr/>
        </p:nvSpPr>
        <p:spPr>
          <a:xfrm>
            <a:off x="0" y="16878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Take a Guess!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0" y="48846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Your Brain</a:t>
            </a:r>
            <a:r>
              <a:rPr kumimoji="0" lang="en-US" sz="4400" b="1" i="0" u="none" strike="noStrike" kern="1200" cap="none" spc="0" normalizeH="0" noProof="0" dirty="0" smtClean="0">
                <a:ln>
                  <a:noFill/>
                </a:ln>
                <a:solidFill>
                  <a:srgbClr val="558ED5"/>
                </a:solidFill>
                <a:effectLst/>
                <a:uLnTx/>
                <a:uFillTx/>
                <a:latin typeface="Arial"/>
                <a:ea typeface="+mj-ea"/>
                <a:cs typeface="Arial"/>
              </a:rPr>
              <a:t> Needs…</a:t>
            </a:r>
            <a:endParaRPr kumimoji="0" lang="en-US" sz="4400" b="1" i="0" u="none" strike="noStrike" kern="1200" cap="none" spc="0" normalizeH="0" baseline="0" noProof="0" dirty="0" smtClean="0">
              <a:ln>
                <a:noFill/>
              </a:ln>
              <a:solidFill>
                <a:srgbClr val="558ED5"/>
              </a:solidFill>
              <a:effectLst/>
              <a:uLnTx/>
              <a:uFillTx/>
              <a:latin typeface="Arial"/>
              <a:ea typeface="+mj-ea"/>
              <a:cs typeface="Arial"/>
            </a:endParaRPr>
          </a:p>
        </p:txBody>
      </p:sp>
      <p:sp>
        <p:nvSpPr>
          <p:cNvPr id="11" name="Rectangle 10"/>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504340" y="2073600"/>
            <a:ext cx="4714015" cy="41908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smtClean="0">
                <a:solidFill>
                  <a:schemeClr val="bg1"/>
                </a:solidFill>
                <a:latin typeface="Arial"/>
                <a:cs typeface="Arial"/>
              </a:rPr>
              <a:t>Fuel</a:t>
            </a:r>
          </a:p>
          <a:p>
            <a:r>
              <a:rPr lang="en-US" sz="4000" dirty="0" smtClean="0">
                <a:solidFill>
                  <a:schemeClr val="bg1"/>
                </a:solidFill>
                <a:latin typeface="Arial"/>
                <a:cs typeface="Arial"/>
              </a:rPr>
              <a:t>Sleep</a:t>
            </a:r>
          </a:p>
          <a:p>
            <a:r>
              <a:rPr lang="en-US" sz="4000" dirty="0" smtClean="0">
                <a:solidFill>
                  <a:schemeClr val="bg1"/>
                </a:solidFill>
                <a:latin typeface="Arial"/>
                <a:cs typeface="Arial"/>
              </a:rPr>
              <a:t>Exercise</a:t>
            </a:r>
          </a:p>
          <a:p>
            <a:r>
              <a:rPr lang="en-US" sz="4000" dirty="0" smtClean="0">
                <a:solidFill>
                  <a:schemeClr val="bg1"/>
                </a:solidFill>
                <a:latin typeface="Arial"/>
                <a:cs typeface="Arial"/>
              </a:rPr>
              <a:t>Challenge!</a:t>
            </a:r>
            <a:endParaRPr lang="en-US" sz="4000" dirty="0">
              <a:solidFill>
                <a:schemeClr val="bg1"/>
              </a:solidFill>
              <a:latin typeface="Arial"/>
              <a:cs typeface="Arial"/>
            </a:endParaRPr>
          </a:p>
        </p:txBody>
      </p:sp>
      <p:pic>
        <p:nvPicPr>
          <p:cNvPr id="2" name="Picture 1" descr="IMG_5421.jpg"/>
          <p:cNvPicPr>
            <a:picLocks noChangeAspect="1"/>
          </p:cNvPicPr>
          <p:nvPr/>
        </p:nvPicPr>
        <p:blipFill rotWithShape="1">
          <a:blip r:embed="rId3">
            <a:alphaModFix/>
            <a:extLst>
              <a:ext uri="{28A0092B-C50C-407E-A947-70E740481C1C}">
                <a14:useLocalDpi xmlns:a14="http://schemas.microsoft.com/office/drawing/2010/main" val="0"/>
              </a:ext>
            </a:extLst>
          </a:blip>
          <a:srcRect l="3059" t="22824" r="-471" b="20941"/>
          <a:stretch/>
        </p:blipFill>
        <p:spPr>
          <a:xfrm>
            <a:off x="4357076" y="1856154"/>
            <a:ext cx="4044462" cy="3502266"/>
          </a:xfrm>
          <a:prstGeom prst="rect">
            <a:avLst/>
          </a:prstGeom>
          <a:solidFill>
            <a:srgbClr val="FFFFFF">
              <a:shade val="85000"/>
            </a:srgbClr>
          </a:solidFill>
          <a:ln w="127000" cap="sq" cmpd="sng">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708452" y="2108160"/>
            <a:ext cx="7727096" cy="4156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bg1"/>
                </a:solidFill>
                <a:latin typeface="Arial"/>
                <a:cs typeface="Arial"/>
              </a:rPr>
              <a:t>When you work hard at something</a:t>
            </a:r>
            <a:r>
              <a:rPr lang="en-US" dirty="0" smtClean="0">
                <a:solidFill>
                  <a:schemeClr val="bg1"/>
                </a:solidFill>
                <a:latin typeface="Arial"/>
                <a:cs typeface="Arial"/>
              </a:rPr>
              <a:t>,</a:t>
            </a:r>
          </a:p>
          <a:p>
            <a:pPr marL="0" indent="0" algn="ctr">
              <a:buNone/>
            </a:pPr>
            <a:r>
              <a:rPr lang="en-US" dirty="0" smtClean="0">
                <a:solidFill>
                  <a:schemeClr val="bg1"/>
                </a:solidFill>
                <a:latin typeface="Arial"/>
                <a:cs typeface="Arial"/>
              </a:rPr>
              <a:t>the </a:t>
            </a:r>
            <a:r>
              <a:rPr lang="en-US" dirty="0">
                <a:solidFill>
                  <a:schemeClr val="bg1"/>
                </a:solidFill>
                <a:latin typeface="Arial"/>
                <a:cs typeface="Arial"/>
              </a:rPr>
              <a:t>active neuronal </a:t>
            </a:r>
            <a:r>
              <a:rPr lang="en-US" dirty="0" smtClean="0">
                <a:solidFill>
                  <a:schemeClr val="bg1"/>
                </a:solidFill>
                <a:latin typeface="Arial"/>
                <a:cs typeface="Arial"/>
              </a:rPr>
              <a:t>pathways</a:t>
            </a:r>
          </a:p>
          <a:p>
            <a:pPr marL="0" indent="0" algn="ctr">
              <a:buNone/>
            </a:pPr>
            <a:r>
              <a:rPr lang="en-US" u="sng" dirty="0" smtClean="0">
                <a:solidFill>
                  <a:schemeClr val="bg1"/>
                </a:solidFill>
                <a:latin typeface="Arial"/>
                <a:cs typeface="Arial"/>
              </a:rPr>
              <a:t>thicken </a:t>
            </a:r>
            <a:r>
              <a:rPr lang="en-US" u="sng" dirty="0">
                <a:solidFill>
                  <a:schemeClr val="bg1"/>
                </a:solidFill>
                <a:latin typeface="Arial"/>
                <a:cs typeface="Arial"/>
              </a:rPr>
              <a:t>with </a:t>
            </a:r>
            <a:r>
              <a:rPr lang="en-US" u="sng" dirty="0" smtClean="0">
                <a:solidFill>
                  <a:schemeClr val="bg1"/>
                </a:solidFill>
                <a:latin typeface="Arial"/>
                <a:cs typeface="Arial"/>
              </a:rPr>
              <a:t>connections</a:t>
            </a:r>
            <a:r>
              <a:rPr lang="en-US" dirty="0">
                <a:solidFill>
                  <a:schemeClr val="bg1"/>
                </a:solidFill>
                <a:latin typeface="Arial"/>
                <a:cs typeface="Arial"/>
              </a:rPr>
              <a:t> </a:t>
            </a:r>
            <a:r>
              <a:rPr lang="en-US" dirty="0" smtClean="0">
                <a:solidFill>
                  <a:schemeClr val="bg1"/>
                </a:solidFill>
                <a:latin typeface="Arial"/>
                <a:cs typeface="Arial"/>
              </a:rPr>
              <a:t>and</a:t>
            </a:r>
          </a:p>
          <a:p>
            <a:pPr marL="0" indent="0" algn="ctr">
              <a:buNone/>
            </a:pPr>
            <a:r>
              <a:rPr lang="en-US" dirty="0" smtClean="0">
                <a:solidFill>
                  <a:schemeClr val="bg1"/>
                </a:solidFill>
                <a:latin typeface="Arial"/>
                <a:cs typeface="Arial"/>
              </a:rPr>
              <a:t>they </a:t>
            </a:r>
            <a:r>
              <a:rPr lang="en-US" u="sng" dirty="0">
                <a:solidFill>
                  <a:schemeClr val="bg1"/>
                </a:solidFill>
                <a:latin typeface="Arial"/>
                <a:cs typeface="Arial"/>
              </a:rPr>
              <a:t>get faster</a:t>
            </a:r>
            <a:r>
              <a:rPr lang="en-US" dirty="0">
                <a:solidFill>
                  <a:schemeClr val="bg1"/>
                </a:solidFill>
                <a:latin typeface="Arial"/>
                <a:cs typeface="Arial"/>
              </a:rPr>
              <a:t> at thought. </a:t>
            </a:r>
          </a:p>
        </p:txBody>
      </p:sp>
    </p:spTree>
    <p:extLst>
      <p:ext uri="{BB962C8B-B14F-4D97-AF65-F5344CB8AC3E}">
        <p14:creationId xmlns:p14="http://schemas.microsoft.com/office/powerpoint/2010/main" val="41632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858992"/>
            <a:ext cx="9144000" cy="1143000"/>
          </a:xfrm>
        </p:spPr>
        <p:txBody>
          <a:bodyPr>
            <a:noAutofit/>
            <a:scene3d>
              <a:camera prst="orthographicFront">
                <a:rot lat="0" lon="0" rev="0"/>
              </a:camera>
              <a:lightRig rig="threePt" dir="t"/>
            </a:scene3d>
          </a:bodyPr>
          <a:lstStyle/>
          <a:p>
            <a:pPr>
              <a:lnSpc>
                <a:spcPct val="80000"/>
              </a:lnSpc>
            </a:pPr>
            <a:r>
              <a:rPr lang="en-US" sz="8000" b="1" spc="-100" dirty="0" smtClean="0">
                <a:solidFill>
                  <a:schemeClr val="bg2">
                    <a:lumMod val="60000"/>
                    <a:lumOff val="40000"/>
                  </a:schemeClr>
                </a:solidFill>
                <a:latin typeface="Arial"/>
                <a:cs typeface="Arial"/>
              </a:rPr>
              <a:t>We need</a:t>
            </a:r>
            <a:br>
              <a:rPr lang="en-US" sz="8000" b="1" spc="-100" dirty="0" smtClean="0">
                <a:solidFill>
                  <a:schemeClr val="bg2">
                    <a:lumMod val="60000"/>
                    <a:lumOff val="40000"/>
                  </a:schemeClr>
                </a:solidFill>
                <a:latin typeface="Arial"/>
                <a:cs typeface="Arial"/>
              </a:rPr>
            </a:br>
            <a:r>
              <a:rPr lang="en-US" sz="8000" b="1" spc="-100" dirty="0" smtClean="0">
                <a:solidFill>
                  <a:schemeClr val="bg2">
                    <a:lumMod val="60000"/>
                    <a:lumOff val="40000"/>
                  </a:schemeClr>
                </a:solidFill>
                <a:latin typeface="Arial"/>
                <a:cs typeface="Arial"/>
              </a:rPr>
              <a:t>your help!</a:t>
            </a:r>
            <a:endParaRPr lang="en-US" sz="8000" b="1" spc="-100" dirty="0">
              <a:solidFill>
                <a:schemeClr val="bg2">
                  <a:lumMod val="60000"/>
                  <a:lumOff val="40000"/>
                </a:schemeClr>
              </a:solidFill>
              <a:effectLst/>
              <a:latin typeface="Arial"/>
              <a:cs typeface="Arial"/>
            </a:endParaRPr>
          </a:p>
        </p:txBody>
      </p:sp>
      <p:sp>
        <p:nvSpPr>
          <p:cNvPr id="4" name="Rectangle 3"/>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014080" y="488461"/>
            <a:ext cx="7115840" cy="1143000"/>
          </a:xfrm>
          <a:prstGeom prst="rect">
            <a:avLst/>
          </a:prstGeom>
        </p:spPr>
        <p:txBody>
          <a:bodyPr vert="horz" lIns="91440" tIns="45720" rIns="91440" bIns="45720" rtlCol="0" anchor="ctr">
            <a:normAutofit fontScale="92500" lnSpcReduction="20000"/>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What does this mean for</a:t>
            </a:r>
            <a:r>
              <a:rPr lang="en-US" sz="4400" b="1" dirty="0" smtClean="0">
                <a:solidFill>
                  <a:srgbClr val="558ED5"/>
                </a:solidFill>
                <a:latin typeface="Arial"/>
                <a:ea typeface="+mj-ea"/>
                <a:cs typeface="Arial"/>
              </a:rPr>
              <a:t> s</a:t>
            </a:r>
            <a:r>
              <a:rPr kumimoji="0" lang="en-US" sz="4400" b="1" i="0" u="none" strike="noStrike" kern="1200" cap="none" spc="0" normalizeH="0" baseline="0" noProof="0" dirty="0" err="1" smtClean="0">
                <a:ln>
                  <a:noFill/>
                </a:ln>
                <a:solidFill>
                  <a:srgbClr val="558ED5"/>
                </a:solidFill>
                <a:effectLst/>
                <a:uLnTx/>
                <a:uFillTx/>
                <a:latin typeface="Arial"/>
                <a:ea typeface="+mj-ea"/>
                <a:cs typeface="Arial"/>
              </a:rPr>
              <a:t>uccessful</a:t>
            </a:r>
            <a:r>
              <a:rPr kumimoji="0" lang="en-US" sz="4400" b="1" i="0" u="none" strike="noStrike" kern="1200" cap="none" spc="0" normalizeH="0" noProof="0" dirty="0" smtClean="0">
                <a:ln>
                  <a:noFill/>
                </a:ln>
                <a:solidFill>
                  <a:srgbClr val="558ED5"/>
                </a:solidFill>
                <a:effectLst/>
                <a:uLnTx/>
                <a:uFillTx/>
                <a:latin typeface="Arial"/>
                <a:ea typeface="+mj-ea"/>
                <a:cs typeface="Arial"/>
              </a:rPr>
              <a:t> learning?</a:t>
            </a:r>
            <a:endParaRPr kumimoji="0" lang="en-US" sz="4400" b="1" i="0" u="none" strike="noStrike" kern="1200" cap="none" spc="0" normalizeH="0" baseline="0" noProof="0" dirty="0" smtClean="0">
              <a:ln>
                <a:noFill/>
              </a:ln>
              <a:solidFill>
                <a:srgbClr val="558ED5"/>
              </a:solidFill>
              <a:effectLst/>
              <a:uLnTx/>
              <a:uFillTx/>
              <a:latin typeface="Arial"/>
              <a:ea typeface="+mj-ea"/>
              <a:cs typeface="Arial"/>
            </a:endParaRPr>
          </a:p>
        </p:txBody>
      </p:sp>
      <p:sp>
        <p:nvSpPr>
          <p:cNvPr id="6" name="Content Placeholder 2"/>
          <p:cNvSpPr txBox="1">
            <a:spLocks/>
          </p:cNvSpPr>
          <p:nvPr/>
        </p:nvSpPr>
        <p:spPr>
          <a:xfrm>
            <a:off x="504340" y="1738440"/>
            <a:ext cx="813532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514350">
              <a:buAutoNum type="arabicParenR"/>
              <a:defRPr/>
            </a:pPr>
            <a:r>
              <a:rPr lang="en-US" dirty="0" smtClean="0">
                <a:solidFill>
                  <a:srgbClr val="000000"/>
                </a:solidFill>
                <a:latin typeface="Arial"/>
                <a:cs typeface="Arial"/>
              </a:rPr>
              <a:t>Your </a:t>
            </a:r>
            <a:r>
              <a:rPr lang="en-US" dirty="0">
                <a:solidFill>
                  <a:srgbClr val="000000"/>
                </a:solidFill>
                <a:latin typeface="Arial"/>
                <a:cs typeface="Arial"/>
              </a:rPr>
              <a:t>brain forgets when it doesn’t have enough energy or rest.</a:t>
            </a:r>
          </a:p>
          <a:p>
            <a:pPr marL="571500" indent="-514350">
              <a:buAutoNum type="arabicParenR"/>
              <a:defRPr/>
            </a:pPr>
            <a:r>
              <a:rPr lang="en-US" dirty="0" smtClean="0">
                <a:solidFill>
                  <a:srgbClr val="000000"/>
                </a:solidFill>
                <a:latin typeface="Arial"/>
                <a:cs typeface="Arial"/>
              </a:rPr>
              <a:t>The </a:t>
            </a:r>
            <a:r>
              <a:rPr lang="en-US" dirty="0">
                <a:solidFill>
                  <a:srgbClr val="000000"/>
                </a:solidFill>
                <a:latin typeface="Arial"/>
                <a:cs typeface="Arial"/>
              </a:rPr>
              <a:t>more your brain muscle practices, the easier it is for the brain to find information</a:t>
            </a:r>
            <a:r>
              <a:rPr lang="en-US" dirty="0" smtClean="0">
                <a:solidFill>
                  <a:srgbClr val="000000"/>
                </a:solidFill>
                <a:latin typeface="Arial"/>
                <a:cs typeface="Arial"/>
              </a:rPr>
              <a:t>.</a:t>
            </a:r>
          </a:p>
          <a:p>
            <a:pPr marL="571500" indent="-514350">
              <a:buAutoNum type="arabicParenR"/>
              <a:defRPr/>
            </a:pPr>
            <a:r>
              <a:rPr lang="en-US" dirty="0" smtClean="0">
                <a:solidFill>
                  <a:srgbClr val="000000"/>
                </a:solidFill>
                <a:latin typeface="Arial"/>
                <a:cs typeface="Arial"/>
              </a:rPr>
              <a:t>If </a:t>
            </a:r>
            <a:r>
              <a:rPr lang="en-US" dirty="0">
                <a:solidFill>
                  <a:srgbClr val="000000"/>
                </a:solidFill>
                <a:latin typeface="Arial"/>
                <a:cs typeface="Arial"/>
              </a:rPr>
              <a:t>you tie a new fact to other knowledge that your brain already has, it’s easier for the brain </a:t>
            </a:r>
            <a:r>
              <a:rPr lang="en-US" dirty="0" smtClean="0">
                <a:solidFill>
                  <a:srgbClr val="000000"/>
                </a:solidFill>
                <a:latin typeface="Arial"/>
                <a:cs typeface="Arial"/>
              </a:rPr>
              <a:t>to     </a:t>
            </a:r>
            <a:r>
              <a:rPr lang="en-US" dirty="0">
                <a:solidFill>
                  <a:srgbClr val="000000"/>
                </a:solidFill>
                <a:latin typeface="Arial"/>
                <a:cs typeface="Arial"/>
              </a:rPr>
              <a:t>“get it”.</a:t>
            </a:r>
          </a:p>
        </p:txBody>
      </p:sp>
      <p:sp>
        <p:nvSpPr>
          <p:cNvPr id="7" name="Rectangle 6"/>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Brain Quiz Show!</a:t>
            </a:r>
            <a:endParaRPr lang="en-US" sz="6000" b="1" dirty="0">
              <a:latin typeface="Arial"/>
              <a:cs typeface="Arial"/>
            </a:endParaRPr>
          </a:p>
        </p:txBody>
      </p:sp>
      <p:sp>
        <p:nvSpPr>
          <p:cNvPr id="3" name="Content Placeholder 2"/>
          <p:cNvSpPr>
            <a:spLocks noGrp="1"/>
          </p:cNvSpPr>
          <p:nvPr>
            <p:ph idx="1"/>
          </p:nvPr>
        </p:nvSpPr>
        <p:spPr/>
        <p:txBody>
          <a:bodyPr>
            <a:noAutofit/>
          </a:bodyPr>
          <a:lstStyle/>
          <a:p>
            <a:r>
              <a:rPr lang="en-US" dirty="0" smtClean="0">
                <a:latin typeface="Arial"/>
                <a:cs typeface="Arial"/>
              </a:rPr>
              <a:t>Break up into </a:t>
            </a:r>
            <a:r>
              <a:rPr lang="en-US" u="sng" dirty="0" smtClean="0">
                <a:latin typeface="Arial"/>
                <a:cs typeface="Arial"/>
              </a:rPr>
              <a:t>two teams</a:t>
            </a:r>
            <a:r>
              <a:rPr lang="en-US" dirty="0" smtClean="0">
                <a:latin typeface="Arial"/>
                <a:cs typeface="Arial"/>
              </a:rPr>
              <a:t>, and come up with a </a:t>
            </a:r>
            <a:r>
              <a:rPr lang="en-US" u="sng" dirty="0" smtClean="0">
                <a:latin typeface="Arial"/>
                <a:cs typeface="Arial"/>
              </a:rPr>
              <a:t>team name</a:t>
            </a:r>
            <a:r>
              <a:rPr lang="en-US" dirty="0" smtClean="0">
                <a:latin typeface="Arial"/>
                <a:cs typeface="Arial"/>
              </a:rPr>
              <a:t>.</a:t>
            </a:r>
          </a:p>
          <a:p>
            <a:r>
              <a:rPr lang="en-US" dirty="0" smtClean="0">
                <a:latin typeface="Arial"/>
                <a:cs typeface="Arial"/>
              </a:rPr>
              <a:t>Like Family Feud™, </a:t>
            </a:r>
            <a:r>
              <a:rPr lang="en-US" u="sng" dirty="0" smtClean="0">
                <a:latin typeface="Arial"/>
                <a:cs typeface="Arial"/>
              </a:rPr>
              <a:t>one player/team </a:t>
            </a:r>
            <a:r>
              <a:rPr lang="en-US" dirty="0" smtClean="0">
                <a:latin typeface="Arial"/>
                <a:cs typeface="Arial"/>
              </a:rPr>
              <a:t>comes up to answer question.</a:t>
            </a:r>
          </a:p>
          <a:p>
            <a:r>
              <a:rPr lang="en-US" dirty="0" smtClean="0">
                <a:latin typeface="Arial"/>
                <a:cs typeface="Arial"/>
              </a:rPr>
              <a:t>If you know the answer, </a:t>
            </a:r>
            <a:r>
              <a:rPr lang="en-US" u="sng" dirty="0" smtClean="0">
                <a:latin typeface="Arial"/>
                <a:cs typeface="Arial"/>
              </a:rPr>
              <a:t>tap the table </a:t>
            </a:r>
            <a:r>
              <a:rPr lang="en-US" dirty="0" smtClean="0">
                <a:latin typeface="Arial"/>
                <a:cs typeface="Arial"/>
              </a:rPr>
              <a:t>first.</a:t>
            </a:r>
          </a:p>
          <a:p>
            <a:r>
              <a:rPr lang="en-US" dirty="0" smtClean="0">
                <a:latin typeface="Arial"/>
                <a:cs typeface="Arial"/>
              </a:rPr>
              <a:t>You then have 30 seconds to </a:t>
            </a:r>
            <a:r>
              <a:rPr lang="en-US" u="sng" dirty="0" smtClean="0">
                <a:latin typeface="Arial"/>
                <a:cs typeface="Arial"/>
              </a:rPr>
              <a:t>ask your team </a:t>
            </a:r>
            <a:r>
              <a:rPr lang="en-US" dirty="0" smtClean="0">
                <a:latin typeface="Arial"/>
                <a:cs typeface="Arial"/>
              </a:rPr>
              <a:t>for help.</a:t>
            </a:r>
          </a:p>
          <a:p>
            <a:r>
              <a:rPr lang="en-US" dirty="0" smtClean="0">
                <a:latin typeface="Arial"/>
                <a:cs typeface="Arial"/>
              </a:rPr>
              <a:t>If you answer incorrectly, the </a:t>
            </a:r>
            <a:r>
              <a:rPr lang="en-US" u="sng" dirty="0" smtClean="0">
                <a:latin typeface="Arial"/>
                <a:cs typeface="Arial"/>
              </a:rPr>
              <a:t>other team </a:t>
            </a:r>
            <a:r>
              <a:rPr lang="en-US" dirty="0" smtClean="0">
                <a:latin typeface="Arial"/>
                <a:cs typeface="Arial"/>
              </a:rPr>
              <a:t>gets a chance.</a:t>
            </a:r>
            <a:endParaRPr lang="en-US"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Brain Quiz Show!</a:t>
            </a:r>
            <a:endParaRPr lang="en-US" sz="6000" b="1" dirty="0">
              <a:latin typeface="Arial"/>
              <a:cs typeface="Arial"/>
            </a:endParaRPr>
          </a:p>
        </p:txBody>
      </p:sp>
      <p:sp>
        <p:nvSpPr>
          <p:cNvPr id="3" name="Content Placeholder 2"/>
          <p:cNvSpPr>
            <a:spLocks noGrp="1"/>
          </p:cNvSpPr>
          <p:nvPr>
            <p:ph idx="1"/>
          </p:nvPr>
        </p:nvSpPr>
        <p:spPr>
          <a:xfrm>
            <a:off x="457200" y="2068096"/>
            <a:ext cx="8229600" cy="2240135"/>
          </a:xfrm>
        </p:spPr>
        <p:txBody>
          <a:bodyPr>
            <a:normAutofit/>
          </a:bodyPr>
          <a:lstStyle/>
          <a:p>
            <a:pPr algn="ctr">
              <a:buNone/>
            </a:pPr>
            <a:r>
              <a:rPr lang="en-US" sz="6000" dirty="0" smtClean="0">
                <a:latin typeface="Arial"/>
                <a:cs typeface="Arial"/>
              </a:rPr>
              <a:t>What is a growth mindset?</a:t>
            </a:r>
            <a:endParaRPr lang="en-US" sz="6000" dirty="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Brain Quiz Show!</a:t>
            </a:r>
            <a:endParaRPr lang="en-US" sz="6000" b="1" dirty="0">
              <a:latin typeface="Arial"/>
              <a:cs typeface="Arial"/>
            </a:endParaRPr>
          </a:p>
        </p:txBody>
      </p:sp>
      <p:sp>
        <p:nvSpPr>
          <p:cNvPr id="3" name="Content Placeholder 2"/>
          <p:cNvSpPr>
            <a:spLocks noGrp="1"/>
          </p:cNvSpPr>
          <p:nvPr>
            <p:ph idx="1"/>
          </p:nvPr>
        </p:nvSpPr>
        <p:spPr>
          <a:xfrm>
            <a:off x="457200" y="2068096"/>
            <a:ext cx="8229600" cy="3720432"/>
          </a:xfrm>
        </p:spPr>
        <p:txBody>
          <a:bodyPr>
            <a:normAutofit/>
          </a:bodyPr>
          <a:lstStyle/>
          <a:p>
            <a:pPr algn="ctr">
              <a:buNone/>
            </a:pPr>
            <a:r>
              <a:rPr lang="en-US" sz="6000" dirty="0" smtClean="0">
                <a:latin typeface="Arial"/>
                <a:cs typeface="Arial"/>
              </a:rPr>
              <a:t>How does your brain think thoughts?</a:t>
            </a:r>
            <a:endParaRPr lang="en-US" sz="6000" dirty="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Brain Quiz Show!</a:t>
            </a:r>
            <a:endParaRPr lang="en-US" sz="6000" b="1" dirty="0">
              <a:latin typeface="Arial"/>
              <a:cs typeface="Arial"/>
            </a:endParaRPr>
          </a:p>
        </p:txBody>
      </p:sp>
      <p:sp>
        <p:nvSpPr>
          <p:cNvPr id="3" name="Content Placeholder 2"/>
          <p:cNvSpPr>
            <a:spLocks noGrp="1"/>
          </p:cNvSpPr>
          <p:nvPr>
            <p:ph idx="1"/>
          </p:nvPr>
        </p:nvSpPr>
        <p:spPr>
          <a:xfrm>
            <a:off x="457200" y="1817036"/>
            <a:ext cx="8229600" cy="3720432"/>
          </a:xfrm>
        </p:spPr>
        <p:txBody>
          <a:bodyPr>
            <a:normAutofit/>
          </a:bodyPr>
          <a:lstStyle/>
          <a:p>
            <a:pPr algn="ctr">
              <a:buNone/>
            </a:pPr>
            <a:r>
              <a:rPr lang="en-US" sz="6000" dirty="0" smtClean="0">
                <a:latin typeface="Arial"/>
                <a:cs typeface="Arial"/>
              </a:rPr>
              <a:t>Name four parts </a:t>
            </a:r>
          </a:p>
          <a:p>
            <a:pPr algn="ctr">
              <a:buNone/>
            </a:pPr>
            <a:r>
              <a:rPr lang="en-US" sz="6000" dirty="0" smtClean="0">
                <a:latin typeface="Arial"/>
                <a:cs typeface="Arial"/>
              </a:rPr>
              <a:t>of a neuron.</a:t>
            </a:r>
            <a:endParaRPr lang="en-US" sz="6000"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Brain Quiz Show!</a:t>
            </a:r>
            <a:endParaRPr lang="en-US" sz="6000" b="1" dirty="0">
              <a:latin typeface="Arial"/>
              <a:cs typeface="Arial"/>
            </a:endParaRPr>
          </a:p>
        </p:txBody>
      </p:sp>
      <p:sp>
        <p:nvSpPr>
          <p:cNvPr id="3" name="Content Placeholder 2"/>
          <p:cNvSpPr>
            <a:spLocks noGrp="1"/>
          </p:cNvSpPr>
          <p:nvPr>
            <p:ph idx="1"/>
          </p:nvPr>
        </p:nvSpPr>
        <p:spPr>
          <a:xfrm>
            <a:off x="457200" y="2068096"/>
            <a:ext cx="8229600" cy="3720432"/>
          </a:xfrm>
        </p:spPr>
        <p:txBody>
          <a:bodyPr>
            <a:normAutofit/>
          </a:bodyPr>
          <a:lstStyle/>
          <a:p>
            <a:pPr algn="ctr">
              <a:buNone/>
            </a:pPr>
            <a:r>
              <a:rPr lang="en-US" sz="6000" dirty="0" smtClean="0">
                <a:latin typeface="Arial"/>
                <a:cs typeface="Arial"/>
              </a:rPr>
              <a:t>What are dendrites?</a:t>
            </a:r>
            <a:endParaRPr lang="en-US" sz="6000" dirty="0">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Brain Quiz Show!</a:t>
            </a:r>
            <a:endParaRPr lang="en-US" sz="6000" b="1" dirty="0">
              <a:latin typeface="Arial"/>
              <a:cs typeface="Arial"/>
            </a:endParaRPr>
          </a:p>
        </p:txBody>
      </p:sp>
      <p:sp>
        <p:nvSpPr>
          <p:cNvPr id="3" name="Content Placeholder 2"/>
          <p:cNvSpPr>
            <a:spLocks noGrp="1"/>
          </p:cNvSpPr>
          <p:nvPr>
            <p:ph idx="1"/>
          </p:nvPr>
        </p:nvSpPr>
        <p:spPr>
          <a:xfrm>
            <a:off x="457200" y="2068096"/>
            <a:ext cx="8229600" cy="3720432"/>
          </a:xfrm>
        </p:spPr>
        <p:txBody>
          <a:bodyPr>
            <a:normAutofit/>
          </a:bodyPr>
          <a:lstStyle/>
          <a:p>
            <a:pPr algn="ctr">
              <a:buNone/>
            </a:pPr>
            <a:r>
              <a:rPr lang="en-US" sz="6000" dirty="0" smtClean="0">
                <a:latin typeface="Arial"/>
                <a:cs typeface="Arial"/>
              </a:rPr>
              <a:t>How are messages transmitted in your brain?</a:t>
            </a:r>
            <a:endParaRPr lang="en-US" sz="6000" dirty="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Brain Quiz Show!</a:t>
            </a:r>
            <a:endParaRPr lang="en-US" sz="6000" b="1" dirty="0">
              <a:latin typeface="Arial"/>
              <a:cs typeface="Arial"/>
            </a:endParaRPr>
          </a:p>
        </p:txBody>
      </p:sp>
      <p:sp>
        <p:nvSpPr>
          <p:cNvPr id="3" name="Content Placeholder 2"/>
          <p:cNvSpPr>
            <a:spLocks noGrp="1"/>
          </p:cNvSpPr>
          <p:nvPr>
            <p:ph idx="1"/>
          </p:nvPr>
        </p:nvSpPr>
        <p:spPr>
          <a:xfrm>
            <a:off x="457200" y="2068096"/>
            <a:ext cx="8229600" cy="3720432"/>
          </a:xfrm>
        </p:spPr>
        <p:txBody>
          <a:bodyPr>
            <a:normAutofit/>
          </a:bodyPr>
          <a:lstStyle/>
          <a:p>
            <a:pPr algn="ctr">
              <a:buNone/>
            </a:pPr>
            <a:r>
              <a:rPr lang="en-US" sz="6000" dirty="0" smtClean="0">
                <a:latin typeface="Arial"/>
                <a:cs typeface="Arial"/>
              </a:rPr>
              <a:t>Name four things that your brain needs to function well.</a:t>
            </a:r>
            <a:endParaRPr lang="en-US" sz="6000" dirty="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Brain Quiz Show!</a:t>
            </a:r>
            <a:endParaRPr lang="en-US" sz="6000" b="1" dirty="0">
              <a:latin typeface="Arial"/>
              <a:cs typeface="Arial"/>
            </a:endParaRPr>
          </a:p>
        </p:txBody>
      </p:sp>
      <p:sp>
        <p:nvSpPr>
          <p:cNvPr id="3" name="Content Placeholder 2"/>
          <p:cNvSpPr>
            <a:spLocks noGrp="1"/>
          </p:cNvSpPr>
          <p:nvPr>
            <p:ph idx="1"/>
          </p:nvPr>
        </p:nvSpPr>
        <p:spPr>
          <a:xfrm>
            <a:off x="457200" y="2068096"/>
            <a:ext cx="8229600" cy="3720432"/>
          </a:xfrm>
        </p:spPr>
        <p:txBody>
          <a:bodyPr>
            <a:normAutofit/>
          </a:bodyPr>
          <a:lstStyle/>
          <a:p>
            <a:pPr algn="ctr">
              <a:buNone/>
            </a:pPr>
            <a:r>
              <a:rPr lang="en-US" sz="6000" dirty="0" smtClean="0">
                <a:latin typeface="Arial"/>
                <a:cs typeface="Arial"/>
              </a:rPr>
              <a:t>How does challenge help your brain?</a:t>
            </a:r>
            <a:endParaRPr lang="en-US" sz="6000" dirty="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Brain Quiz Show!</a:t>
            </a:r>
            <a:endParaRPr lang="en-US" sz="6000" b="1" dirty="0">
              <a:latin typeface="Arial"/>
              <a:cs typeface="Arial"/>
            </a:endParaRPr>
          </a:p>
        </p:txBody>
      </p:sp>
      <p:sp>
        <p:nvSpPr>
          <p:cNvPr id="3" name="Content Placeholder 2"/>
          <p:cNvSpPr>
            <a:spLocks noGrp="1"/>
          </p:cNvSpPr>
          <p:nvPr>
            <p:ph idx="1"/>
          </p:nvPr>
        </p:nvSpPr>
        <p:spPr>
          <a:xfrm>
            <a:off x="457200" y="2068096"/>
            <a:ext cx="8229600" cy="3720432"/>
          </a:xfrm>
        </p:spPr>
        <p:txBody>
          <a:bodyPr>
            <a:normAutofit lnSpcReduction="10000"/>
          </a:bodyPr>
          <a:lstStyle/>
          <a:p>
            <a:pPr algn="ctr">
              <a:buNone/>
            </a:pPr>
            <a:r>
              <a:rPr lang="en-US" sz="6000" dirty="0" smtClean="0">
                <a:latin typeface="Arial"/>
                <a:cs typeface="Arial"/>
              </a:rPr>
              <a:t>Name three things that you would tell your little brother or sister about their brain.</a:t>
            </a:r>
            <a:endParaRPr lang="en-US" sz="60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22056" y="1607040"/>
            <a:ext cx="7899888" cy="2793368"/>
          </a:xfrm>
        </p:spPr>
        <p:txBody>
          <a:bodyPr>
            <a:normAutofit fontScale="90000"/>
          </a:bodyPr>
          <a:lstStyle/>
          <a:p>
            <a:pPr algn="l"/>
            <a:r>
              <a:rPr lang="en-US" sz="3200" dirty="0" smtClean="0">
                <a:solidFill>
                  <a:schemeClr val="bg1"/>
                </a:solidFill>
                <a:latin typeface="Arial"/>
                <a:ea typeface="ＭＳ Ｐゴシック" charset="-128"/>
                <a:cs typeface="Arial"/>
              </a:rPr>
              <a:t>Everybody has challenges in school.</a:t>
            </a:r>
            <a:br>
              <a:rPr lang="en-US" sz="3200" dirty="0" smtClean="0">
                <a:solidFill>
                  <a:schemeClr val="bg1"/>
                </a:solidFill>
                <a:latin typeface="Arial"/>
                <a:ea typeface="ＭＳ Ｐゴシック" charset="-128"/>
                <a:cs typeface="Arial"/>
              </a:rPr>
            </a:br>
            <a:r>
              <a:rPr lang="en-US" sz="3200" dirty="0" smtClean="0">
                <a:solidFill>
                  <a:schemeClr val="bg1"/>
                </a:solidFill>
                <a:latin typeface="Arial"/>
                <a:ea typeface="ＭＳ Ｐゴシック" charset="-128"/>
                <a:cs typeface="Arial"/>
              </a:rPr>
              <a:t/>
            </a:r>
            <a:br>
              <a:rPr lang="en-US" sz="3200" dirty="0" smtClean="0">
                <a:solidFill>
                  <a:schemeClr val="bg1"/>
                </a:solidFill>
                <a:latin typeface="Arial"/>
                <a:ea typeface="ＭＳ Ｐゴシック" charset="-128"/>
                <a:cs typeface="Arial"/>
              </a:rPr>
            </a:br>
            <a:r>
              <a:rPr lang="en-US" sz="3200" dirty="0" smtClean="0">
                <a:solidFill>
                  <a:schemeClr val="bg1"/>
                </a:solidFill>
                <a:latin typeface="Arial"/>
                <a:ea typeface="ＭＳ Ｐゴシック" charset="-128"/>
                <a:cs typeface="Arial"/>
              </a:rPr>
              <a:t>What are some setbacks or problems that </a:t>
            </a:r>
            <a:r>
              <a:rPr lang="en-US" sz="3200" b="1" u="sng" dirty="0" smtClean="0">
                <a:solidFill>
                  <a:schemeClr val="bg1"/>
                </a:solidFill>
                <a:latin typeface="Arial"/>
                <a:ea typeface="ＭＳ Ｐゴシック" charset="-128"/>
                <a:cs typeface="Arial"/>
              </a:rPr>
              <a:t>you</a:t>
            </a:r>
            <a:r>
              <a:rPr lang="en-US" sz="3200" b="1" dirty="0" smtClean="0">
                <a:solidFill>
                  <a:schemeClr val="bg1"/>
                </a:solidFill>
                <a:latin typeface="Arial"/>
                <a:ea typeface="ＭＳ Ｐゴシック" charset="-128"/>
                <a:cs typeface="Arial"/>
              </a:rPr>
              <a:t> </a:t>
            </a:r>
            <a:r>
              <a:rPr lang="en-US" sz="3200" dirty="0" smtClean="0">
                <a:solidFill>
                  <a:schemeClr val="bg1"/>
                </a:solidFill>
                <a:latin typeface="Arial"/>
                <a:ea typeface="ＭＳ Ｐゴシック" charset="-128"/>
                <a:cs typeface="Arial"/>
              </a:rPr>
              <a:t>have experienced in </a:t>
            </a:r>
            <a:r>
              <a:rPr lang="en-US" sz="3200" b="1" u="sng" dirty="0" smtClean="0">
                <a:solidFill>
                  <a:schemeClr val="bg1"/>
                </a:solidFill>
                <a:latin typeface="Arial"/>
                <a:ea typeface="ＭＳ Ｐゴシック" charset="-128"/>
                <a:cs typeface="Arial"/>
              </a:rPr>
              <a:t>your</a:t>
            </a:r>
            <a:r>
              <a:rPr lang="en-US" sz="3200" b="1" dirty="0" smtClean="0">
                <a:solidFill>
                  <a:schemeClr val="bg1"/>
                </a:solidFill>
                <a:latin typeface="Arial"/>
                <a:ea typeface="ＭＳ Ｐゴシック" charset="-128"/>
                <a:cs typeface="Arial"/>
              </a:rPr>
              <a:t> </a:t>
            </a:r>
            <a:r>
              <a:rPr lang="en-US" sz="3200" dirty="0" smtClean="0">
                <a:solidFill>
                  <a:schemeClr val="bg1"/>
                </a:solidFill>
                <a:latin typeface="Arial"/>
                <a:ea typeface="ＭＳ Ｐゴシック" charset="-128"/>
                <a:cs typeface="Arial"/>
              </a:rPr>
              <a:t>classes in school?</a:t>
            </a:r>
            <a:r>
              <a:rPr lang="en-US" sz="3200" dirty="0" smtClean="0">
                <a:latin typeface="Arial"/>
                <a:ea typeface="ＭＳ Ｐゴシック" charset="-128"/>
                <a:cs typeface="Arial"/>
              </a:rPr>
              <a:t/>
            </a:r>
            <a:br>
              <a:rPr lang="en-US" sz="3200" dirty="0" smtClean="0">
                <a:latin typeface="Arial"/>
                <a:ea typeface="ＭＳ Ｐゴシック" charset="-128"/>
                <a:cs typeface="Arial"/>
              </a:rPr>
            </a:br>
            <a:endParaRPr lang="en-US" sz="3200" u="sng" dirty="0" smtClean="0">
              <a:latin typeface="Arial"/>
              <a:ea typeface="ＭＳ Ｐゴシック" charset="-128"/>
              <a:cs typeface="Arial"/>
            </a:endParaRPr>
          </a:p>
        </p:txBody>
      </p:sp>
      <p:sp>
        <p:nvSpPr>
          <p:cNvPr id="4" name="Title 4"/>
          <p:cNvSpPr txBox="1">
            <a:spLocks/>
          </p:cNvSpPr>
          <p:nvPr/>
        </p:nvSpPr>
        <p:spPr>
          <a:xfrm>
            <a:off x="0" y="48846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Warm Up</a:t>
            </a:r>
            <a:endParaRPr kumimoji="0" lang="en-US" sz="4400" b="1" i="0" u="none" strike="noStrike" kern="1200" cap="none" spc="0" normalizeH="0" baseline="0" noProof="0" dirty="0">
              <a:ln>
                <a:noFill/>
              </a:ln>
              <a:solidFill>
                <a:srgbClr val="558ED5"/>
              </a:solidFill>
              <a:effectLst/>
              <a:uLnTx/>
              <a:uFillTx/>
              <a:latin typeface="Arial"/>
              <a:ea typeface="+mj-ea"/>
              <a:cs typeface="Arial"/>
            </a:endParaRPr>
          </a:p>
        </p:txBody>
      </p:sp>
      <p:sp>
        <p:nvSpPr>
          <p:cNvPr id="5" name="Rectangle 4"/>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504340" y="1738440"/>
            <a:ext cx="8135320" cy="4525963"/>
          </a:xfrm>
        </p:spPr>
        <p:txBody>
          <a:bodyPr>
            <a:normAutofit/>
          </a:bodyPr>
          <a:lstStyle/>
          <a:p>
            <a:pPr marL="0" indent="0">
              <a:buNone/>
            </a:pPr>
            <a:r>
              <a:rPr lang="en-US" dirty="0" smtClean="0">
                <a:solidFill>
                  <a:srgbClr val="000000"/>
                </a:solidFill>
                <a:latin typeface="Arial"/>
                <a:ea typeface="ＭＳ Ｐゴシック" charset="-128"/>
                <a:cs typeface="Arial"/>
              </a:rPr>
              <a:t>“I’m usually good at classes like PE or social studies, but I get nervous before a math or science test.  It’s like I try to memorize everything, but when I sit down to take the test, I can’t remember anything and my heart starts beating really fast.”</a:t>
            </a:r>
          </a:p>
          <a:p>
            <a:pPr marL="0" indent="0">
              <a:buNone/>
            </a:pPr>
            <a:endParaRPr lang="en-US" dirty="0" smtClean="0">
              <a:solidFill>
                <a:srgbClr val="000000"/>
              </a:solidFill>
              <a:latin typeface="Arial"/>
              <a:ea typeface="ＭＳ Ｐゴシック" charset="-128"/>
              <a:cs typeface="Arial"/>
            </a:endParaRPr>
          </a:p>
          <a:p>
            <a:pPr marL="0" indent="0" algn="r">
              <a:buNone/>
            </a:pPr>
            <a:r>
              <a:rPr lang="en-US" sz="2400" dirty="0" smtClean="0">
                <a:solidFill>
                  <a:srgbClr val="000000"/>
                </a:solidFill>
                <a:latin typeface="Arial"/>
                <a:ea typeface="ＭＳ Ｐゴシック" charset="-128"/>
                <a:cs typeface="Arial"/>
              </a:rPr>
              <a:t>- </a:t>
            </a:r>
            <a:r>
              <a:rPr lang="en-US" sz="2400" i="1" dirty="0" smtClean="0">
                <a:solidFill>
                  <a:srgbClr val="000000"/>
                </a:solidFill>
                <a:latin typeface="Arial"/>
                <a:ea typeface="ＭＳ Ｐゴシック" charset="-128"/>
                <a:cs typeface="Arial"/>
              </a:rPr>
              <a:t>Keisha, 9</a:t>
            </a:r>
            <a:r>
              <a:rPr lang="en-US" sz="2400" i="1" baseline="30000" dirty="0" smtClean="0">
                <a:solidFill>
                  <a:srgbClr val="000000"/>
                </a:solidFill>
                <a:latin typeface="Arial"/>
                <a:ea typeface="ＭＳ Ｐゴシック" charset="-128"/>
                <a:cs typeface="Arial"/>
              </a:rPr>
              <a:t>th</a:t>
            </a:r>
            <a:r>
              <a:rPr lang="en-US" sz="2400" i="1" dirty="0" smtClean="0">
                <a:solidFill>
                  <a:srgbClr val="000000"/>
                </a:solidFill>
                <a:latin typeface="Arial"/>
                <a:ea typeface="ＭＳ Ｐゴシック" charset="-128"/>
                <a:cs typeface="Arial"/>
              </a:rPr>
              <a:t> grade student in San Jose, CA</a:t>
            </a:r>
          </a:p>
        </p:txBody>
      </p:sp>
      <p:sp>
        <p:nvSpPr>
          <p:cNvPr id="5" name="Title 4"/>
          <p:cNvSpPr txBox="1">
            <a:spLocks/>
          </p:cNvSpPr>
          <p:nvPr/>
        </p:nvSpPr>
        <p:spPr>
          <a:xfrm>
            <a:off x="0" y="48846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Keisha</a:t>
            </a:r>
            <a:endParaRPr kumimoji="0" lang="en-US" sz="4400" b="1" i="0" u="none" strike="noStrike" kern="1200" cap="none" spc="0" normalizeH="0" baseline="0" noProof="0" dirty="0">
              <a:ln>
                <a:noFill/>
              </a:ln>
              <a:solidFill>
                <a:srgbClr val="558ED5"/>
              </a:solidFill>
              <a:effectLst/>
              <a:uLnTx/>
              <a:uFillTx/>
              <a:latin typeface="Arial"/>
              <a:ea typeface="+mj-ea"/>
              <a:cs typeface="Arial"/>
            </a:endParaRPr>
          </a:p>
        </p:txBody>
      </p:sp>
      <p:sp>
        <p:nvSpPr>
          <p:cNvPr id="7" name="Rectangle 6"/>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0" y="48846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Alan</a:t>
            </a:r>
            <a:endParaRPr kumimoji="0" lang="en-US" sz="4400" b="1" i="0" u="none" strike="noStrike" kern="1200" cap="none" spc="0" normalizeH="0" baseline="0" noProof="0" dirty="0">
              <a:ln>
                <a:noFill/>
              </a:ln>
              <a:solidFill>
                <a:srgbClr val="558ED5"/>
              </a:solidFill>
              <a:effectLst/>
              <a:uLnTx/>
              <a:uFillTx/>
              <a:latin typeface="Arial"/>
              <a:ea typeface="+mj-ea"/>
              <a:cs typeface="Arial"/>
            </a:endParaRPr>
          </a:p>
        </p:txBody>
      </p:sp>
      <p:sp>
        <p:nvSpPr>
          <p:cNvPr id="7" name="Content Placeholder 2"/>
          <p:cNvSpPr txBox="1">
            <a:spLocks/>
          </p:cNvSpPr>
          <p:nvPr/>
        </p:nvSpPr>
        <p:spPr>
          <a:xfrm>
            <a:off x="504340" y="1738440"/>
            <a:ext cx="813532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000000"/>
                </a:solidFill>
                <a:latin typeface="Arial"/>
                <a:ea typeface="ＭＳ Ｐゴシック" charset="-128"/>
                <a:cs typeface="Arial"/>
              </a:rPr>
              <a:t>“I’m not the best at English or Social Studies class.  It’s mostly because English isn’t my first language.  Everybody else seems to know so much more than me. They can new learn things so much faster.</a:t>
            </a:r>
            <a:r>
              <a:rPr lang="en-US" dirty="0" smtClean="0">
                <a:solidFill>
                  <a:srgbClr val="000000"/>
                </a:solidFill>
                <a:latin typeface="Arial"/>
                <a:ea typeface="ＭＳ Ｐゴシック" charset="-128"/>
                <a:cs typeface="Arial"/>
              </a:rPr>
              <a:t>”</a:t>
            </a:r>
          </a:p>
          <a:p>
            <a:pPr marL="0" indent="0">
              <a:buNone/>
            </a:pPr>
            <a:endParaRPr lang="en-US" dirty="0" smtClean="0">
              <a:solidFill>
                <a:srgbClr val="000000"/>
              </a:solidFill>
              <a:latin typeface="Arial"/>
              <a:ea typeface="ＭＳ Ｐゴシック" charset="-128"/>
              <a:cs typeface="Arial"/>
            </a:endParaRPr>
          </a:p>
          <a:p>
            <a:pPr marL="0" indent="0" algn="r">
              <a:buNone/>
            </a:pPr>
            <a:r>
              <a:rPr lang="en-US" sz="2400" dirty="0" smtClean="0">
                <a:solidFill>
                  <a:srgbClr val="000000"/>
                </a:solidFill>
                <a:latin typeface="Arial"/>
                <a:ea typeface="ＭＳ Ｐゴシック" charset="-128"/>
                <a:cs typeface="Arial"/>
              </a:rPr>
              <a:t>				- </a:t>
            </a:r>
            <a:r>
              <a:rPr lang="en-US" sz="2400" i="1" dirty="0" smtClean="0">
                <a:solidFill>
                  <a:srgbClr val="000000"/>
                </a:solidFill>
                <a:latin typeface="Arial"/>
                <a:ea typeface="ＭＳ Ｐゴシック" charset="-128"/>
                <a:cs typeface="Arial"/>
              </a:rPr>
              <a:t>Alan</a:t>
            </a:r>
            <a:r>
              <a:rPr lang="en-US" sz="2400" i="1" dirty="0">
                <a:solidFill>
                  <a:srgbClr val="000000"/>
                </a:solidFill>
                <a:latin typeface="Arial"/>
                <a:ea typeface="ＭＳ Ｐゴシック" charset="-128"/>
                <a:cs typeface="Arial"/>
              </a:rPr>
              <a:t>, 10</a:t>
            </a:r>
            <a:r>
              <a:rPr lang="en-US" sz="2400" i="1" baseline="30000" dirty="0">
                <a:solidFill>
                  <a:srgbClr val="000000"/>
                </a:solidFill>
                <a:latin typeface="Arial"/>
                <a:ea typeface="ＭＳ Ｐゴシック" charset="-128"/>
                <a:cs typeface="Arial"/>
              </a:rPr>
              <a:t>th</a:t>
            </a:r>
            <a:r>
              <a:rPr lang="en-US" sz="2400" i="1" dirty="0">
                <a:solidFill>
                  <a:srgbClr val="000000"/>
                </a:solidFill>
                <a:latin typeface="Arial"/>
                <a:ea typeface="ＭＳ Ｐゴシック" charset="-128"/>
                <a:cs typeface="Arial"/>
              </a:rPr>
              <a:t> grade student in San Jose, CA</a:t>
            </a:r>
          </a:p>
        </p:txBody>
      </p:sp>
      <p:sp>
        <p:nvSpPr>
          <p:cNvPr id="9" name="Rectangle 8"/>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7944" y="2589840"/>
            <a:ext cx="8308112" cy="1678320"/>
          </a:xfrm>
        </p:spPr>
        <p:txBody>
          <a:bodyPr>
            <a:normAutofit/>
            <a:scene3d>
              <a:camera prst="orthographicFront">
                <a:rot lat="0" lon="0" rev="0"/>
              </a:camera>
              <a:lightRig rig="threePt" dir="t"/>
            </a:scene3d>
          </a:bodyPr>
          <a:lstStyle/>
          <a:p>
            <a:r>
              <a:rPr lang="en-US" sz="6600" b="1" dirty="0" smtClean="0">
                <a:solidFill>
                  <a:srgbClr val="558ED5"/>
                </a:solidFill>
                <a:effectLst/>
                <a:latin typeface="Arial"/>
                <a:cs typeface="Arial"/>
              </a:rPr>
              <a:t>Star Wars Clip</a:t>
            </a:r>
            <a:endParaRPr lang="en-US" sz="6600" b="1" dirty="0">
              <a:solidFill>
                <a:srgbClr val="558ED5"/>
              </a:solidFill>
              <a:effectLst/>
              <a:latin typeface="Arial"/>
              <a:cs typeface="Arial"/>
            </a:endParaRPr>
          </a:p>
        </p:txBody>
      </p:sp>
      <p:sp>
        <p:nvSpPr>
          <p:cNvPr id="4" name="Rectangle 3"/>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txBox="1">
            <a:spLocks/>
          </p:cNvSpPr>
          <p:nvPr/>
        </p:nvSpPr>
        <p:spPr>
          <a:xfrm>
            <a:off x="0" y="48846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The Growth Mindset</a:t>
            </a:r>
          </a:p>
        </p:txBody>
      </p:sp>
      <p:sp>
        <p:nvSpPr>
          <p:cNvPr id="8" name="Content Placeholder 2"/>
          <p:cNvSpPr txBox="1">
            <a:spLocks/>
          </p:cNvSpPr>
          <p:nvPr/>
        </p:nvSpPr>
        <p:spPr>
          <a:xfrm>
            <a:off x="504340" y="1738440"/>
            <a:ext cx="813532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dirty="0" smtClean="0">
                <a:solidFill>
                  <a:schemeClr val="bg1"/>
                </a:solidFill>
                <a:latin typeface="Arial"/>
                <a:cs typeface="Arial"/>
              </a:rPr>
              <a:t>Yoda </a:t>
            </a:r>
            <a:r>
              <a:rPr lang="en-US" dirty="0">
                <a:solidFill>
                  <a:schemeClr val="bg1"/>
                </a:solidFill>
                <a:latin typeface="Arial"/>
                <a:cs typeface="Arial"/>
              </a:rPr>
              <a:t>had a </a:t>
            </a:r>
            <a:r>
              <a:rPr lang="en-US" i="1" dirty="0">
                <a:solidFill>
                  <a:schemeClr val="bg1"/>
                </a:solidFill>
                <a:latin typeface="Arial"/>
                <a:cs typeface="Arial"/>
              </a:rPr>
              <a:t>Growth Mindset </a:t>
            </a:r>
            <a:r>
              <a:rPr lang="en-US" dirty="0">
                <a:solidFill>
                  <a:schemeClr val="bg1"/>
                </a:solidFill>
                <a:latin typeface="Arial"/>
                <a:cs typeface="Arial"/>
              </a:rPr>
              <a:t>which is a belief that people can learn, change and become better at things with </a:t>
            </a:r>
            <a:r>
              <a:rPr lang="en-US" u="sng" dirty="0">
                <a:solidFill>
                  <a:schemeClr val="bg1"/>
                </a:solidFill>
                <a:latin typeface="Arial"/>
                <a:cs typeface="Arial"/>
              </a:rPr>
              <a:t>effort, strategies and help</a:t>
            </a:r>
            <a:r>
              <a:rPr lang="en-US" dirty="0" smtClean="0">
                <a:solidFill>
                  <a:schemeClr val="bg1"/>
                </a:solidFill>
                <a:latin typeface="Arial"/>
                <a:cs typeface="Arial"/>
              </a:rPr>
              <a:t>.</a:t>
            </a:r>
            <a:endParaRPr lang="en-US" dirty="0">
              <a:solidFill>
                <a:srgbClr val="000000"/>
              </a:solidFill>
              <a:latin typeface="Arial"/>
              <a:ea typeface="ＭＳ Ｐゴシック" charset="-128"/>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0" y="48846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The Growth Mindset</a:t>
            </a:r>
          </a:p>
        </p:txBody>
      </p:sp>
      <p:sp>
        <p:nvSpPr>
          <p:cNvPr id="8" name="Content Placeholder 2"/>
          <p:cNvSpPr txBox="1">
            <a:spLocks/>
          </p:cNvSpPr>
          <p:nvPr/>
        </p:nvSpPr>
        <p:spPr>
          <a:xfrm>
            <a:off x="504340" y="1738440"/>
            <a:ext cx="813532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a:solidFill>
                  <a:srgbClr val="000000"/>
                </a:solidFill>
                <a:latin typeface="Arial"/>
                <a:ea typeface="ＭＳ Ｐゴシック" charset="-128"/>
                <a:cs typeface="Arial"/>
              </a:rPr>
              <a:t>The brain has an amazing ability to grow and develop like a </a:t>
            </a:r>
            <a:r>
              <a:rPr lang="en-US" u="sng" dirty="0">
                <a:solidFill>
                  <a:srgbClr val="000000"/>
                </a:solidFill>
                <a:latin typeface="Arial"/>
                <a:ea typeface="ＭＳ Ｐゴシック" charset="-128"/>
                <a:cs typeface="Arial"/>
              </a:rPr>
              <a:t>muscle</a:t>
            </a:r>
            <a:r>
              <a:rPr lang="en-US" dirty="0" smtClean="0">
                <a:solidFill>
                  <a:srgbClr val="000000"/>
                </a:solidFill>
                <a:latin typeface="Arial"/>
                <a:ea typeface="ＭＳ Ｐゴシック" charset="-128"/>
                <a:cs typeface="Arial"/>
              </a:rPr>
              <a:t>.</a:t>
            </a:r>
            <a:endParaRPr lang="en-US" dirty="0">
              <a:solidFill>
                <a:srgbClr val="000000"/>
              </a:solidFill>
              <a:latin typeface="Arial"/>
              <a:ea typeface="ＭＳ Ｐゴシック" charset="-128"/>
              <a:cs typeface="Arial"/>
            </a:endParaRPr>
          </a:p>
          <a:p>
            <a:pPr>
              <a:spcAft>
                <a:spcPts val="1200"/>
              </a:spcAft>
            </a:pPr>
            <a:r>
              <a:rPr lang="en-US" dirty="0">
                <a:solidFill>
                  <a:srgbClr val="000000"/>
                </a:solidFill>
                <a:latin typeface="Arial"/>
                <a:ea typeface="ＭＳ Ｐゴシック" charset="-128"/>
                <a:cs typeface="Arial"/>
              </a:rPr>
              <a:t>With a growth mindset, you know that people can learn, change and develop</a:t>
            </a:r>
            <a:r>
              <a:rPr lang="en-US" dirty="0" smtClean="0">
                <a:solidFill>
                  <a:srgbClr val="000000"/>
                </a:solidFill>
                <a:latin typeface="Arial"/>
                <a:ea typeface="ＭＳ Ｐゴシック" charset="-128"/>
                <a:cs typeface="Arial"/>
              </a:rPr>
              <a:t>.</a:t>
            </a:r>
            <a:endParaRPr lang="en-US" dirty="0">
              <a:solidFill>
                <a:srgbClr val="000000"/>
              </a:solidFill>
              <a:latin typeface="Arial"/>
              <a:ea typeface="ＭＳ Ｐゴシック" charset="-128"/>
              <a:cs typeface="Arial"/>
            </a:endParaRPr>
          </a:p>
          <a:p>
            <a:pPr>
              <a:spcAft>
                <a:spcPts val="1200"/>
              </a:spcAft>
            </a:pPr>
            <a:r>
              <a:rPr lang="en-US" dirty="0">
                <a:solidFill>
                  <a:srgbClr val="000000"/>
                </a:solidFill>
                <a:latin typeface="Arial"/>
                <a:ea typeface="ＭＳ Ｐゴシック" charset="-128"/>
                <a:cs typeface="Arial"/>
              </a:rPr>
              <a:t>You know that people aren’t just “dumb” at Math or </a:t>
            </a:r>
            <a:r>
              <a:rPr lang="en-US" dirty="0" smtClean="0">
                <a:solidFill>
                  <a:srgbClr val="000000"/>
                </a:solidFill>
                <a:latin typeface="Arial"/>
                <a:ea typeface="ＭＳ Ｐゴシック" charset="-128"/>
                <a:cs typeface="Arial"/>
              </a:rPr>
              <a:t>English; </a:t>
            </a:r>
            <a:r>
              <a:rPr lang="en-US" dirty="0">
                <a:solidFill>
                  <a:srgbClr val="000000"/>
                </a:solidFill>
                <a:latin typeface="Arial"/>
                <a:ea typeface="ＭＳ Ｐゴシック" charset="-128"/>
                <a:cs typeface="Arial"/>
              </a:rPr>
              <a:t>everybody can improve.</a:t>
            </a:r>
          </a:p>
        </p:txBody>
      </p:sp>
      <p:sp>
        <p:nvSpPr>
          <p:cNvPr id="9" name="Rectangle 8"/>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93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5.JPG"/>
          <p:cNvPicPr>
            <a:picLocks noChangeAspect="1"/>
          </p:cNvPicPr>
          <p:nvPr/>
        </p:nvPicPr>
        <p:blipFill>
          <a:blip r:embed="rId3"/>
          <a:srcRect b="11227"/>
          <a:stretch>
            <a:fillRect/>
          </a:stretch>
        </p:blipFill>
        <p:spPr bwMode="auto">
          <a:xfrm>
            <a:off x="1980078" y="1340768"/>
            <a:ext cx="5182200" cy="4182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itle 4"/>
          <p:cNvSpPr txBox="1">
            <a:spLocks/>
          </p:cNvSpPr>
          <p:nvPr/>
        </p:nvSpPr>
        <p:spPr>
          <a:xfrm>
            <a:off x="0" y="168781"/>
            <a:ext cx="9144000" cy="1143000"/>
          </a:xfrm>
          <a:prstGeom prst="rect">
            <a:avLst/>
          </a:prstGeom>
        </p:spPr>
        <p:txBody>
          <a:bodyPr vert="horz" lIns="91440" tIns="45720" rIns="91440" bIns="45720" rtlCol="0" anchor="ctr">
            <a:normAutofit/>
            <a:scene3d>
              <a:camera prst="orthographicFront">
                <a:rot lat="0" lon="0" rev="0"/>
              </a:camera>
              <a:lightRig rig="threePt" dir="t"/>
            </a:scene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58ED5"/>
                </a:solidFill>
                <a:effectLst/>
                <a:uLnTx/>
                <a:uFillTx/>
                <a:latin typeface="Arial"/>
                <a:ea typeface="+mj-ea"/>
                <a:cs typeface="Arial"/>
              </a:rPr>
              <a:t>The Brain</a:t>
            </a:r>
          </a:p>
        </p:txBody>
      </p:sp>
      <p:sp>
        <p:nvSpPr>
          <p:cNvPr id="8" name="Rectangle 7"/>
          <p:cNvSpPr/>
          <p:nvPr/>
        </p:nvSpPr>
        <p:spPr>
          <a:xfrm rot="21399877">
            <a:off x="-255818" y="6203027"/>
            <a:ext cx="10246637" cy="1070477"/>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5424</TotalTime>
  <Words>2119</Words>
  <Application>Microsoft Office PowerPoint</Application>
  <PresentationFormat>On-screen Show (4:3)</PresentationFormat>
  <Paragraphs>198</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We need your help!</vt:lpstr>
      <vt:lpstr>Everybody has challenges in school.  What are some setbacks or problems that you have experienced in your classes in school? </vt:lpstr>
      <vt:lpstr>PowerPoint Presentation</vt:lpstr>
      <vt:lpstr>PowerPoint Presentation</vt:lpstr>
      <vt:lpstr>Star Wars 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 Quiz Show!</vt:lpstr>
      <vt:lpstr>Brain Quiz Show!</vt:lpstr>
      <vt:lpstr>Brain Quiz Show!</vt:lpstr>
      <vt:lpstr>Brain Quiz Show!</vt:lpstr>
      <vt:lpstr>Brain Quiz Show!</vt:lpstr>
      <vt:lpstr>Brain Quiz Show!</vt:lpstr>
      <vt:lpstr>Brain Quiz Show!</vt:lpstr>
      <vt:lpstr>Brain Quiz Show!</vt:lpstr>
      <vt:lpstr>Brain Quiz Show!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Rafael Rios</dc:creator>
  <cp:lastModifiedBy>Rachel Bliss</cp:lastModifiedBy>
  <cp:revision>152</cp:revision>
  <dcterms:created xsi:type="dcterms:W3CDTF">2011-04-15T22:31:30Z</dcterms:created>
  <dcterms:modified xsi:type="dcterms:W3CDTF">2015-06-03T20:13:30Z</dcterms:modified>
</cp:coreProperties>
</file>