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306" r:id="rId4"/>
    <p:sldId id="298" r:id="rId5"/>
    <p:sldId id="312" r:id="rId6"/>
    <p:sldId id="313" r:id="rId7"/>
    <p:sldId id="314" r:id="rId8"/>
    <p:sldId id="315" r:id="rId9"/>
    <p:sldId id="316" r:id="rId10"/>
    <p:sldId id="318" r:id="rId11"/>
    <p:sldId id="271" r:id="rId12"/>
    <p:sldId id="310" r:id="rId13"/>
    <p:sldId id="261" r:id="rId14"/>
    <p:sldId id="299" r:id="rId15"/>
    <p:sldId id="293" r:id="rId16"/>
    <p:sldId id="317" r:id="rId17"/>
    <p:sldId id="292" r:id="rId18"/>
    <p:sldId id="272" r:id="rId19"/>
    <p:sldId id="260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napToObjects="1" showGuides="1">
      <p:cViewPr varScale="1">
        <p:scale>
          <a:sx n="114" d="100"/>
          <a:sy n="114" d="100"/>
        </p:scale>
        <p:origin x="156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45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35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832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151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530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217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002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396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296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988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17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3B0F6-203F-F54A-81A8-4FBA398317E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0E55-D23A-7A47-92E5-C7A819D26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20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microsoft.com/office/2007/relationships/media" Target="../media/media2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4" Type="http://schemas.openxmlformats.org/officeDocument/2006/relationships/audio" Target="../media/media2.mp3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assicalmpr.org/story/2014/09/17/class-notes-how-to-sing-well" TargetMode="Externa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minnesota.publicradio.org/radio/services/cms/education/Name_that_voice_type.pdf" TargetMode="External"/><Relationship Id="rId4" Type="http://schemas.openxmlformats.org/officeDocument/2006/relationships/hyperlink" Target="http://minnesota.publicradio.org/radio/services/cms/education/HowToSingWell.pdf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minnesota.publicradio.org/radio/services/cms/education/Whats_the_story.pdf" TargetMode="Externa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minnesota.publicradio.org/radio/services/cms/education/Classical_timeline_map.pdf" TargetMode="Externa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minnesota.publicradio.org/radio/services/cms/education/cm_in_my_life.pdf" TargetMode="External"/><Relationship Id="rId4" Type="http://schemas.openxmlformats.org/officeDocument/2006/relationships/hyperlink" Target="http://minnesota.publicradio.org/radio/services/cms/education/venn_diagrams.pd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LMgFMC-kAw" TargetMode="Externa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JYe4g_kUj4" TargetMode="Externa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uN7QC8UlEk" TargetMode="Externa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7k6zAdiQSs" TargetMode="Externa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6ISlBN2rSU" TargetMode="Externa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4e-_NV1Vos" TargetMode="Externa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280"/>
            <a:ext cx="9163588" cy="6872691"/>
          </a:xfrm>
          <a:prstGeom prst="rect">
            <a:avLst/>
          </a:prstGeom>
        </p:spPr>
      </p:pic>
      <p:pic>
        <p:nvPicPr>
          <p:cNvPr id="2" name="Picture 1" descr="CMS-0000-14 all MFL digital assets-0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24" y="1194634"/>
            <a:ext cx="7198240" cy="342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170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6843" y="0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26412"/>
            <a:ext cx="28803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IN ADDITION TO USING MANY INTERESTING INSTRUMENTS,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THE ROSE ENSEMBLE INCLUDES MANY SINGERS.</a:t>
            </a:r>
            <a:endParaRPr lang="en-US" sz="2800" dirty="0">
              <a:latin typeface="Gotham-Medium"/>
              <a:cs typeface="Gotham-Medium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72ED26-BC6F-4957-9BEC-C9884988D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360" y="2068497"/>
            <a:ext cx="5877732" cy="327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42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55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3878" y="1119612"/>
            <a:ext cx="50870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Gotham-Medium"/>
                <a:cs typeface="Gotham-Medium"/>
              </a:rPr>
              <a:t>LISTEN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</p:txBody>
      </p:sp>
      <p:pic>
        <p:nvPicPr>
          <p:cNvPr id="4" name="02 Cuando el Rey Nimrod">
            <a:hlinkClick r:id="" action="ppaction://media"/>
            <a:extLst>
              <a:ext uri="{FF2B5EF4-FFF2-40B4-BE49-F238E27FC236}">
                <a16:creationId xmlns:a16="http://schemas.microsoft.com/office/drawing/2014/main" id="{51A00264-0C80-4C89-AF37-753B82431F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746375" y="2320925"/>
            <a:ext cx="609600" cy="609600"/>
          </a:xfrm>
          <a:prstGeom prst="rect">
            <a:avLst/>
          </a:prstGeom>
        </p:spPr>
      </p:pic>
      <p:pic>
        <p:nvPicPr>
          <p:cNvPr id="5" name="10 Hoy comamos y bebamos">
            <a:hlinkClick r:id="" action="ppaction://media"/>
            <a:extLst>
              <a:ext uri="{FF2B5EF4-FFF2-40B4-BE49-F238E27FC236}">
                <a16:creationId xmlns:a16="http://schemas.microsoft.com/office/drawing/2014/main" id="{4B449C40-588E-4E75-812E-6A249BE6DDD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15905" y="3827038"/>
            <a:ext cx="609600" cy="609600"/>
          </a:xfrm>
          <a:prstGeom prst="rect">
            <a:avLst/>
          </a:prstGeom>
        </p:spPr>
      </p:pic>
      <p:pic>
        <p:nvPicPr>
          <p:cNvPr id="6" name="Sallatu Allah">
            <a:hlinkClick r:id="" action="ppaction://media"/>
            <a:extLst>
              <a:ext uri="{FF2B5EF4-FFF2-40B4-BE49-F238E27FC236}">
                <a16:creationId xmlns:a16="http://schemas.microsoft.com/office/drawing/2014/main" id="{3F80425C-A165-41B9-B684-7DCFE933332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916573" y="52466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3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9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88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57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91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3878" y="1295092"/>
            <a:ext cx="508709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Gotham-Medium"/>
                <a:cs typeface="Gotham-Medium"/>
              </a:rPr>
              <a:t>DO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WATCH THE CLASS NOTES VIDEO </a:t>
            </a:r>
            <a:r>
              <a:rPr lang="en-US" sz="2800" i="1" dirty="0">
                <a:solidFill>
                  <a:schemeClr val="bg1"/>
                </a:solidFill>
                <a:latin typeface="Gotham-Medium"/>
                <a:cs typeface="Gotham-Medium"/>
                <a:hlinkClick r:id="rId3"/>
              </a:rPr>
              <a:t>HOW TO SING WELL</a:t>
            </a:r>
            <a:endParaRPr lang="en-US" sz="2800" i="1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i="1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AND DO THE 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4"/>
              </a:rPr>
              <a:t>CURRICULUM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 THAT GOES ALONG WITH IT. 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5"/>
              </a:rPr>
              <a:t>NAME THAT VOICE TYPE</a:t>
            </a:r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i="1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</p:txBody>
      </p:sp>
    </p:spTree>
    <p:extLst>
      <p:ext uri="{BB962C8B-B14F-4D97-AF65-F5344CB8AC3E}">
        <p14:creationId xmlns:p14="http://schemas.microsoft.com/office/powerpoint/2010/main" val="2604228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91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6757" y="1343388"/>
            <a:ext cx="508709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Gotham-Medium"/>
                <a:cs typeface="Gotham-Medium"/>
              </a:rPr>
              <a:t>LEARN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MUSIC CAN BE PASSED ON THROUGH ORAL TRADITION,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JUST LIKE STORIES AND CUSTOMS.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</p:txBody>
      </p:sp>
    </p:spTree>
    <p:extLst>
      <p:ext uri="{BB962C8B-B14F-4D97-AF65-F5344CB8AC3E}">
        <p14:creationId xmlns:p14="http://schemas.microsoft.com/office/powerpoint/2010/main" val="1790313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88" y="0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0304" y="643395"/>
            <a:ext cx="285911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THINK ABOUT HOW STORIES, CUSTOMS, TRADITIONS, AND MUSIC ARE SHARED IN YOUR COMMUNITY OR IN CULTURES YOU HAVE LEARNED ABOUT. 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EBCB23-41C8-4E72-82A5-B9D8A35A2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718" y="581251"/>
            <a:ext cx="3198837" cy="2133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5EEC67-9C71-406B-A5CC-0475BE792F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9717" y="4724775"/>
            <a:ext cx="3198838" cy="21332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0130E6-BAC0-4DD5-B756-7EC3F2EDC3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9717" y="2770489"/>
            <a:ext cx="3198838" cy="189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16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91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3878" y="1292342"/>
            <a:ext cx="508709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Gotham-Medium"/>
                <a:cs typeface="Gotham-Medium"/>
              </a:rPr>
              <a:t>DO</a:t>
            </a:r>
          </a:p>
          <a:p>
            <a:pPr algn="ctr"/>
            <a:endParaRPr lang="en-US" sz="2800" dirty="0"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3"/>
              </a:rPr>
              <a:t>WHAT’S THE STORY</a:t>
            </a:r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THIS LESSON COMPARES AND CONTRASTS STORYTELLING ELEMENTS IN TRADITIONAL HMONG MUSIC AND WESTERN CLASSICAL OPERA.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</p:txBody>
      </p:sp>
    </p:spTree>
    <p:extLst>
      <p:ext uri="{BB962C8B-B14F-4D97-AF65-F5344CB8AC3E}">
        <p14:creationId xmlns:p14="http://schemas.microsoft.com/office/powerpoint/2010/main" val="42718937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91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7720" y="962388"/>
            <a:ext cx="45262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Gotham-Medium"/>
                <a:cs typeface="Gotham-Medium"/>
              </a:rPr>
              <a:t>LEARN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MUSICAL TRADITIONS FROM VARIOUS PLACES HAVE MANY SIMILARITIES &amp; DIFFERENCES.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</p:txBody>
      </p:sp>
    </p:spTree>
    <p:extLst>
      <p:ext uri="{BB962C8B-B14F-4D97-AF65-F5344CB8AC3E}">
        <p14:creationId xmlns:p14="http://schemas.microsoft.com/office/powerpoint/2010/main" val="772614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87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7245" y="893720"/>
            <a:ext cx="25548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LISTEN TO WHICH ELEMENTS OF MUSIC SOUND SIMILAR OR DIFFERENT.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82809" y="185729"/>
            <a:ext cx="5637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F3CB11D-FB4A-4F67-816D-C45842BAE62F}"/>
              </a:ext>
            </a:extLst>
          </p:cNvPr>
          <p:cNvSpPr/>
          <p:nvPr/>
        </p:nvSpPr>
        <p:spPr>
          <a:xfrm>
            <a:off x="3369386" y="1371075"/>
            <a:ext cx="1500326" cy="1376039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PITCH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06B039A-A66B-4B94-B570-3446C098943D}"/>
              </a:ext>
            </a:extLst>
          </p:cNvPr>
          <p:cNvSpPr/>
          <p:nvPr/>
        </p:nvSpPr>
        <p:spPr>
          <a:xfrm>
            <a:off x="5646991" y="4088832"/>
            <a:ext cx="2308733" cy="2036759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DYNAMICS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D8D8EC-1C55-47AF-B271-901EC4EFF28F}"/>
              </a:ext>
            </a:extLst>
          </p:cNvPr>
          <p:cNvSpPr/>
          <p:nvPr/>
        </p:nvSpPr>
        <p:spPr>
          <a:xfrm rot="10800000" flipH="1" flipV="1">
            <a:off x="3445511" y="3498033"/>
            <a:ext cx="1500325" cy="251904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TIMBRE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DE1738-CF85-4D2A-9164-50FF47166C2A}"/>
              </a:ext>
            </a:extLst>
          </p:cNvPr>
          <p:cNvSpPr/>
          <p:nvPr/>
        </p:nvSpPr>
        <p:spPr>
          <a:xfrm>
            <a:off x="5429207" y="2334827"/>
            <a:ext cx="2699939" cy="153583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HARMONY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708769C-399C-43E2-9825-C02319C6983A}"/>
              </a:ext>
            </a:extLst>
          </p:cNvPr>
          <p:cNvSpPr/>
          <p:nvPr/>
        </p:nvSpPr>
        <p:spPr>
          <a:xfrm>
            <a:off x="5646991" y="805871"/>
            <a:ext cx="2264369" cy="112973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RHYTHM</a:t>
            </a:r>
          </a:p>
        </p:txBody>
      </p:sp>
    </p:spTree>
    <p:extLst>
      <p:ext uri="{BB962C8B-B14F-4D97-AF65-F5344CB8AC3E}">
        <p14:creationId xmlns:p14="http://schemas.microsoft.com/office/powerpoint/2010/main" val="16148618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91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8468" y="1398873"/>
            <a:ext cx="508709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Gotham-Medium"/>
                <a:cs typeface="Gotham-Medium"/>
              </a:rPr>
              <a:t>DO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3"/>
              </a:rPr>
              <a:t>CLASSICAL TIMELINE/MAP</a:t>
            </a:r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4"/>
              </a:rPr>
              <a:t>VENN DIAGRAMS</a:t>
            </a:r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5"/>
              </a:rPr>
              <a:t>CLASSICAL MUSIC IN MY LIFE</a:t>
            </a:r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</p:txBody>
      </p:sp>
    </p:spTree>
    <p:extLst>
      <p:ext uri="{BB962C8B-B14F-4D97-AF65-F5344CB8AC3E}">
        <p14:creationId xmlns:p14="http://schemas.microsoft.com/office/powerpoint/2010/main" val="3330234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280"/>
            <a:ext cx="9163588" cy="68726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646" y="2197180"/>
            <a:ext cx="3338350" cy="191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87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1820" y="402952"/>
            <a:ext cx="274319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CLASS NOTES ARTISTS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 ROSE ENSEMBLE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395" y="1321065"/>
            <a:ext cx="6665087" cy="428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73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91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2163" y="610946"/>
            <a:ext cx="41757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Gotham-Medium"/>
                <a:cs typeface="Gotham-Medium"/>
              </a:rPr>
              <a:t>LEARN</a:t>
            </a:r>
          </a:p>
          <a:p>
            <a:pPr algn="ctr"/>
            <a:endParaRPr lang="en-US" sz="2800" dirty="0"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THE ROSE ENSEMBLE PLAYS MUSIC FROM A WIDE VARIETY OF MUSICAL TRADITIONS &amp; USES MANY AUTHENTIC INSTRUMENTS.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LET’S MEET A FEW OF THE INSTRUMENTS YOU MIGHT HEAR AT THEIR CONCERT.</a:t>
            </a:r>
          </a:p>
        </p:txBody>
      </p:sp>
    </p:spTree>
    <p:extLst>
      <p:ext uri="{BB962C8B-B14F-4D97-AF65-F5344CB8AC3E}">
        <p14:creationId xmlns:p14="http://schemas.microsoft.com/office/powerpoint/2010/main" val="2868437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699" y="0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26412"/>
            <a:ext cx="271913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THE </a:t>
            </a:r>
            <a:r>
              <a:rPr lang="en-US" sz="2800" dirty="0">
                <a:latin typeface="Gotham-Medium"/>
                <a:cs typeface="Gotham-Medium"/>
              </a:rPr>
              <a:t>QANOUN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IS A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MIDDLE EASTERN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STRINGED INSTRUMENT.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LISTEN TO IT 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3"/>
              </a:rPr>
              <a:t>HERE</a:t>
            </a:r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33" y="2134345"/>
            <a:ext cx="5799162" cy="26197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19433" y="4764912"/>
            <a:ext cx="579916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By </a:t>
            </a:r>
            <a:r>
              <a:rPr lang="en-US" sz="800" dirty="0" err="1"/>
              <a:t>Ozanyarman</a:t>
            </a:r>
            <a:r>
              <a:rPr lang="en-US" sz="800" dirty="0"/>
              <a:t> at English Wikipedia (Transferred from </a:t>
            </a:r>
            <a:r>
              <a:rPr lang="en-US" sz="800" dirty="0" err="1"/>
              <a:t>en.wikipedia</a:t>
            </a:r>
            <a:r>
              <a:rPr lang="en-US" sz="800" dirty="0"/>
              <a:t> to Commons.) [Public domain], via Wikimedia Commons</a:t>
            </a:r>
          </a:p>
        </p:txBody>
      </p:sp>
    </p:spTree>
    <p:extLst>
      <p:ext uri="{BB962C8B-B14F-4D97-AF65-F5344CB8AC3E}">
        <p14:creationId xmlns:p14="http://schemas.microsoft.com/office/powerpoint/2010/main" val="863559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699" y="0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26412"/>
            <a:ext cx="271913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THE </a:t>
            </a:r>
            <a:r>
              <a:rPr lang="en-US" sz="2800" dirty="0">
                <a:latin typeface="Gotham-Medium"/>
                <a:cs typeface="Gotham-Medium"/>
              </a:rPr>
              <a:t>‘OUD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 IS ONE OF THE OLDEST KNOWN INSTRUMENTS. IT IS A STRINGED INSTRUMENT WITH ORIGINS IN THE MIDDLE EAST. 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LISTEN 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3"/>
              </a:rPr>
              <a:t>HERE</a:t>
            </a:r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30" y="1130413"/>
            <a:ext cx="2759710" cy="461186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122930" y="5742277"/>
            <a:ext cx="2759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y Frank </a:t>
            </a:r>
            <a:r>
              <a:rPr lang="en-US" sz="800" dirty="0" err="1"/>
              <a:t>Kovalchek</a:t>
            </a:r>
            <a:r>
              <a:rPr lang="en-US" sz="800" dirty="0"/>
              <a:t> from Anchorage, Alaska, USA (Musical instruments on display at the MIM) [CC BY 2.0 (http://creativecommons.org/licenses/by/2.0)], via Wikimedia Commons</a:t>
            </a:r>
          </a:p>
        </p:txBody>
      </p:sp>
    </p:spTree>
    <p:extLst>
      <p:ext uri="{BB962C8B-B14F-4D97-AF65-F5344CB8AC3E}">
        <p14:creationId xmlns:p14="http://schemas.microsoft.com/office/powerpoint/2010/main" val="3658722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896" y="10782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5280" y="526412"/>
            <a:ext cx="238385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THE </a:t>
            </a:r>
            <a:r>
              <a:rPr lang="en-US" sz="2800" dirty="0">
                <a:latin typeface="Gotham-Medium"/>
                <a:cs typeface="Gotham-Medium"/>
              </a:rPr>
              <a:t>NEY 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IS AN END-BLOWN FLUTE .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LISTEN TO IT 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3"/>
              </a:rPr>
              <a:t>HERE</a:t>
            </a:r>
            <a:endParaRPr lang="en-US" sz="2800" dirty="0">
              <a:latin typeface="Gotham-Medium"/>
              <a:cs typeface="Gotham-Medium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960" y="788022"/>
            <a:ext cx="1981199" cy="483645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108960" y="5711390"/>
            <a:ext cx="19811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err="1"/>
              <a:t>Nerval</a:t>
            </a:r>
            <a:r>
              <a:rPr lang="en-US" sz="800" dirty="0"/>
              <a:t> at English Wikipedia [GFDL (http://www.gnu.org/copyleft/fdl.html) or CC BY-SA 3.0 (https://creativecommons.org/licenses/by-sa/3.0)], via Wikimedia Commons</a:t>
            </a:r>
          </a:p>
        </p:txBody>
      </p:sp>
    </p:spTree>
    <p:extLst>
      <p:ext uri="{BB962C8B-B14F-4D97-AF65-F5344CB8AC3E}">
        <p14:creationId xmlns:p14="http://schemas.microsoft.com/office/powerpoint/2010/main" val="543090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699" y="0"/>
            <a:ext cx="9163588" cy="6872691"/>
          </a:xfrm>
          <a:prstGeom prst="rect">
            <a:avLst/>
          </a:prstGeom>
        </p:spPr>
      </p:pic>
      <p:sp>
        <p:nvSpPr>
          <p:cNvPr id="3" name="TextBox 2">
            <a:hlinkClick r:id="rId3"/>
          </p:cNvPr>
          <p:cNvSpPr txBox="1"/>
          <p:nvPr/>
        </p:nvSpPr>
        <p:spPr>
          <a:xfrm>
            <a:off x="0" y="526412"/>
            <a:ext cx="271913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THE </a:t>
            </a:r>
            <a:r>
              <a:rPr lang="en-US" sz="2800" dirty="0">
                <a:latin typeface="Gotham-Medium"/>
                <a:cs typeface="Gotham-Medium"/>
              </a:rPr>
              <a:t>REBEC 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IS A BOWED STRINGED INSTRUMENT FROM THE MEDIEVAL ERA.</a:t>
            </a:r>
            <a:endParaRPr lang="en-US" sz="2800" dirty="0">
              <a:latin typeface="Gotham-Medium"/>
              <a:cs typeface="Gotham-Medium"/>
            </a:endParaRPr>
          </a:p>
          <a:p>
            <a:pPr algn="ctr"/>
            <a:endParaRPr lang="en-US" sz="2800" dirty="0">
              <a:latin typeface="Gotham-Medium"/>
              <a:cs typeface="Gotham-Medium"/>
            </a:endParaRPr>
          </a:p>
          <a:p>
            <a:pPr algn="ctr"/>
            <a:endParaRPr lang="en-US" sz="2800" dirty="0"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LISTEN 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3"/>
              </a:rPr>
              <a:t>HERE</a:t>
            </a:r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838" y="387350"/>
            <a:ext cx="2590800" cy="56781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63838" y="6077635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/>
              <a:t>Gerard David [Public domain], via Wikimedia Commons</a:t>
            </a:r>
          </a:p>
        </p:txBody>
      </p:sp>
    </p:spTree>
    <p:extLst>
      <p:ext uri="{BB962C8B-B14F-4D97-AF65-F5344CB8AC3E}">
        <p14:creationId xmlns:p14="http://schemas.microsoft.com/office/powerpoint/2010/main" val="2660319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700" y="0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" y="252092"/>
            <a:ext cx="271913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THE </a:t>
            </a:r>
            <a:r>
              <a:rPr lang="en-US" sz="2800" dirty="0">
                <a:latin typeface="Gotham-Medium"/>
                <a:cs typeface="Gotham-Medium"/>
              </a:rPr>
              <a:t>PSALTERY 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IS A STRINGED INSTRUMENT AND A MEMBER OF THE ZITHER FAMILY.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SOMETIMES IT IS BOWED, SOMETIMES IT IS PLUCKED. 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LISTEN 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3"/>
              </a:rPr>
              <a:t>HERE</a:t>
            </a:r>
            <a:endParaRPr lang="en-US" sz="2800" dirty="0">
              <a:latin typeface="Gotham-Medium"/>
              <a:cs typeface="Gotham-Medium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794" y="3630756"/>
            <a:ext cx="5680423" cy="268044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849879" y="6382226"/>
            <a:ext cx="606900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By Didier </a:t>
            </a:r>
            <a:r>
              <a:rPr lang="en-US" sz="800" dirty="0" err="1"/>
              <a:t>Descouens</a:t>
            </a:r>
            <a:r>
              <a:rPr lang="en-US" sz="800" dirty="0"/>
              <a:t> - Own work, CC BY-SA 4.0, https://commons.wikimedia.org/w/index.php?curid=63271381</a:t>
            </a:r>
          </a:p>
        </p:txBody>
      </p:sp>
    </p:spTree>
    <p:extLst>
      <p:ext uri="{BB962C8B-B14F-4D97-AF65-F5344CB8AC3E}">
        <p14:creationId xmlns:p14="http://schemas.microsoft.com/office/powerpoint/2010/main" val="1288613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370" y="-14691"/>
            <a:ext cx="9163588" cy="6872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26412"/>
            <a:ext cx="271913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latin typeface="Gotham-Medium"/>
                <a:cs typeface="Gotham-Medium"/>
              </a:rPr>
              <a:t>ARABIC PERCUSSION 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INCLUDES THE DARBUKA,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 BENDR, &amp; RIQQ.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</a:rPr>
              <a:t>LISTEN TO SOME ARABIC PERCUSSION </a:t>
            </a:r>
            <a:r>
              <a:rPr lang="en-US" sz="2800" dirty="0">
                <a:solidFill>
                  <a:schemeClr val="bg1"/>
                </a:solidFill>
                <a:latin typeface="Gotham-Medium"/>
                <a:cs typeface="Gotham-Medium"/>
                <a:hlinkClick r:id="rId3"/>
              </a:rPr>
              <a:t>HERE</a:t>
            </a:r>
            <a:endParaRPr lang="en-US" sz="2800" dirty="0">
              <a:solidFill>
                <a:schemeClr val="bg1"/>
              </a:solidFill>
              <a:latin typeface="Gotham-Medium"/>
              <a:cs typeface="Gotham-Medium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621" y="2576781"/>
            <a:ext cx="2388870" cy="31851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63838" y="5841957"/>
            <a:ext cx="24786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By Original uploader and author was Room237 at </a:t>
            </a:r>
            <a:r>
              <a:rPr lang="en-US" sz="800" dirty="0" err="1"/>
              <a:t>en.wikipedia</a:t>
            </a:r>
            <a:r>
              <a:rPr lang="en-US" sz="800" dirty="0"/>
              <a:t> - Originally from </a:t>
            </a:r>
            <a:r>
              <a:rPr lang="en-US" sz="800" dirty="0" err="1"/>
              <a:t>en.wikipedia</a:t>
            </a:r>
            <a:r>
              <a:rPr lang="en-US" sz="800" dirty="0"/>
              <a:t>; description page is/was here., Public Domain, https://commons.wikimedia.org/w/index.php?curid=3186851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149" y="2576781"/>
            <a:ext cx="2740494" cy="28295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597407" y="5488014"/>
            <a:ext cx="28162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By No machine-readable author provided. </a:t>
            </a:r>
            <a:r>
              <a:rPr lang="en-US" sz="800" dirty="0" err="1"/>
              <a:t>Catrin</a:t>
            </a:r>
            <a:r>
              <a:rPr lang="en-US" sz="800" dirty="0"/>
              <a:t> assumed (based on copyright claims). - No machine-readable source provided. Own work assumed (based on copyright claims)., CC BY-SA 3.0, https://commons.wikimedia.org/w/index.php?curid=831575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838" y="87905"/>
            <a:ext cx="3069170" cy="238628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033008" y="1628092"/>
            <a:ext cx="2255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By No machine-readable author provided. </a:t>
            </a:r>
            <a:r>
              <a:rPr lang="en-US" sz="800" dirty="0" err="1"/>
              <a:t>Catrin</a:t>
            </a:r>
            <a:r>
              <a:rPr lang="en-US" sz="800" dirty="0"/>
              <a:t> assumed (based on copyright claims). - No machine-readable source provided. Own work assumed (based on copyright claims)., CC BY-SA 3.0, https://commons.wikimedia.org/w/index.php?curid=831572</a:t>
            </a:r>
          </a:p>
        </p:txBody>
      </p:sp>
    </p:spTree>
    <p:extLst>
      <p:ext uri="{BB962C8B-B14F-4D97-AF65-F5344CB8AC3E}">
        <p14:creationId xmlns:p14="http://schemas.microsoft.com/office/powerpoint/2010/main" val="1012351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CMS-0108-15 Class Notes FY15_R2</Template>
  <TotalTime>11376</TotalTime>
  <Words>568</Words>
  <Application>Microsoft Office PowerPoint</Application>
  <PresentationFormat>On-screen Show (4:3)</PresentationFormat>
  <Paragraphs>102</Paragraphs>
  <Slides>19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Gotham-Medium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Condon, Katie</dc:creator>
  <cp:lastModifiedBy>Philpott, Claire</cp:lastModifiedBy>
  <cp:revision>97</cp:revision>
  <cp:lastPrinted>2014-09-09T16:55:11Z</cp:lastPrinted>
  <dcterms:created xsi:type="dcterms:W3CDTF">2014-09-22T14:49:33Z</dcterms:created>
  <dcterms:modified xsi:type="dcterms:W3CDTF">2017-11-09T20:00:45Z</dcterms:modified>
</cp:coreProperties>
</file>