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2"/>
  </p:notesMasterIdLst>
  <p:sldIdLst>
    <p:sldId id="256" r:id="rId2"/>
    <p:sldId id="257" r:id="rId3"/>
    <p:sldId id="258" r:id="rId4"/>
    <p:sldId id="259" r:id="rId5"/>
    <p:sldId id="260" r:id="rId6"/>
    <p:sldId id="263" r:id="rId7"/>
    <p:sldId id="269" r:id="rId8"/>
    <p:sldId id="270" r:id="rId9"/>
    <p:sldId id="264" r:id="rId10"/>
    <p:sldId id="271" r:id="rId11"/>
    <p:sldId id="272" r:id="rId12"/>
    <p:sldId id="273" r:id="rId13"/>
    <p:sldId id="281" r:id="rId14"/>
    <p:sldId id="262" r:id="rId15"/>
    <p:sldId id="293" r:id="rId16"/>
    <p:sldId id="294" r:id="rId17"/>
    <p:sldId id="295" r:id="rId18"/>
    <p:sldId id="288" r:id="rId19"/>
    <p:sldId id="289" r:id="rId20"/>
    <p:sldId id="296" r:id="rId21"/>
    <p:sldId id="279" r:id="rId22"/>
    <p:sldId id="280" r:id="rId23"/>
    <p:sldId id="290" r:id="rId24"/>
    <p:sldId id="291" r:id="rId25"/>
    <p:sldId id="275" r:id="rId26"/>
    <p:sldId id="267" r:id="rId27"/>
    <p:sldId id="282" r:id="rId28"/>
    <p:sldId id="283" r:id="rId29"/>
    <p:sldId id="284" r:id="rId30"/>
    <p:sldId id="285" r:id="rId3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290"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4B39C-395C-4D39-A456-2AC60F1F95C0}" type="datetimeFigureOut">
              <a:rPr lang="it-IT" smtClean="0"/>
              <a:pPr/>
              <a:t>22/09/2017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2C3D44-17B2-41CF-A0BA-A452EFE54AD8}"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636D52CC-4723-4A56-9539-62CCDAEC2729}" type="datetime1">
              <a:rPr lang="it-IT" smtClean="0"/>
              <a:pPr/>
              <a:t>22/09/2017</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41161E0-A9C0-4C8B-A573-2CE373A881B5}" type="datetime1">
              <a:rPr lang="it-IT" smtClean="0"/>
              <a:pPr/>
              <a:t>22/09/2017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02DA5376-4437-4D84-9B83-AEA8064BA788}" type="datetime1">
              <a:rPr lang="it-IT" smtClean="0"/>
              <a:pPr/>
              <a:t>22/09/2017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62A177E7-2DC3-4332-B03D-E344DE546C49}" type="datetime1">
              <a:rPr lang="it-IT" smtClean="0"/>
              <a:pPr/>
              <a:t>22/09/2017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97046C13-48D4-45A1-8D9B-486C3F568CEF}" type="datetime1">
              <a:rPr lang="it-IT" smtClean="0"/>
              <a:pPr/>
              <a:t>22/09/2017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9EF0EDB7-57AD-43E7-86E7-7BF893C561DC}" type="datetime1">
              <a:rPr lang="it-IT" smtClean="0"/>
              <a:pPr/>
              <a:t>22/09/2017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4A0F6EC5-9F8A-400F-B10E-631D51D5897B}" type="datetime1">
              <a:rPr lang="it-IT" smtClean="0"/>
              <a:pPr/>
              <a:t>22/09/2017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A1295960-989C-447E-B3B9-6F8BE3946FE5}" type="datetime1">
              <a:rPr lang="it-IT" smtClean="0"/>
              <a:pPr/>
              <a:t>22/09/2017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951B225-737D-4E4D-933D-B3425FAA504E}" type="datetime1">
              <a:rPr lang="it-IT" smtClean="0"/>
              <a:pPr/>
              <a:t>22/09/2017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A893CBAD-17B4-4F5E-8429-31A9297E9FB6}" type="datetime1">
              <a:rPr lang="it-IT" smtClean="0"/>
              <a:pPr/>
              <a:t>22/09/2017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712A30C0-C23F-4A69-AC39-C65FABE7BA5C}" type="datetime1">
              <a:rPr lang="it-IT" smtClean="0"/>
              <a:pPr/>
              <a:t>22/09/2017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B007B441-5312-499D-93C3-6E37886527FA}"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3E5CFE-4065-49DB-9678-BB256458237A}" type="datetime1">
              <a:rPr lang="it-IT" smtClean="0"/>
              <a:pPr/>
              <a:t>22/09/2017</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007B441-5312-499D-93C3-6E37886527FA}"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Accordo Sato Regioni in tema di formazione continua </a:t>
            </a:r>
            <a:endParaRPr lang="it-IT" dirty="0"/>
          </a:p>
        </p:txBody>
      </p:sp>
      <p:sp>
        <p:nvSpPr>
          <p:cNvPr id="4" name="Sottotitolo 3"/>
          <p:cNvSpPr>
            <a:spLocks noGrp="1"/>
          </p:cNvSpPr>
          <p:nvPr>
            <p:ph type="subTitle" idx="1"/>
          </p:nvPr>
        </p:nvSpPr>
        <p:spPr/>
        <p:txBody>
          <a:bodyPr/>
          <a:lstStyle/>
          <a:p>
            <a:r>
              <a:rPr lang="it-IT" dirty="0" smtClean="0"/>
              <a:t>Alberto Catalano</a:t>
            </a:r>
          </a:p>
          <a:p>
            <a:r>
              <a:rPr lang="it-IT" dirty="0" smtClean="0"/>
              <a:t>Firenze  23 settembre 2017  </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332656"/>
            <a:ext cx="8229600" cy="564672"/>
          </a:xfrm>
        </p:spPr>
        <p:txBody>
          <a:bodyPr>
            <a:normAutofit fontScale="90000"/>
          </a:bodyPr>
          <a:lstStyle/>
          <a:p>
            <a:pPr algn="ctr"/>
            <a:r>
              <a:rPr lang="it-IT" dirty="0" smtClean="0"/>
              <a:t>La formazione residenziale (RES)</a:t>
            </a:r>
            <a:endParaRPr lang="it-IT" dirty="0"/>
          </a:p>
        </p:txBody>
      </p:sp>
      <p:sp>
        <p:nvSpPr>
          <p:cNvPr id="3" name="Segnaposto contenuto 2"/>
          <p:cNvSpPr>
            <a:spLocks noGrp="1"/>
          </p:cNvSpPr>
          <p:nvPr>
            <p:ph idx="1"/>
          </p:nvPr>
        </p:nvSpPr>
        <p:spPr>
          <a:xfrm>
            <a:off x="251520" y="5949280"/>
            <a:ext cx="8229600" cy="648072"/>
          </a:xfrm>
        </p:spPr>
        <p:txBody>
          <a:bodyPr>
            <a:noAutofit/>
          </a:bodyPr>
          <a:lstStyle/>
          <a:p>
            <a:r>
              <a:rPr lang="it-IT" sz="4000" dirty="0" smtClean="0"/>
              <a:t>E’ una modalità ad esaurimento?</a:t>
            </a:r>
            <a:endParaRPr lang="it-IT" sz="4000" dirty="0"/>
          </a:p>
        </p:txBody>
      </p:sp>
      <p:sp>
        <p:nvSpPr>
          <p:cNvPr id="4" name="Rettangolo 3"/>
          <p:cNvSpPr/>
          <p:nvPr/>
        </p:nvSpPr>
        <p:spPr>
          <a:xfrm>
            <a:off x="0" y="836712"/>
            <a:ext cx="9144000" cy="5078313"/>
          </a:xfrm>
          <a:prstGeom prst="rect">
            <a:avLst/>
          </a:prstGeom>
        </p:spPr>
        <p:txBody>
          <a:bodyPr wrap="square">
            <a:spAutoFit/>
          </a:bodyPr>
          <a:lstStyle/>
          <a:p>
            <a:pPr>
              <a:buFont typeface="Arial" pitchFamily="34" charset="0"/>
              <a:buChar char="•"/>
            </a:pPr>
            <a:r>
              <a:rPr lang="it-IT" dirty="0" smtClean="0"/>
              <a:t>congressi/simposi/conferenze/seminari </a:t>
            </a:r>
          </a:p>
          <a:p>
            <a:pPr>
              <a:buFont typeface="Arial" pitchFamily="34" charset="0"/>
              <a:buChar char="•"/>
            </a:pPr>
            <a:r>
              <a:rPr lang="it-IT" dirty="0" smtClean="0"/>
              <a:t>tavole rotonde </a:t>
            </a:r>
          </a:p>
          <a:p>
            <a:pPr>
              <a:buFont typeface="Arial" pitchFamily="34" charset="0"/>
              <a:buChar char="•"/>
            </a:pPr>
            <a:r>
              <a:rPr lang="it-IT" dirty="0" smtClean="0"/>
              <a:t>conferenze </a:t>
            </a:r>
            <a:r>
              <a:rPr lang="it-IT" dirty="0" err="1" smtClean="0"/>
              <a:t>clinico-patologiche</a:t>
            </a:r>
            <a:r>
              <a:rPr lang="it-IT" dirty="0" smtClean="0"/>
              <a:t> volte alla presentazione e discussione </a:t>
            </a:r>
            <a:r>
              <a:rPr lang="it-IT" dirty="0" err="1" smtClean="0"/>
              <a:t>epicritica</a:t>
            </a:r>
            <a:r>
              <a:rPr lang="it-IT" dirty="0" smtClean="0"/>
              <a:t> interdisciplinare di specifichi casi clinici </a:t>
            </a:r>
          </a:p>
          <a:p>
            <a:pPr>
              <a:buFont typeface="Arial" pitchFamily="34" charset="0"/>
              <a:buChar char="•"/>
            </a:pPr>
            <a:r>
              <a:rPr lang="it-IT" dirty="0" err="1" smtClean="0"/>
              <a:t>consensus</a:t>
            </a:r>
            <a:r>
              <a:rPr lang="it-IT" dirty="0" smtClean="0"/>
              <a:t> </a:t>
            </a:r>
            <a:r>
              <a:rPr lang="it-IT" dirty="0" err="1" smtClean="0"/>
              <a:t>meetings</a:t>
            </a:r>
            <a:r>
              <a:rPr lang="it-IT" dirty="0" smtClean="0"/>
              <a:t> inter-aziendali finalizzati alla revisione delle statistiche per la standardizzazione di protocolli e procedure operative ed alla pianificazione e svolgimento di attività legate a progetti di ricerca finalizzata </a:t>
            </a:r>
          </a:p>
          <a:p>
            <a:pPr>
              <a:buFont typeface="Arial" pitchFamily="34" charset="0"/>
              <a:buChar char="•"/>
            </a:pPr>
            <a:r>
              <a:rPr lang="it-IT" dirty="0" smtClean="0"/>
              <a:t>corsi di formazione e/o applicazione in materia di costruzione, disseminazione ed implementazione di percorsi diagnostico-terapeutici </a:t>
            </a:r>
          </a:p>
          <a:p>
            <a:pPr>
              <a:buFont typeface="Arial" pitchFamily="34" charset="0"/>
              <a:buChar char="•"/>
            </a:pPr>
            <a:r>
              <a:rPr lang="it-IT" dirty="0" smtClean="0"/>
              <a:t>corsi di aggiornamento tecnologico e strumentale </a:t>
            </a:r>
          </a:p>
          <a:p>
            <a:pPr>
              <a:buFont typeface="Arial" pitchFamily="34" charset="0"/>
              <a:buChar char="•"/>
            </a:pPr>
            <a:r>
              <a:rPr lang="it-IT" dirty="0" smtClean="0"/>
              <a:t>corsi pratici finalizzati allo sviluppo continuo professionale </a:t>
            </a:r>
          </a:p>
          <a:p>
            <a:pPr>
              <a:buFont typeface="Arial" pitchFamily="34" charset="0"/>
              <a:buChar char="•"/>
            </a:pPr>
            <a:r>
              <a:rPr lang="it-IT" dirty="0" smtClean="0"/>
              <a:t>progetti formativi aziendali </a:t>
            </a:r>
          </a:p>
          <a:p>
            <a:pPr>
              <a:buFont typeface="Arial" pitchFamily="34" charset="0"/>
              <a:buChar char="•"/>
            </a:pPr>
            <a:r>
              <a:rPr lang="it-IT" dirty="0" smtClean="0"/>
              <a:t>corsi pratici per lo sviluppo di esperienze </a:t>
            </a:r>
            <a:r>
              <a:rPr lang="it-IT" dirty="0" err="1" smtClean="0"/>
              <a:t>organizzativo-gestionali</a:t>
            </a:r>
            <a:r>
              <a:rPr lang="it-IT" dirty="0" smtClean="0"/>
              <a:t> </a:t>
            </a:r>
          </a:p>
          <a:p>
            <a:pPr>
              <a:buFont typeface="Arial" pitchFamily="34" charset="0"/>
              <a:buChar char="•"/>
            </a:pPr>
            <a:r>
              <a:rPr lang="it-IT" dirty="0" smtClean="0"/>
              <a:t>frequenze cliniche con assistenza di tutore e programmi formativi presso una struttura assistenziale </a:t>
            </a:r>
          </a:p>
          <a:p>
            <a:pPr>
              <a:buFont typeface="Arial" pitchFamily="34" charset="0"/>
              <a:buChar char="•"/>
            </a:pPr>
            <a:r>
              <a:rPr lang="it-IT" dirty="0" smtClean="0"/>
              <a:t>corsi di aggiornamento </a:t>
            </a:r>
          </a:p>
          <a:p>
            <a:pPr>
              <a:buFont typeface="Arial" pitchFamily="34" charset="0"/>
              <a:buChar char="•"/>
            </a:pPr>
            <a:r>
              <a:rPr lang="it-IT" dirty="0" smtClean="0"/>
              <a:t>corsi di addestramento </a:t>
            </a:r>
          </a:p>
          <a:p>
            <a:pPr>
              <a:buFont typeface="Arial" pitchFamily="34" charset="0"/>
              <a:buChar char="•"/>
            </a:pPr>
            <a:r>
              <a:rPr lang="it-IT" dirty="0" smtClean="0"/>
              <a:t>tirocini/</a:t>
            </a:r>
            <a:r>
              <a:rPr lang="it-IT" dirty="0" err="1" smtClean="0"/>
              <a:t>stages</a:t>
            </a:r>
            <a:r>
              <a:rPr lang="it-IT" dirty="0" smtClean="0"/>
              <a:t>/frequenze</a:t>
            </a:r>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10</a:t>
            </a:fld>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620688"/>
            <a:ext cx="8229600" cy="792088"/>
          </a:xfrm>
        </p:spPr>
        <p:txBody>
          <a:bodyPr>
            <a:normAutofit fontScale="90000"/>
          </a:bodyPr>
          <a:lstStyle/>
          <a:p>
            <a:r>
              <a:rPr lang="it-IT" dirty="0" smtClean="0"/>
              <a:t>La formazione a distanza (FAD)</a:t>
            </a:r>
            <a:endParaRPr lang="it-IT" dirty="0"/>
          </a:p>
        </p:txBody>
      </p:sp>
      <p:sp>
        <p:nvSpPr>
          <p:cNvPr id="3" name="Segnaposto contenuto 2"/>
          <p:cNvSpPr>
            <a:spLocks noGrp="1"/>
          </p:cNvSpPr>
          <p:nvPr>
            <p:ph idx="1"/>
          </p:nvPr>
        </p:nvSpPr>
        <p:spPr>
          <a:xfrm>
            <a:off x="611560" y="1484784"/>
            <a:ext cx="7499176" cy="4389120"/>
          </a:xfrm>
        </p:spPr>
        <p:txBody>
          <a:bodyPr>
            <a:normAutofit lnSpcReduction="10000"/>
          </a:bodyPr>
          <a:lstStyle/>
          <a:p>
            <a:pPr marL="0" indent="0" algn="just"/>
            <a:r>
              <a:rPr lang="it-IT" dirty="0" smtClean="0"/>
              <a:t>le attività formative sono spazialmente e/o temporalmente separate </a:t>
            </a:r>
          </a:p>
          <a:p>
            <a:pPr marL="0" indent="0" algn="just"/>
            <a:r>
              <a:rPr lang="it-IT" dirty="0" smtClean="0"/>
              <a:t>si avvale di piattaforme interattive per la gestione delle lezioni tra docente e discente. </a:t>
            </a:r>
          </a:p>
          <a:p>
            <a:pPr marL="0" indent="0" algn="just"/>
            <a:r>
              <a:rPr lang="it-IT" dirty="0" smtClean="0"/>
              <a:t>discente e docente possono trovarsi in spazi fisici diversi e l’attività formativa avviene anche in spazi temporali diversi. (asincronia)</a:t>
            </a:r>
          </a:p>
          <a:p>
            <a:pPr marL="0" indent="0" algn="just"/>
            <a:r>
              <a:rPr lang="it-IT" dirty="0" smtClean="0"/>
              <a:t>l'allievo non solo riceve le informazioni, ma è anche invitato ad approfondirle tramite sessioni interattive e a condividerle con gli altri allievi</a:t>
            </a:r>
            <a:br>
              <a:rPr lang="it-IT" dirty="0" smtClean="0"/>
            </a:b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a:t>
            </a:fld>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708688"/>
          </a:xfrm>
        </p:spPr>
        <p:txBody>
          <a:bodyPr>
            <a:normAutofit fontScale="90000"/>
          </a:bodyPr>
          <a:lstStyle/>
          <a:p>
            <a:pPr algn="ctr"/>
            <a:r>
              <a:rPr lang="it-IT" dirty="0" smtClean="0"/>
              <a:t>La formazione sul campo (FSC)</a:t>
            </a:r>
            <a:endParaRPr lang="it-IT" dirty="0"/>
          </a:p>
        </p:txBody>
      </p:sp>
      <p:sp>
        <p:nvSpPr>
          <p:cNvPr id="3" name="Segnaposto contenuto 2"/>
          <p:cNvSpPr>
            <a:spLocks noGrp="1"/>
          </p:cNvSpPr>
          <p:nvPr>
            <p:ph idx="1"/>
          </p:nvPr>
        </p:nvSpPr>
        <p:spPr>
          <a:xfrm>
            <a:off x="0" y="1628800"/>
            <a:ext cx="9144000" cy="4389120"/>
          </a:xfrm>
        </p:spPr>
        <p:txBody>
          <a:bodyPr>
            <a:normAutofit lnSpcReduction="10000"/>
          </a:bodyPr>
          <a:lstStyle/>
          <a:p>
            <a:pPr marL="0" indent="0" algn="just">
              <a:buNone/>
            </a:pPr>
            <a:r>
              <a:rPr lang="it-IT" dirty="0" smtClean="0"/>
              <a:t>La  formazione  sul  campo  (di  seguito,  FSC)  si  caratterizza  per  l’utilizzo,  nel  processo  di  apprendimento,  delle  strutture  sanitarie,  delle  competenze  dei  professionisti  impegnati  nelle  attività cliniche e assistenziali e delle occasioni di lavoro.  In  altri  termini  l’esigenza  formativa  che scaturisce  dal  contesto  lavorativo   deve  essere  attuata  all’interno  dell’attività  lavorativa  con  le  finalità  di  garantire  non  solo  l’innalzamento  della  specifica  professionalità, ma  anche  l’aumento  delle  capacità  di  ognuno  di  lavorare  e  di  rapportarsi  all’interno  della  propria  organizzazione, di  migliorare  le  competenze  dei  professionisti e la qualità e sicurezza dell’assistenza.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a:t>
            </a:fld>
            <a:endParaRPr lang="it-IT"/>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852704"/>
          </a:xfrm>
        </p:spPr>
        <p:txBody>
          <a:bodyPr/>
          <a:lstStyle/>
          <a:p>
            <a:pPr algn="ctr"/>
            <a:r>
              <a:rPr lang="it-IT" dirty="0" smtClean="0"/>
              <a:t>FORMAZIONE SUL CAMPO</a:t>
            </a:r>
            <a:endParaRPr lang="it-IT" dirty="0"/>
          </a:p>
        </p:txBody>
      </p:sp>
      <p:sp>
        <p:nvSpPr>
          <p:cNvPr id="3" name="Segnaposto contenuto 2"/>
          <p:cNvSpPr>
            <a:spLocks noGrp="1"/>
          </p:cNvSpPr>
          <p:nvPr>
            <p:ph idx="1"/>
          </p:nvPr>
        </p:nvSpPr>
        <p:spPr>
          <a:xfrm>
            <a:off x="467544" y="2492896"/>
            <a:ext cx="8229600" cy="3005688"/>
          </a:xfrm>
        </p:spPr>
        <p:txBody>
          <a:bodyPr/>
          <a:lstStyle/>
          <a:p>
            <a:pPr marL="0" indent="0" algn="just">
              <a:buNone/>
            </a:pPr>
            <a:r>
              <a:rPr lang="it-IT" dirty="0" smtClean="0"/>
              <a:t>L’apprendimento che ha luogo nel corso di tali attività è contraddistinto da un elevato livello di  interattività, deve essere pertanto percepito dal  fruitore come  rilevante. Ciò si traduce  in una  responsabilizzazione  verso  i  contenuti  acquisiti  per  la  possibilità  di  applicare  quanto  appreso  direttamente nell’esercizio professionale e nel contesto organizzativo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a:t>
            </a:fld>
            <a:endParaRPr lang="it-I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772816"/>
            <a:ext cx="8229600" cy="492664"/>
          </a:xfrm>
        </p:spPr>
        <p:txBody>
          <a:bodyPr>
            <a:normAutofit fontScale="90000"/>
          </a:bodyPr>
          <a:lstStyle/>
          <a:p>
            <a:pPr algn="ctr"/>
            <a:r>
              <a:rPr lang="it-IT" dirty="0" smtClean="0"/>
              <a:t/>
            </a:r>
            <a:br>
              <a:rPr lang="it-IT" dirty="0" smtClean="0"/>
            </a:br>
            <a:r>
              <a:rPr lang="it-IT" dirty="0" smtClean="0"/>
              <a:t/>
            </a:r>
            <a:br>
              <a:rPr lang="it-IT" dirty="0" smtClean="0"/>
            </a:br>
            <a:r>
              <a:rPr lang="it-IT" dirty="0" smtClean="0"/>
              <a:t/>
            </a:r>
            <a:br>
              <a:rPr lang="it-IT" dirty="0" smtClean="0"/>
            </a:br>
            <a:r>
              <a:rPr lang="it-IT" dirty="0" smtClean="0"/>
              <a:t>Tipologie  di  FSC  accreditabili   </a:t>
            </a:r>
            <a:br>
              <a:rPr lang="it-IT" dirty="0" smtClean="0"/>
            </a:br>
            <a:endParaRPr lang="it-IT" dirty="0"/>
          </a:p>
        </p:txBody>
      </p:sp>
      <p:sp>
        <p:nvSpPr>
          <p:cNvPr id="3" name="Segnaposto contenuto 2"/>
          <p:cNvSpPr>
            <a:spLocks noGrp="1"/>
          </p:cNvSpPr>
          <p:nvPr>
            <p:ph idx="1"/>
          </p:nvPr>
        </p:nvSpPr>
        <p:spPr>
          <a:xfrm>
            <a:off x="457200" y="1935480"/>
            <a:ext cx="8435280" cy="4389120"/>
          </a:xfrm>
        </p:spPr>
        <p:txBody>
          <a:bodyPr/>
          <a:lstStyle/>
          <a:p>
            <a:pPr>
              <a:buNone/>
            </a:pPr>
            <a:r>
              <a:rPr lang="it-IT" dirty="0" smtClean="0"/>
              <a:t>La Commissione ECM ha stabilito di accreditare le seguenti tipologie:</a:t>
            </a:r>
          </a:p>
          <a:p>
            <a:r>
              <a:rPr lang="it-IT" dirty="0" smtClean="0"/>
              <a:t> Attività di training individualizzato (con la presenza indispensabile di un tutor nel rapporto 1:</a:t>
            </a:r>
            <a:r>
              <a:rPr lang="it-IT" dirty="0" err="1" smtClean="0"/>
              <a:t>1</a:t>
            </a:r>
            <a:r>
              <a:rPr lang="it-IT" dirty="0" smtClean="0"/>
              <a:t> )</a:t>
            </a:r>
          </a:p>
          <a:p>
            <a:r>
              <a:rPr lang="it-IT" dirty="0" smtClean="0"/>
              <a:t> Partecipazione a Gruppi di lavoro/studio , di Miglioramento e Commissioni/Comitati. </a:t>
            </a:r>
          </a:p>
          <a:p>
            <a:r>
              <a:rPr lang="it-IT" dirty="0" smtClean="0"/>
              <a:t> Partecipazione a Ricerche  </a:t>
            </a:r>
          </a:p>
          <a:p>
            <a:r>
              <a:rPr lang="it-IT" dirty="0" smtClean="0"/>
              <a:t> </a:t>
            </a:r>
            <a:r>
              <a:rPr lang="it-IT" dirty="0" err="1" smtClean="0"/>
              <a:t>Audit</a:t>
            </a:r>
            <a:r>
              <a:rPr lang="it-IT" dirty="0" smtClean="0"/>
              <a:t> Clinico e/o Assistenziale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a:t>
            </a:fld>
            <a:endParaRPr lang="it-IT"/>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32656"/>
            <a:ext cx="8229600" cy="1212744"/>
          </a:xfrm>
        </p:spPr>
        <p:txBody>
          <a:bodyPr>
            <a:noAutofit/>
          </a:bodyPr>
          <a:lstStyle/>
          <a:p>
            <a:pPr algn="ctr"/>
            <a:r>
              <a:rPr lang="it-IT" sz="3600" b="1" dirty="0" smtClean="0"/>
              <a:t/>
            </a:r>
            <a:br>
              <a:rPr lang="it-IT" sz="3600" b="1" dirty="0" smtClean="0"/>
            </a:br>
            <a:r>
              <a:rPr lang="it-IT" sz="3600" b="1" dirty="0" smtClean="0"/>
              <a:t/>
            </a:r>
            <a:br>
              <a:rPr lang="it-IT" sz="3600" b="1" dirty="0" smtClean="0"/>
            </a:br>
            <a:r>
              <a:rPr lang="it-IT" sz="3600" b="1" dirty="0" smtClean="0"/>
              <a:t/>
            </a:r>
            <a:br>
              <a:rPr lang="it-IT" sz="3600" b="1" dirty="0" smtClean="0"/>
            </a:br>
            <a:r>
              <a:rPr lang="it-IT" sz="3600" b="1" dirty="0" smtClean="0"/>
              <a:t/>
            </a:r>
            <a:br>
              <a:rPr lang="it-IT" sz="3600" b="1" dirty="0" smtClean="0"/>
            </a:br>
            <a:r>
              <a:rPr lang="it-IT" sz="3600" b="1" dirty="0" smtClean="0"/>
              <a:t>15/12/2016 – Delibera della CNFC obbligo formativo per triennio 2017- 2019</a:t>
            </a:r>
            <a:br>
              <a:rPr lang="it-IT" sz="3600" b="1" dirty="0" smtClean="0"/>
            </a:br>
            <a:endParaRPr lang="it-IT" sz="3600" dirty="0"/>
          </a:p>
        </p:txBody>
      </p:sp>
      <p:sp>
        <p:nvSpPr>
          <p:cNvPr id="3" name="Segnaposto contenuto 2"/>
          <p:cNvSpPr>
            <a:spLocks noGrp="1"/>
          </p:cNvSpPr>
          <p:nvPr>
            <p:ph idx="1"/>
          </p:nvPr>
        </p:nvSpPr>
        <p:spPr>
          <a:xfrm>
            <a:off x="0" y="1052736"/>
            <a:ext cx="9144000" cy="4911824"/>
          </a:xfrm>
        </p:spPr>
        <p:txBody>
          <a:bodyPr>
            <a:noAutofit/>
          </a:bodyPr>
          <a:lstStyle/>
          <a:p>
            <a:pPr marL="514350" indent="-514350">
              <a:buFont typeface="+mj-lt"/>
              <a:buAutoNum type="arabicPeriod"/>
            </a:pPr>
            <a:r>
              <a:rPr lang="it-IT" sz="2400" dirty="0" smtClean="0"/>
              <a:t>L’obbligo formativo per il triennio 2017-2019 è pari a 150 crediti formativi fatte salve le decisioni della Commissione nazionale per la formazione continua in materia di esoneri, esenzioni ed eventuali altre riduzioni.  </a:t>
            </a:r>
          </a:p>
          <a:p>
            <a:pPr marL="514350" indent="-514350">
              <a:buFont typeface="+mj-lt"/>
              <a:buAutoNum type="arabicPeriod"/>
            </a:pPr>
            <a:r>
              <a:rPr lang="it-IT" sz="2400" dirty="0" smtClean="0"/>
              <a:t>I professionisti che nel precedente triennio (2014-2016) hanno compilato e soddisfatto il proprio dossier formativo individuale hanno diritto alla riduzione di 15 crediti dell’obbligo formativo nel presente triennio formativo (Determina della CNFC del 10 ottobre 2014). </a:t>
            </a:r>
          </a:p>
          <a:p>
            <a:pPr marL="514350" indent="-514350">
              <a:buFont typeface="+mj-lt"/>
              <a:buAutoNum type="arabicPeriod"/>
            </a:pPr>
            <a:r>
              <a:rPr lang="it-IT" sz="2400" dirty="0" smtClean="0"/>
              <a:t>I professionisti sanitari che nel precedente triennio (2014-2016) hanno acquisito un numero di crediti compreso tra 121 e 150 hanno diritto alla riduzione di 30 crediti dell’obbligo formativo nel triennio 2017-2019. Coloro che hanno acquisito un numero di crediti compreso tra 80 e 120 hanno diritto alla riduzione di 15 crediti. </a:t>
            </a:r>
            <a:endParaRPr lang="it-IT" sz="24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15</a:t>
            </a:fld>
            <a:endParaRPr lang="it-I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052736"/>
            <a:ext cx="8229600" cy="636680"/>
          </a:xfrm>
        </p:spPr>
        <p:txBody>
          <a:bodyPr>
            <a:noAutofit/>
          </a:bodyPr>
          <a:lstStyle/>
          <a:p>
            <a:pPr algn="ctr"/>
            <a:r>
              <a:rPr lang="it-IT" sz="3600" b="1" dirty="0" smtClean="0"/>
              <a:t>20/12/2016 - Delibera in tema di Dossier Formativo (I)</a:t>
            </a:r>
            <a:br>
              <a:rPr lang="it-IT" sz="3600" b="1" dirty="0" smtClean="0"/>
            </a:br>
            <a:endParaRPr lang="it-IT" sz="3600" dirty="0"/>
          </a:p>
        </p:txBody>
      </p:sp>
      <p:sp>
        <p:nvSpPr>
          <p:cNvPr id="3" name="Segnaposto contenuto 2"/>
          <p:cNvSpPr>
            <a:spLocks noGrp="1"/>
          </p:cNvSpPr>
          <p:nvPr>
            <p:ph idx="1"/>
          </p:nvPr>
        </p:nvSpPr>
        <p:spPr>
          <a:xfrm>
            <a:off x="0" y="1412776"/>
            <a:ext cx="9144000" cy="4389120"/>
          </a:xfrm>
        </p:spPr>
        <p:txBody>
          <a:bodyPr>
            <a:noAutofit/>
          </a:bodyPr>
          <a:lstStyle/>
          <a:p>
            <a:pPr>
              <a:buNone/>
            </a:pPr>
            <a:r>
              <a:rPr lang="it-IT" sz="3200" dirty="0" smtClean="0"/>
              <a:t>Il Dossier formativo prevede: </a:t>
            </a:r>
          </a:p>
          <a:p>
            <a:pPr>
              <a:buNone/>
            </a:pPr>
            <a:r>
              <a:rPr lang="it-IT" sz="3200" dirty="0" smtClean="0"/>
              <a:t>A) bonus per il professionista; il bonus viene erogato al realizzarsi di tutte le seguenti condizioni:</a:t>
            </a:r>
          </a:p>
          <a:p>
            <a:pPr marL="457200" indent="-457200">
              <a:buFont typeface="+mj-lt"/>
              <a:buAutoNum type="arabicPeriod"/>
            </a:pPr>
            <a:r>
              <a:rPr lang="it-IT" sz="3200" dirty="0" smtClean="0"/>
              <a:t> Costruzione del dossier; </a:t>
            </a:r>
          </a:p>
          <a:p>
            <a:pPr marL="457200" indent="-457200">
              <a:buFont typeface="+mj-lt"/>
              <a:buAutoNum type="arabicPeriod"/>
            </a:pPr>
            <a:r>
              <a:rPr lang="it-IT" sz="3200" dirty="0" smtClean="0"/>
              <a:t>Utilità del dossier con il profilo e la disciplina esercitata; </a:t>
            </a:r>
          </a:p>
          <a:p>
            <a:pPr marL="457200" indent="-457200">
              <a:buFont typeface="+mj-lt"/>
              <a:buAutoNum type="arabicPeriod"/>
            </a:pPr>
            <a:r>
              <a:rPr lang="it-IT" sz="3200" dirty="0" smtClean="0"/>
              <a:t>3. Coerenza relativamente alle aree - pari ad almeno il 70% - tra il dossier programmato e quello effettivamente realizzato. </a:t>
            </a:r>
            <a:endParaRPr lang="it-IT" sz="32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16</a:t>
            </a:fld>
            <a:endParaRPr lang="it-I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4000" b="1" dirty="0" smtClean="0"/>
              <a:t>20/12/2016 - Delibera in tema di Dossier Formativo (</a:t>
            </a:r>
            <a:r>
              <a:rPr lang="it-IT" sz="4000" b="1" dirty="0" err="1" smtClean="0"/>
              <a:t>II</a:t>
            </a:r>
            <a:r>
              <a:rPr lang="it-IT" sz="4000" b="1" dirty="0" smtClean="0"/>
              <a:t>)</a:t>
            </a:r>
            <a:endParaRPr lang="it-IT" sz="3600" dirty="0"/>
          </a:p>
        </p:txBody>
      </p:sp>
      <p:sp>
        <p:nvSpPr>
          <p:cNvPr id="3" name="Segnaposto contenuto 2"/>
          <p:cNvSpPr>
            <a:spLocks noGrp="1"/>
          </p:cNvSpPr>
          <p:nvPr>
            <p:ph idx="1"/>
          </p:nvPr>
        </p:nvSpPr>
        <p:spPr>
          <a:xfrm>
            <a:off x="0" y="1935480"/>
            <a:ext cx="9144000" cy="4389120"/>
          </a:xfrm>
        </p:spPr>
        <p:txBody>
          <a:bodyPr>
            <a:normAutofit/>
          </a:bodyPr>
          <a:lstStyle/>
          <a:p>
            <a:pPr marL="0" indent="0" algn="just">
              <a:buNone/>
            </a:pPr>
            <a:r>
              <a:rPr lang="it-IT" sz="2800" dirty="0" smtClean="0"/>
              <a:t>Il bonus quale riduzione dell'obbligo formativo del singolo professionista, è quantificato nella misura di 30 crediti </a:t>
            </a:r>
            <a:r>
              <a:rPr lang="it-IT" sz="2800" dirty="0" err="1" smtClean="0"/>
              <a:t>fonnativi</a:t>
            </a:r>
            <a:r>
              <a:rPr lang="it-IT" sz="2800" dirty="0" smtClean="0"/>
              <a:t>, di cui 10 assegnati nel triennio 2017- 2019 se il professionista costruirà un dossier individuale ovvero sarà parte di un dossier gruppo costruito da un soggetto abilitato nel primo anno del corrente triennio. Gli ulteriori 20 crediti di bonus saranno assegnati nel triennio successivo rispetto a quello in cui si è costruito il dossier, qualora il dossier sia stato sviluppato nel rispetto dei principi di congruità e coerenza di cui sopra. </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17</a:t>
            </a:fld>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1268760"/>
            <a:ext cx="8568952" cy="5262979"/>
          </a:xfrm>
          <a:prstGeom prst="rect">
            <a:avLst/>
          </a:prstGeom>
        </p:spPr>
        <p:txBody>
          <a:bodyPr wrap="square">
            <a:spAutoFit/>
          </a:bodyPr>
          <a:lstStyle/>
          <a:p>
            <a:pPr algn="just"/>
            <a:r>
              <a:rPr lang="it-IT" sz="2400" dirty="0" smtClean="0"/>
              <a:t>Chi in ipotesi si trovava ancora con </a:t>
            </a:r>
            <a:r>
              <a:rPr lang="it-IT" sz="2400" b="1" dirty="0" smtClean="0"/>
              <a:t>ZERO crediti nel triennio</a:t>
            </a:r>
            <a:r>
              <a:rPr lang="it-IT" sz="2400" dirty="0" smtClean="0"/>
              <a:t> (o comunque con un numero inferiore di crediti previsti) poteva soddisfare validamente l'obbligo formativo dell'intero triennio acquisendo 150 crediti negli ultimi mesi del 2016.</a:t>
            </a:r>
          </a:p>
          <a:p>
            <a:pPr algn="just"/>
            <a:endParaRPr lang="it-IT" sz="2400" dirty="0" smtClean="0"/>
          </a:p>
          <a:p>
            <a:pPr algn="just"/>
            <a:r>
              <a:rPr lang="it-IT" sz="2400" b="1" dirty="0" smtClean="0"/>
              <a:t>Per chi è rimasto indietro nel triennio 2014/2016, la Commissione Nazionale per la Formazione Continua ha concesso una proroga, valida per tutto il 2017, che permetterà a questi di rimettersi in pari con i crediti formativi, potendo acquisire il 50% del punteggio complessivo.</a:t>
            </a:r>
            <a:endParaRPr lang="it-IT" sz="2400" dirty="0" smtClean="0"/>
          </a:p>
          <a:p>
            <a:pPr algn="just"/>
            <a:endParaRPr lang="it-IT" sz="2400" dirty="0" smtClean="0"/>
          </a:p>
          <a:p>
            <a:pPr algn="just"/>
            <a:r>
              <a:rPr lang="it-IT" sz="2400" dirty="0" smtClean="0"/>
              <a:t/>
            </a:r>
            <a:br>
              <a:rPr lang="it-IT" sz="2400" dirty="0" smtClean="0"/>
            </a:br>
            <a:endParaRPr lang="it-IT" sz="2400" dirty="0"/>
          </a:p>
        </p:txBody>
      </p:sp>
      <p:sp>
        <p:nvSpPr>
          <p:cNvPr id="3" name="Segnaposto numero diapositiva 2"/>
          <p:cNvSpPr>
            <a:spLocks noGrp="1"/>
          </p:cNvSpPr>
          <p:nvPr>
            <p:ph type="sldNum" sz="quarter" idx="12"/>
          </p:nvPr>
        </p:nvSpPr>
        <p:spPr/>
        <p:txBody>
          <a:bodyPr/>
          <a:lstStyle/>
          <a:p>
            <a:fld id="{B007B441-5312-499D-93C3-6E37886527FA}" type="slidenum">
              <a:rPr lang="it-IT" smtClean="0"/>
              <a:pPr/>
              <a:t>18</a:t>
            </a:fld>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Manovra finanziaria di Agosto</a:t>
            </a:r>
            <a:endParaRPr lang="it-IT" dirty="0"/>
          </a:p>
        </p:txBody>
      </p:sp>
      <p:sp>
        <p:nvSpPr>
          <p:cNvPr id="3" name="Segnaposto contenuto 2"/>
          <p:cNvSpPr>
            <a:spLocks noGrp="1"/>
          </p:cNvSpPr>
          <p:nvPr>
            <p:ph idx="1"/>
          </p:nvPr>
        </p:nvSpPr>
        <p:spPr>
          <a:xfrm>
            <a:off x="457200" y="2636912"/>
            <a:ext cx="8229600" cy="3687688"/>
          </a:xfrm>
        </p:spPr>
        <p:txBody>
          <a:bodyPr/>
          <a:lstStyle/>
          <a:p>
            <a:pPr algn="just"/>
            <a:r>
              <a:rPr lang="it-IT" b="1" i="1" dirty="0" smtClean="0"/>
              <a:t>La violazione dell’obbligo di formazione continua determina un illecito disciplinare e come tale è sanzionato sulla base di quanto stabilito dall’ordinamento professionale che dovrà integrare tale previsione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19</a:t>
            </a:fld>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11560" y="4293096"/>
            <a:ext cx="8229600" cy="1143000"/>
          </a:xfrm>
        </p:spPr>
        <p:txBody>
          <a:bodyPr>
            <a:normAutofit fontScale="90000"/>
          </a:bodyPr>
          <a:lstStyle/>
          <a:p>
            <a:pPr algn="ctr"/>
            <a:r>
              <a:rPr lang="en-US" b="1" i="1" dirty="0" smtClean="0">
                <a:effectLst>
                  <a:outerShdw blurRad="38100" dist="38100" dir="2700000" algn="tl">
                    <a:srgbClr val="000000">
                      <a:alpha val="43137"/>
                    </a:srgbClr>
                  </a:outerShdw>
                </a:effectLst>
              </a:rPr>
              <a:t>“Education is the most powerful weapon which you can use  to change the world.” </a:t>
            </a:r>
            <a:br>
              <a:rPr lang="en-US" b="1" i="1"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sz="4000" b="1" i="1" dirty="0" smtClean="0">
                <a:effectLst>
                  <a:outerShdw blurRad="38100" dist="38100" dir="2700000" algn="tl">
                    <a:srgbClr val="000000">
                      <a:alpha val="43137"/>
                    </a:srgbClr>
                  </a:outerShdw>
                </a:effectLst>
              </a:rPr>
              <a:t>Nelson Mandela </a:t>
            </a:r>
            <a:endParaRPr lang="it-IT" b="1" i="1" dirty="0">
              <a:effectLst>
                <a:outerShdw blurRad="38100" dist="38100" dir="2700000" algn="tl">
                  <a:srgbClr val="000000">
                    <a:alpha val="43137"/>
                  </a:srgbClr>
                </a:outerShdw>
              </a:effectLst>
            </a:endParaRPr>
          </a:p>
        </p:txBody>
      </p:sp>
      <p:sp>
        <p:nvSpPr>
          <p:cNvPr id="3" name="Segnaposto numero diapositiva 2"/>
          <p:cNvSpPr>
            <a:spLocks noGrp="1"/>
          </p:cNvSpPr>
          <p:nvPr>
            <p:ph type="sldNum" sz="quarter" idx="12"/>
          </p:nvPr>
        </p:nvSpPr>
        <p:spPr/>
        <p:txBody>
          <a:bodyPr/>
          <a:lstStyle/>
          <a:p>
            <a:fld id="{B007B441-5312-499D-93C3-6E37886527FA}" type="slidenum">
              <a:rPr lang="it-IT" smtClean="0"/>
              <a:pPr/>
              <a:t>2</a:t>
            </a:fld>
            <a:endParaRPr lang="it-I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4941168"/>
            <a:ext cx="8229600" cy="1143000"/>
          </a:xfrm>
        </p:spPr>
        <p:txBody>
          <a:bodyPr>
            <a:normAutofit fontScale="90000"/>
          </a:bodyPr>
          <a:lstStyle/>
          <a:p>
            <a:pPr algn="ctr">
              <a:buFont typeface="Arial" pitchFamily="34" charset="0"/>
              <a:buChar char="•"/>
            </a:pPr>
            <a:r>
              <a:rPr lang="it-IT" sz="4400" b="1" dirty="0" smtClean="0"/>
              <a:t/>
            </a:r>
            <a:br>
              <a:rPr lang="it-IT" sz="4400" b="1" dirty="0" smtClean="0"/>
            </a:br>
            <a:r>
              <a:rPr lang="it-IT" sz="4400" b="1" dirty="0" smtClean="0"/>
              <a:t/>
            </a:r>
            <a:br>
              <a:rPr lang="it-IT" sz="4400" b="1" dirty="0" smtClean="0"/>
            </a:br>
            <a:r>
              <a:rPr lang="it-IT" sz="4400" b="1" dirty="0" smtClean="0"/>
              <a:t/>
            </a:r>
            <a:br>
              <a:rPr lang="it-IT" sz="4400" b="1" dirty="0" smtClean="0"/>
            </a:br>
            <a:r>
              <a:rPr lang="it-IT" sz="4400" b="1" dirty="0" smtClean="0"/>
              <a:t/>
            </a:r>
            <a:br>
              <a:rPr lang="it-IT" sz="4400" b="1" dirty="0" smtClean="0"/>
            </a:br>
            <a:r>
              <a:rPr lang="it-IT" sz="4400" b="1" dirty="0" smtClean="0"/>
              <a:t/>
            </a:r>
            <a:br>
              <a:rPr lang="it-IT" sz="4400" b="1" dirty="0" smtClean="0"/>
            </a:br>
            <a:r>
              <a:rPr lang="it-IT" sz="4400" b="1" dirty="0" smtClean="0"/>
              <a:t/>
            </a:r>
            <a:br>
              <a:rPr lang="it-IT" sz="4400" b="1" dirty="0" smtClean="0"/>
            </a:br>
            <a:r>
              <a:rPr lang="it-IT" sz="4400" b="1" dirty="0" smtClean="0"/>
              <a:t/>
            </a:r>
            <a:br>
              <a:rPr lang="it-IT" sz="4400" b="1" dirty="0" smtClean="0"/>
            </a:br>
            <a:r>
              <a:rPr lang="it-IT" sz="4400" b="1" dirty="0" smtClean="0"/>
              <a:t/>
            </a:r>
            <a:br>
              <a:rPr lang="it-IT" sz="4400" b="1" dirty="0" smtClean="0"/>
            </a:br>
            <a:r>
              <a:rPr lang="it-IT" sz="4400" b="1" dirty="0" smtClean="0"/>
              <a:t/>
            </a:r>
            <a:br>
              <a:rPr lang="it-IT" sz="4400" b="1" dirty="0" smtClean="0"/>
            </a:br>
            <a:r>
              <a:rPr lang="it-IT" sz="4400" b="1" dirty="0" smtClean="0"/>
              <a:t>02/</a:t>
            </a:r>
            <a:r>
              <a:rPr lang="it-IT" sz="4400" b="1" dirty="0" err="1" smtClean="0"/>
              <a:t>02</a:t>
            </a:r>
            <a:r>
              <a:rPr lang="it-IT" sz="4400" b="1" dirty="0" smtClean="0"/>
              <a:t>/2017 - Accordo tra il Governo, le Regioni e le Province autonome di Trento e Bolzano</a:t>
            </a:r>
            <a:br>
              <a:rPr lang="it-IT" sz="4400" b="1" dirty="0" smtClean="0"/>
            </a:br>
            <a:r>
              <a:rPr lang="it-IT" sz="4400" b="1" dirty="0" smtClean="0"/>
              <a:t/>
            </a:r>
            <a:br>
              <a:rPr lang="it-IT" sz="4400" b="1" dirty="0" smtClean="0"/>
            </a:br>
            <a:r>
              <a:rPr lang="it-IT" sz="4400" b="1" dirty="0" smtClean="0"/>
              <a:t>98 Articoli</a:t>
            </a:r>
            <a:br>
              <a:rPr lang="it-IT" sz="4400" b="1" dirty="0" smtClean="0"/>
            </a:br>
            <a:r>
              <a:rPr lang="it-IT" sz="4400" b="1" dirty="0" smtClean="0"/>
              <a:t>1 Allegato</a:t>
            </a:r>
            <a:br>
              <a:rPr lang="it-IT" sz="4400" b="1" dirty="0" smtClean="0"/>
            </a:br>
            <a:r>
              <a:rPr lang="it-IT" b="1" dirty="0" smtClean="0"/>
              <a:t/>
            </a:r>
            <a:br>
              <a:rPr lang="it-IT" b="1" dirty="0" smtClean="0"/>
            </a:b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20</a:t>
            </a:fld>
            <a:endParaRPr 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692696"/>
            <a:ext cx="8229600" cy="648072"/>
          </a:xfrm>
        </p:spPr>
        <p:txBody>
          <a:bodyPr>
            <a:normAutofit/>
          </a:bodyPr>
          <a:lstStyle/>
          <a:p>
            <a:pPr algn="ctr"/>
            <a:r>
              <a:rPr lang="it-IT" sz="3600" dirty="0" smtClean="0"/>
              <a:t>  </a:t>
            </a:r>
            <a:endParaRPr lang="it-IT" sz="3600" dirty="0"/>
          </a:p>
        </p:txBody>
      </p:sp>
      <p:graphicFrame>
        <p:nvGraphicFramePr>
          <p:cNvPr id="4" name="Segnaposto contenuto 3"/>
          <p:cNvGraphicFramePr>
            <a:graphicFrameLocks noGrp="1"/>
          </p:cNvGraphicFramePr>
          <p:nvPr>
            <p:ph idx="1"/>
          </p:nvPr>
        </p:nvGraphicFramePr>
        <p:xfrm>
          <a:off x="0" y="692696"/>
          <a:ext cx="9144000" cy="5491480"/>
        </p:xfrm>
        <a:graphic>
          <a:graphicData uri="http://schemas.openxmlformats.org/drawingml/2006/table">
            <a:tbl>
              <a:tblPr firstRow="1" bandRow="1">
                <a:tableStyleId>{5C22544A-7EE6-4342-B048-85BDC9FD1C3A}</a:tableStyleId>
              </a:tblPr>
              <a:tblGrid>
                <a:gridCol w="4572000"/>
                <a:gridCol w="4572000"/>
              </a:tblGrid>
              <a:tr h="370840">
                <a:tc>
                  <a:txBody>
                    <a:bodyPr/>
                    <a:lstStyle/>
                    <a:p>
                      <a:pPr algn="ctr"/>
                      <a:r>
                        <a:rPr lang="it-IT" dirty="0" smtClean="0"/>
                        <a:t>TIPOLOGIA</a:t>
                      </a:r>
                      <a:endParaRPr lang="it-IT"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CREDITI </a:t>
                      </a:r>
                    </a:p>
                  </a:txBody>
                  <a:tcPr/>
                </a:tc>
              </a:tr>
              <a:tr h="370840">
                <a:tc>
                  <a:txBody>
                    <a:bodyPr/>
                    <a:lstStyle/>
                    <a:p>
                      <a:r>
                        <a:rPr lang="it-IT" dirty="0" smtClean="0"/>
                        <a:t>Docenza, tutor, relatore di formazione </a:t>
                      </a:r>
                      <a:endParaRPr lang="it-IT" dirty="0"/>
                    </a:p>
                  </a:txBody>
                  <a:tcPr/>
                </a:tc>
                <a:tc>
                  <a:txBody>
                    <a:bodyPr/>
                    <a:lstStyle/>
                    <a:p>
                      <a:r>
                        <a:rPr lang="it-IT" dirty="0" smtClean="0"/>
                        <a:t>I crediti acquisiti tramite docenza non possono superare  il 50% obbligo formativo individuale triennale al netto di riduzioni, esoneri ed esenzioni.</a:t>
                      </a:r>
                      <a:endParaRPr lang="it-IT" dirty="0"/>
                    </a:p>
                  </a:txBody>
                  <a:tcPr/>
                </a:tc>
              </a:tr>
              <a:tr h="370840">
                <a:tc>
                  <a:txBody>
                    <a:bodyPr/>
                    <a:lstStyle/>
                    <a:p>
                      <a:pPr>
                        <a:buFont typeface="Arial" pitchFamily="34" charset="0"/>
                        <a:buChar char="•"/>
                      </a:pPr>
                      <a:r>
                        <a:rPr lang="it-IT" dirty="0" smtClean="0"/>
                        <a:t>convegni congressi simposi conferenze</a:t>
                      </a:r>
                    </a:p>
                    <a:p>
                      <a:pPr>
                        <a:buFont typeface="Arial" pitchFamily="34" charset="0"/>
                        <a:buChar char="•"/>
                      </a:pPr>
                      <a:r>
                        <a:rPr lang="it-IT" dirty="0" smtClean="0"/>
                        <a:t> attività di ricerca(FSC)  </a:t>
                      </a:r>
                    </a:p>
                    <a:p>
                      <a:pPr>
                        <a:buFont typeface="Arial" pitchFamily="34" charset="0"/>
                        <a:buChar char="•"/>
                      </a:pPr>
                      <a:r>
                        <a:rPr lang="it-IT" dirty="0" smtClean="0"/>
                        <a:t>gruppi di miglioramento (FSC) </a:t>
                      </a:r>
                    </a:p>
                    <a:p>
                      <a:pPr>
                        <a:buFont typeface="Arial" pitchFamily="34" charset="0"/>
                        <a:buChar char="•"/>
                      </a:pPr>
                      <a:r>
                        <a:rPr lang="it-IT" dirty="0" smtClean="0"/>
                        <a:t>docenza e tutoring anche individuale </a:t>
                      </a:r>
                      <a:endParaRPr lang="it-IT" dirty="0"/>
                    </a:p>
                  </a:txBody>
                  <a:tcPr/>
                </a:tc>
                <a:tc>
                  <a:txBody>
                    <a:bodyPr/>
                    <a:lstStyle/>
                    <a:p>
                      <a:r>
                        <a:rPr lang="it-IT" dirty="0" smtClean="0"/>
                        <a:t>La somma dei crediti non può superare complessivamente  il 60% dell’obbligo formativo individuale triennale al netto di riduzioni, esoneri ed </a:t>
                      </a:r>
                      <a:r>
                        <a:rPr lang="it-IT" dirty="0" err="1" smtClean="0"/>
                        <a:t>esenzioni*</a:t>
                      </a:r>
                      <a:r>
                        <a:rPr lang="it-IT" dirty="0" smtClean="0"/>
                        <a:t>. </a:t>
                      </a:r>
                      <a:endParaRPr lang="it-IT"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it-IT" dirty="0" smtClean="0"/>
                        <a:t>formazione “reclutata” </a:t>
                      </a:r>
                    </a:p>
                    <a:p>
                      <a:pPr>
                        <a:buFont typeface="Arial" pitchFamily="34" charset="0"/>
                        <a:buChar char="•"/>
                      </a:pPr>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I crediti non possono superare    1/3 dell’obbligo formativo individuale triennale al netto di riduzioni, esoneri ed esenzioni </a:t>
                      </a:r>
                    </a:p>
                    <a:p>
                      <a:endParaRPr lang="it-IT"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it-IT" dirty="0" smtClean="0"/>
                        <a:t>autoformazione per liberi professionisti</a:t>
                      </a:r>
                    </a:p>
                  </a:txBody>
                  <a:tcPr/>
                </a:tc>
                <a:tc>
                  <a:txBody>
                    <a:bodyPr/>
                    <a:lstStyle/>
                    <a:p>
                      <a:r>
                        <a:rPr lang="it-IT" dirty="0" smtClean="0"/>
                        <a:t>I crediti non possono superare il 10% dell’obbligo formativo individuale triennale al netto di riduzioni, esoneri</a:t>
                      </a:r>
                      <a:r>
                        <a:rPr lang="it-IT" baseline="0" dirty="0" smtClean="0"/>
                        <a:t> ed esenzioni</a:t>
                      </a:r>
                      <a:endParaRPr lang="it-IT"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it-IT" dirty="0" smtClean="0"/>
                    </a:p>
                  </a:txBody>
                  <a:tcPr/>
                </a:tc>
                <a:tc>
                  <a:txBody>
                    <a:bodyPr/>
                    <a:lstStyle/>
                    <a:p>
                      <a:r>
                        <a:rPr lang="it-IT" dirty="0" smtClean="0"/>
                        <a:t>Presenza documentata ad almeno il 90% della durata  dell’evento</a:t>
                      </a:r>
                      <a:endParaRPr lang="it-IT" dirty="0"/>
                    </a:p>
                  </a:txBody>
                  <a:tcPr/>
                </a:tc>
              </a:tr>
            </a:tbl>
          </a:graphicData>
        </a:graphic>
      </p:graphicFrame>
      <p:sp>
        <p:nvSpPr>
          <p:cNvPr id="5" name="Segnaposto numero diapositiva 4"/>
          <p:cNvSpPr>
            <a:spLocks noGrp="1"/>
          </p:cNvSpPr>
          <p:nvPr>
            <p:ph type="sldNum" sz="quarter" idx="12"/>
          </p:nvPr>
        </p:nvSpPr>
        <p:spPr/>
        <p:txBody>
          <a:bodyPr/>
          <a:lstStyle/>
          <a:p>
            <a:fld id="{B007B441-5312-499D-93C3-6E37886527FA}" type="slidenum">
              <a:rPr lang="it-IT" smtClean="0"/>
              <a:pPr/>
              <a:t>21</a:t>
            </a:fld>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8229600" cy="708688"/>
          </a:xfrm>
        </p:spPr>
        <p:txBody>
          <a:bodyPr>
            <a:normAutofit fontScale="90000"/>
          </a:bodyPr>
          <a:lstStyle/>
          <a:p>
            <a:pPr algn="ctr"/>
            <a:r>
              <a:rPr lang="it-IT" dirty="0" smtClean="0"/>
              <a:t>Art. 6 (Formazione a distanza) </a:t>
            </a:r>
            <a:endParaRPr lang="it-IT" dirty="0"/>
          </a:p>
        </p:txBody>
      </p:sp>
      <p:sp>
        <p:nvSpPr>
          <p:cNvPr id="3" name="Segnaposto contenuto 2"/>
          <p:cNvSpPr>
            <a:spLocks noGrp="1"/>
          </p:cNvSpPr>
          <p:nvPr>
            <p:ph idx="1"/>
          </p:nvPr>
        </p:nvSpPr>
        <p:spPr>
          <a:xfrm>
            <a:off x="0" y="908720"/>
            <a:ext cx="9144000" cy="4389120"/>
          </a:xfrm>
        </p:spPr>
        <p:txBody>
          <a:bodyPr>
            <a:noAutofit/>
          </a:bodyPr>
          <a:lstStyle/>
          <a:p>
            <a:pPr marL="514350" indent="-514350" algn="just">
              <a:buAutoNum type="arabicPeriod"/>
            </a:pPr>
            <a:r>
              <a:rPr lang="it-IT" sz="2200" dirty="0" smtClean="0"/>
              <a:t>È consentito a tutti i professionisti sanitari di assolvere l’intero debito formativo, previsto dall’art. 1 della presente determina, anche mediante formazione a distanza (FAD). </a:t>
            </a:r>
          </a:p>
          <a:p>
            <a:pPr marL="514350" indent="-514350" algn="just">
              <a:buAutoNum type="arabicPeriod"/>
            </a:pPr>
            <a:r>
              <a:rPr lang="it-IT" sz="2200" dirty="0" smtClean="0"/>
              <a:t>E’ consentito rilasciare crediti ai docenti/relatori di eventi FAD con le stesse modalità di attribuzione della formazione residenziale. Si specifica inoltre, che è assimilabile alla docenza, la durata (in ore) della preparazione del materiale durevole per eventi FAD e la durata (in ore) delle registrazioni per l’erogazione di un videocorso FAD (ovvero 1 credito per ½ ora di docenza o relazione, 2 crediti ogni ora effettiva di docenza o relazione). Si specifica inoltre, che il numero di crediti attribuibili al tutor (in tempo reale o in differita breve) di un evento FAD, è assimilabile al numero di crediti del tutor per tirocini di valutazione e/o obbligatori (4 crediti/mese). </a:t>
            </a:r>
          </a:p>
          <a:p>
            <a:pPr marL="514350" indent="-514350" algn="just">
              <a:buAutoNum type="arabicPeriod"/>
            </a:pPr>
            <a:r>
              <a:rPr lang="it-IT" sz="2200" dirty="0" smtClean="0"/>
              <a:t>Con riferimento al triennio formativo 2014-2016 gli eventi FAD dovranno concludersi entro il triennio formativo in cui vengono inseriti. </a:t>
            </a:r>
            <a:endParaRPr lang="it-IT" sz="22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22</a:t>
            </a:fld>
            <a:endParaRPr lang="it-IT"/>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0648"/>
            <a:ext cx="8229600" cy="1143000"/>
          </a:xfrm>
        </p:spPr>
        <p:txBody>
          <a:bodyPr>
            <a:normAutofit fontScale="90000"/>
          </a:bodyPr>
          <a:lstStyle/>
          <a:p>
            <a:pPr algn="ctr"/>
            <a:r>
              <a:rPr lang="it-IT" dirty="0" smtClean="0"/>
              <a:t>Le novità per il triennio 2017-2019</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Solo due riduzioni: 30 crediti abbuonabili se nel triennio 2014-2016 si sono raggiunti tra 121 e 150 crediti e 15 crediti se si sono raggiunti da 81 a 120 crediti;</a:t>
            </a:r>
          </a:p>
          <a:p>
            <a:r>
              <a:rPr lang="it-IT" dirty="0" smtClean="0"/>
              <a:t>L'adesione al dossier formativo non sarà obbligatoria ma volontaria e sarà incentivata con un bonus di 30 crediti. </a:t>
            </a:r>
          </a:p>
          <a:p>
            <a:r>
              <a:rPr lang="it-IT" dirty="0" smtClean="0"/>
              <a:t>Per ottenere il bonus occorre la compresenza di tre condizioni: che il dossier venga programmato, che le aree risultino coerenti con il profilo di attività e che almeno il 70% dei crediti a consuntivo sia ottenuto in coerenza con quanto indicato in relazione al proprio profilo a inizio triennio. Se le tre condizioni si realizzano si ha diritto a un bonus di 30 crediti di cui 10 scontati nel triennio 17-19 e 20 nel successivo».</a:t>
            </a:r>
          </a:p>
          <a:p>
            <a:pPr algn="r">
              <a:buNone/>
            </a:pPr>
            <a:r>
              <a:rPr lang="it-IT" sz="1900" dirty="0" smtClean="0"/>
              <a:t>(Sergio </a:t>
            </a:r>
            <a:r>
              <a:rPr lang="it-IT" sz="1900" dirty="0" err="1" smtClean="0"/>
              <a:t>Bovenga</a:t>
            </a:r>
            <a:r>
              <a:rPr lang="it-IT" sz="1900" dirty="0" smtClean="0"/>
              <a:t> Presidente COGEAPS)</a:t>
            </a:r>
            <a:endParaRPr lang="it-IT" sz="19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23</a:t>
            </a:fld>
            <a:endParaRPr 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267744" y="908720"/>
            <a:ext cx="4824535" cy="3380705"/>
          </a:xfrm>
          <a:prstGeom prst="rect">
            <a:avLst/>
          </a:prstGeom>
          <a:noFill/>
          <a:ln w="9525">
            <a:noFill/>
            <a:miter lim="800000"/>
            <a:headEnd/>
            <a:tailEnd/>
          </a:ln>
          <a:effectLst/>
        </p:spPr>
      </p:pic>
      <p:sp>
        <p:nvSpPr>
          <p:cNvPr id="5" name="CasellaDiTesto 4"/>
          <p:cNvSpPr txBox="1"/>
          <p:nvPr/>
        </p:nvSpPr>
        <p:spPr>
          <a:xfrm>
            <a:off x="1043608" y="4581128"/>
            <a:ext cx="7200800" cy="461665"/>
          </a:xfrm>
          <a:prstGeom prst="rect">
            <a:avLst/>
          </a:prstGeom>
          <a:noFill/>
        </p:spPr>
        <p:txBody>
          <a:bodyPr wrap="square" rtlCol="0">
            <a:spAutoFit/>
          </a:bodyPr>
          <a:lstStyle/>
          <a:p>
            <a:pPr algn="ctr"/>
            <a:r>
              <a:rPr lang="it-IT" sz="2400" b="1" dirty="0" smtClean="0">
                <a:solidFill>
                  <a:schemeClr val="accent1"/>
                </a:solidFill>
              </a:rPr>
              <a:t>WWW.COGEAPS.IT</a:t>
            </a:r>
            <a:endParaRPr lang="it-IT" sz="2400" b="1" dirty="0">
              <a:solidFill>
                <a:schemeClr val="accent1"/>
              </a:solidFill>
            </a:endParaRP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24</a:t>
            </a:fld>
            <a:endParaRPr lang="it-IT"/>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91" name="Picture 19"/>
          <p:cNvPicPr>
            <a:picLocks noChangeAspect="1" noChangeArrowheads="1"/>
          </p:cNvPicPr>
          <p:nvPr/>
        </p:nvPicPr>
        <p:blipFill>
          <a:blip r:embed="rId2" cstate="print"/>
          <a:srcRect/>
          <a:stretch>
            <a:fillRect/>
          </a:stretch>
        </p:blipFill>
        <p:spPr bwMode="auto">
          <a:xfrm>
            <a:off x="2627784" y="0"/>
            <a:ext cx="4896544" cy="2465512"/>
          </a:xfrm>
          <a:prstGeom prst="rect">
            <a:avLst/>
          </a:prstGeom>
          <a:noFill/>
          <a:ln w="9525">
            <a:noFill/>
            <a:miter lim="800000"/>
            <a:headEnd/>
            <a:tailEnd/>
          </a:ln>
        </p:spPr>
      </p:pic>
      <p:pic>
        <p:nvPicPr>
          <p:cNvPr id="3092" name="Picture 20"/>
          <p:cNvPicPr>
            <a:picLocks noChangeAspect="1" noChangeArrowheads="1"/>
          </p:cNvPicPr>
          <p:nvPr/>
        </p:nvPicPr>
        <p:blipFill>
          <a:blip r:embed="rId3" cstate="print"/>
          <a:srcRect/>
          <a:stretch>
            <a:fillRect/>
          </a:stretch>
        </p:blipFill>
        <p:spPr bwMode="auto">
          <a:xfrm>
            <a:off x="2555776" y="2492896"/>
            <a:ext cx="4968552" cy="2664296"/>
          </a:xfrm>
          <a:prstGeom prst="rect">
            <a:avLst/>
          </a:prstGeom>
          <a:noFill/>
          <a:ln w="9525">
            <a:noFill/>
            <a:miter lim="800000"/>
            <a:headEnd/>
            <a:tailEnd/>
          </a:ln>
        </p:spPr>
      </p:pic>
      <p:pic>
        <p:nvPicPr>
          <p:cNvPr id="3094" name="Picture 22"/>
          <p:cNvPicPr>
            <a:picLocks noChangeAspect="1" noChangeArrowheads="1"/>
          </p:cNvPicPr>
          <p:nvPr/>
        </p:nvPicPr>
        <p:blipFill>
          <a:blip r:embed="rId4" cstate="print"/>
          <a:srcRect/>
          <a:stretch>
            <a:fillRect/>
          </a:stretch>
        </p:blipFill>
        <p:spPr bwMode="auto">
          <a:xfrm>
            <a:off x="2555776" y="5229200"/>
            <a:ext cx="4968552" cy="1628800"/>
          </a:xfrm>
          <a:prstGeom prst="rect">
            <a:avLst/>
          </a:prstGeom>
          <a:noFill/>
          <a:ln w="9525">
            <a:noFill/>
            <a:miter lim="800000"/>
            <a:headEnd/>
            <a:tailEnd/>
          </a:ln>
        </p:spPr>
      </p:pic>
      <p:sp>
        <p:nvSpPr>
          <p:cNvPr id="19" name="Freccia circolare a destra 18"/>
          <p:cNvSpPr/>
          <p:nvPr/>
        </p:nvSpPr>
        <p:spPr>
          <a:xfrm>
            <a:off x="2411760" y="0"/>
            <a:ext cx="216024"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0" name="Freccia circolare a destra 19"/>
          <p:cNvSpPr/>
          <p:nvPr/>
        </p:nvSpPr>
        <p:spPr>
          <a:xfrm>
            <a:off x="2339752" y="2924944"/>
            <a:ext cx="216024"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1" name="Freccia circolare a destra 20"/>
          <p:cNvSpPr/>
          <p:nvPr/>
        </p:nvSpPr>
        <p:spPr>
          <a:xfrm>
            <a:off x="2339752" y="3789040"/>
            <a:ext cx="216024"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2" name="Freccia circolare a destra 21"/>
          <p:cNvSpPr/>
          <p:nvPr/>
        </p:nvSpPr>
        <p:spPr>
          <a:xfrm>
            <a:off x="2339752" y="4797152"/>
            <a:ext cx="216024"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3" name="Freccia circolare a destra 22"/>
          <p:cNvSpPr/>
          <p:nvPr/>
        </p:nvSpPr>
        <p:spPr>
          <a:xfrm>
            <a:off x="2411760" y="5805264"/>
            <a:ext cx="216024"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4" name="Freccia circolare a destra 23"/>
          <p:cNvSpPr/>
          <p:nvPr/>
        </p:nvSpPr>
        <p:spPr>
          <a:xfrm>
            <a:off x="2339752" y="2132856"/>
            <a:ext cx="216024"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5" name="Freccia circolare a destra 24"/>
          <p:cNvSpPr/>
          <p:nvPr/>
        </p:nvSpPr>
        <p:spPr>
          <a:xfrm>
            <a:off x="2339752" y="1340768"/>
            <a:ext cx="216024"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6" name="Freccia circolare a destra 25"/>
          <p:cNvSpPr/>
          <p:nvPr/>
        </p:nvSpPr>
        <p:spPr>
          <a:xfrm>
            <a:off x="2339752" y="692696"/>
            <a:ext cx="216024"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3" name="Segnaposto numero diapositiva 12"/>
          <p:cNvSpPr>
            <a:spLocks noGrp="1"/>
          </p:cNvSpPr>
          <p:nvPr>
            <p:ph type="sldNum" sz="quarter" idx="12"/>
          </p:nvPr>
        </p:nvSpPr>
        <p:spPr/>
        <p:txBody>
          <a:bodyPr/>
          <a:lstStyle/>
          <a:p>
            <a:fld id="{B007B441-5312-499D-93C3-6E37886527FA}" type="slidenum">
              <a:rPr lang="it-IT" smtClean="0"/>
              <a:pPr/>
              <a:t>25</a:t>
            </a:fld>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Mantenimento delle competenze</a:t>
            </a:r>
            <a:endParaRPr lang="it-IT" dirty="0"/>
          </a:p>
        </p:txBody>
      </p:sp>
      <p:sp>
        <p:nvSpPr>
          <p:cNvPr id="3" name="Segnaposto contenuto 2"/>
          <p:cNvSpPr>
            <a:spLocks noGrp="1"/>
          </p:cNvSpPr>
          <p:nvPr>
            <p:ph idx="1"/>
          </p:nvPr>
        </p:nvSpPr>
        <p:spPr>
          <a:xfrm>
            <a:off x="457200" y="2636912"/>
            <a:ext cx="8229600" cy="1440160"/>
          </a:xfrm>
        </p:spPr>
        <p:txBody>
          <a:bodyPr>
            <a:noAutofit/>
          </a:bodyPr>
          <a:lstStyle/>
          <a:p>
            <a:r>
              <a:rPr lang="it-IT" sz="3200" dirty="0" smtClean="0"/>
              <a:t>Mantenimento</a:t>
            </a:r>
          </a:p>
          <a:p>
            <a:r>
              <a:rPr lang="it-IT" sz="3200" dirty="0" smtClean="0"/>
              <a:t>Sviluppo</a:t>
            </a:r>
          </a:p>
          <a:p>
            <a:r>
              <a:rPr lang="it-IT" sz="3200" dirty="0" smtClean="0"/>
              <a:t>Verifica</a:t>
            </a:r>
            <a:endParaRPr lang="it-IT" sz="32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26</a:t>
            </a:fld>
            <a:endParaRPr lang="it-IT"/>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sz="half" idx="1"/>
          </p:nvPr>
        </p:nvSpPr>
        <p:spPr>
          <a:xfrm>
            <a:off x="2267744" y="1916832"/>
            <a:ext cx="4536504" cy="4434840"/>
          </a:xfrm>
        </p:spPr>
        <p:txBody>
          <a:bodyPr>
            <a:normAutofit/>
          </a:bodyPr>
          <a:lstStyle/>
          <a:p>
            <a:pPr>
              <a:buNone/>
            </a:pPr>
            <a:r>
              <a:rPr lang="it-IT" sz="6000" dirty="0" err="1" smtClean="0"/>
              <a:t>Retraining</a:t>
            </a:r>
            <a:r>
              <a:rPr lang="it-IT" sz="6000" dirty="0" smtClean="0"/>
              <a:t>                       		=</a:t>
            </a:r>
            <a:endParaRPr lang="it-IT" sz="6000" dirty="0"/>
          </a:p>
        </p:txBody>
      </p:sp>
      <p:sp>
        <p:nvSpPr>
          <p:cNvPr id="6" name="Segnaposto contenuto 5"/>
          <p:cNvSpPr>
            <a:spLocks noGrp="1"/>
          </p:cNvSpPr>
          <p:nvPr>
            <p:ph sz="half" idx="2"/>
          </p:nvPr>
        </p:nvSpPr>
        <p:spPr>
          <a:xfrm>
            <a:off x="539552" y="3861048"/>
            <a:ext cx="7200800" cy="4434840"/>
          </a:xfrm>
        </p:spPr>
        <p:txBody>
          <a:bodyPr>
            <a:normAutofit/>
          </a:bodyPr>
          <a:lstStyle/>
          <a:p>
            <a:pPr algn="ctr">
              <a:buNone/>
            </a:pPr>
            <a:r>
              <a:rPr lang="it-IT" sz="6000" dirty="0" smtClean="0"/>
              <a:t>    Riqualificazione</a:t>
            </a:r>
            <a:endParaRPr lang="it-IT" sz="60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27</a:t>
            </a:fld>
            <a:endParaRPr lang="it-IT"/>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pPr algn="ctr"/>
            <a:r>
              <a:rPr lang="it-IT" dirty="0" smtClean="0"/>
              <a:t>BLSD E RETRAINING</a:t>
            </a:r>
            <a:endParaRPr lang="it-IT" dirty="0"/>
          </a:p>
        </p:txBody>
      </p:sp>
      <p:sp>
        <p:nvSpPr>
          <p:cNvPr id="6" name="Segnaposto contenuto 5"/>
          <p:cNvSpPr>
            <a:spLocks noGrp="1"/>
          </p:cNvSpPr>
          <p:nvPr>
            <p:ph idx="1"/>
          </p:nvPr>
        </p:nvSpPr>
        <p:spPr>
          <a:xfrm>
            <a:off x="539552" y="2204864"/>
            <a:ext cx="8229600" cy="4389120"/>
          </a:xfrm>
        </p:spPr>
        <p:txBody>
          <a:bodyPr/>
          <a:lstStyle/>
          <a:p>
            <a:pPr marL="0" indent="0" algn="just">
              <a:buNone/>
            </a:pPr>
            <a:r>
              <a:rPr lang="it-IT" dirty="0" smtClean="0"/>
              <a:t>Il personale sanitario è tenuto a rinnovare la formazione BLSD ogni due anni partecipando al corso di </a:t>
            </a:r>
            <a:r>
              <a:rPr lang="it-IT" dirty="0" err="1" smtClean="0"/>
              <a:t>Retraining</a:t>
            </a:r>
            <a:r>
              <a:rPr lang="it-IT" dirty="0" smtClean="0"/>
              <a:t> BLSD. L’iniziativa formativa è finalizzata a mantenere aggiornata la conoscenza sulle tecniche e sequenze della rianimazione cardiopolmonare di base e della defibrillazione dell’adulto nel rispetto delle linee guida riconosciute a livello internazionale.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28</a:t>
            </a:fld>
            <a:endParaRPr lang="it-IT"/>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isultati immagini per gli esami non finiscono mai"/>
          <p:cNvPicPr>
            <a:picLocks noChangeAspect="1" noChangeArrowheads="1"/>
          </p:cNvPicPr>
          <p:nvPr/>
        </p:nvPicPr>
        <p:blipFill>
          <a:blip r:embed="rId2" cstate="print"/>
          <a:srcRect/>
          <a:stretch>
            <a:fillRect/>
          </a:stretch>
        </p:blipFill>
        <p:spPr bwMode="auto">
          <a:xfrm>
            <a:off x="179512" y="1124744"/>
            <a:ext cx="8640960" cy="5472608"/>
          </a:xfrm>
          <a:prstGeom prst="rect">
            <a:avLst/>
          </a:prstGeom>
          <a:noFill/>
        </p:spPr>
      </p:pic>
      <p:sp>
        <p:nvSpPr>
          <p:cNvPr id="3" name="Segnaposto numero diapositiva 2"/>
          <p:cNvSpPr>
            <a:spLocks noGrp="1"/>
          </p:cNvSpPr>
          <p:nvPr>
            <p:ph type="sldNum" sz="quarter" idx="12"/>
          </p:nvPr>
        </p:nvSpPr>
        <p:spPr/>
        <p:txBody>
          <a:bodyPr/>
          <a:lstStyle/>
          <a:p>
            <a:fld id="{B007B441-5312-499D-93C3-6E37886527FA}" type="slidenum">
              <a:rPr lang="it-IT" smtClean="0"/>
              <a:pPr/>
              <a:t>29</a:t>
            </a:fld>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273050" indent="-3175" algn="just">
              <a:buNone/>
            </a:pPr>
            <a:r>
              <a:rPr lang="it-IT" dirty="0" smtClean="0"/>
              <a:t>L’OMS ‟ ha sostenuto la formazione </a:t>
            </a:r>
            <a:r>
              <a:rPr lang="it-IT" dirty="0" err="1" smtClean="0"/>
              <a:t>nell</a:t>
            </a:r>
            <a:r>
              <a:rPr lang="it-IT" dirty="0" smtClean="0"/>
              <a:t>‟ambito della qualità e della sicurezza dei pazienti, invitando le Autorità e le istituzioni professionali ed accademiche dei paesi membri ad alzare il livello di consapevolezza sulla necessità di una formazione specifica sulla sicurezza dei pazienti e ad avallare la WHO </a:t>
            </a:r>
            <a:r>
              <a:rPr lang="it-IT" dirty="0" err="1" smtClean="0"/>
              <a:t>Patient</a:t>
            </a:r>
            <a:r>
              <a:rPr lang="it-IT" dirty="0" smtClean="0"/>
              <a:t> </a:t>
            </a:r>
            <a:r>
              <a:rPr lang="it-IT" dirty="0" err="1" smtClean="0"/>
              <a:t>Safety</a:t>
            </a:r>
            <a:r>
              <a:rPr lang="it-IT" dirty="0" smtClean="0"/>
              <a:t> Curriculum Guide.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a:t>
            </a:fld>
            <a:endParaRPr lang="it-IT"/>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Risultati immagini per occasione di miglioramento e crescita"/>
          <p:cNvPicPr>
            <a:picLocks noChangeAspect="1" noChangeArrowheads="1"/>
          </p:cNvPicPr>
          <p:nvPr/>
        </p:nvPicPr>
        <p:blipFill>
          <a:blip r:embed="rId2" cstate="print"/>
          <a:srcRect/>
          <a:stretch>
            <a:fillRect/>
          </a:stretch>
        </p:blipFill>
        <p:spPr bwMode="auto">
          <a:xfrm>
            <a:off x="1547664" y="908720"/>
            <a:ext cx="5616624" cy="5544616"/>
          </a:xfrm>
          <a:prstGeom prst="rect">
            <a:avLst/>
          </a:prstGeom>
          <a:noFill/>
        </p:spPr>
      </p:pic>
      <p:sp>
        <p:nvSpPr>
          <p:cNvPr id="3" name="Segnaposto numero diapositiva 2"/>
          <p:cNvSpPr>
            <a:spLocks noGrp="1"/>
          </p:cNvSpPr>
          <p:nvPr>
            <p:ph type="sldNum" sz="quarter" idx="12"/>
          </p:nvPr>
        </p:nvSpPr>
        <p:spPr/>
        <p:txBody>
          <a:bodyPr/>
          <a:lstStyle/>
          <a:p>
            <a:fld id="{B007B441-5312-499D-93C3-6E37886527FA}" type="slidenum">
              <a:rPr lang="it-IT" smtClean="0"/>
              <a:pPr/>
              <a:t>30</a:t>
            </a:fld>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196752"/>
            <a:ext cx="8229600" cy="4389120"/>
          </a:xfrm>
        </p:spPr>
        <p:txBody>
          <a:bodyPr/>
          <a:lstStyle/>
          <a:p>
            <a:pPr marL="273050" indent="-3175" algn="just">
              <a:buNone/>
            </a:pPr>
            <a:r>
              <a:rPr lang="it-IT" dirty="0" smtClean="0"/>
              <a:t>Il raggiungimento di high </a:t>
            </a:r>
            <a:r>
              <a:rPr lang="it-IT" dirty="0" err="1" smtClean="0"/>
              <a:t>value</a:t>
            </a:r>
            <a:r>
              <a:rPr lang="it-IT" dirty="0" smtClean="0"/>
              <a:t> in sanità, implica un massiccio investimento nelle risorse umane e le aziende sanitarie, </a:t>
            </a:r>
            <a:r>
              <a:rPr lang="it-IT" dirty="0" err="1" smtClean="0"/>
              <a:t>indentificandosi</a:t>
            </a:r>
            <a:r>
              <a:rPr lang="it-IT" dirty="0" smtClean="0"/>
              <a:t> come </a:t>
            </a:r>
            <a:r>
              <a:rPr lang="it-IT" dirty="0" err="1" smtClean="0"/>
              <a:t>learning</a:t>
            </a:r>
            <a:r>
              <a:rPr lang="it-IT" dirty="0" smtClean="0"/>
              <a:t> </a:t>
            </a:r>
            <a:r>
              <a:rPr lang="it-IT" dirty="0" err="1" smtClean="0"/>
              <a:t>organization</a:t>
            </a:r>
            <a:r>
              <a:rPr lang="it-IT" dirty="0" smtClean="0"/>
              <a:t> e riconoscendo nella formazione continua e nel miglioramento delle competenze professionali gli ingredienti fondamentali per migliorare la qualità dell’assistenza, potrebbero tendere al raggiungimento di standard di assistenza tendenti all’eccellenza (</a:t>
            </a:r>
            <a:r>
              <a:rPr lang="it-IT" dirty="0" err="1" smtClean="0"/>
              <a:t>Cartabellotta</a:t>
            </a:r>
            <a:r>
              <a:rPr lang="it-IT" dirty="0" smtClean="0"/>
              <a:t>, 2012; Porter, 2010, </a:t>
            </a:r>
            <a:r>
              <a:rPr lang="it-IT" dirty="0" err="1" smtClean="0"/>
              <a:t>Keller</a:t>
            </a:r>
            <a:r>
              <a:rPr lang="it-IT" dirty="0" smtClean="0"/>
              <a:t>, 1994)</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a:t>
            </a:fld>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484784"/>
            <a:ext cx="8229600" cy="4389120"/>
          </a:xfrm>
        </p:spPr>
        <p:txBody>
          <a:bodyPr/>
          <a:lstStyle/>
          <a:p>
            <a:pPr marL="273050" indent="-3175" algn="just">
              <a:buNone/>
            </a:pPr>
            <a:r>
              <a:rPr lang="it-IT" dirty="0" smtClean="0"/>
              <a:t>La necessità di mantenere aggiornato il proprio status professionale è un concetto espresso in tutti i codici deontologici che regolano le professioni sanitarie, un obbligo di legge imposto dalla legge 833/78 e attuato dalle leggi 502/92 e 299/99 attraverso la Educazione Continua in Medicina (ECM), richiesto dalla necessità di adeguamento delle competenze alle innovazioni scientifiche ed organizzative.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a:t>
            </a:fld>
            <a:endParaRPr lang="it-I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L’ECM è il processo attraverso il quale il professionista della salute si mantiene aggiornato per rispondere ai bisogni dei pazienti, alle esigenze del Servizio sanitario e al proprio sviluppo professionale.</a:t>
            </a:r>
          </a:p>
          <a:p>
            <a:pPr algn="just"/>
            <a:r>
              <a:rPr lang="it-IT" dirty="0" smtClean="0"/>
              <a:t>La formazione continua in medicina comprende l’acquisizione di nuove conoscenze, abilità e attitudini utili a una pratica competente ed esperta.</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a:t>
            </a:fld>
            <a:endParaRPr lang="it-I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e 7"/>
          <p:cNvSpPr/>
          <p:nvPr/>
        </p:nvSpPr>
        <p:spPr>
          <a:xfrm>
            <a:off x="3347864" y="2420888"/>
            <a:ext cx="3168352" cy="266429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3419872" y="3429000"/>
            <a:ext cx="3096344" cy="584775"/>
          </a:xfrm>
          <a:prstGeom prst="rect">
            <a:avLst/>
          </a:prstGeom>
          <a:noFill/>
        </p:spPr>
        <p:txBody>
          <a:bodyPr wrap="square" rtlCol="0">
            <a:spAutoFit/>
          </a:bodyPr>
          <a:lstStyle/>
          <a:p>
            <a:pPr algn="ctr"/>
            <a:r>
              <a:rPr lang="it-IT" sz="3200" b="1" dirty="0" smtClean="0">
                <a:solidFill>
                  <a:schemeClr val="bg1"/>
                </a:solidFill>
                <a:latin typeface="Lucida Console" pitchFamily="49" charset="0"/>
              </a:rPr>
              <a:t>FORMAZIONE</a:t>
            </a:r>
            <a:endParaRPr lang="it-IT" sz="3200" b="1" dirty="0">
              <a:solidFill>
                <a:schemeClr val="bg1"/>
              </a:solidFill>
              <a:latin typeface="Lucida Console" pitchFamily="49" charset="0"/>
            </a:endParaRPr>
          </a:p>
        </p:txBody>
      </p:sp>
      <p:sp>
        <p:nvSpPr>
          <p:cNvPr id="10" name="Ovale 9"/>
          <p:cNvSpPr/>
          <p:nvPr/>
        </p:nvSpPr>
        <p:spPr>
          <a:xfrm>
            <a:off x="827584" y="908720"/>
            <a:ext cx="2088232" cy="18002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827584" y="1196752"/>
            <a:ext cx="2160240" cy="1200329"/>
          </a:xfrm>
          <a:prstGeom prst="rect">
            <a:avLst/>
          </a:prstGeom>
          <a:noFill/>
        </p:spPr>
        <p:txBody>
          <a:bodyPr wrap="square" rtlCol="0">
            <a:spAutoFit/>
          </a:bodyPr>
          <a:lstStyle/>
          <a:p>
            <a:pPr algn="ctr"/>
            <a:r>
              <a:rPr lang="it-IT" sz="2400" b="1" dirty="0" smtClean="0">
                <a:solidFill>
                  <a:schemeClr val="tx1">
                    <a:lumMod val="50000"/>
                    <a:lumOff val="50000"/>
                  </a:schemeClr>
                </a:solidFill>
              </a:rPr>
              <a:t>Formazione Continua (ECM)</a:t>
            </a:r>
            <a:endParaRPr lang="it-IT" sz="2400" b="1" dirty="0">
              <a:solidFill>
                <a:schemeClr val="tx1">
                  <a:lumMod val="50000"/>
                  <a:lumOff val="50000"/>
                </a:schemeClr>
              </a:solidFill>
            </a:endParaRPr>
          </a:p>
        </p:txBody>
      </p:sp>
      <p:sp>
        <p:nvSpPr>
          <p:cNvPr id="12" name="Ovale 11"/>
          <p:cNvSpPr/>
          <p:nvPr/>
        </p:nvSpPr>
        <p:spPr>
          <a:xfrm>
            <a:off x="6660232" y="836712"/>
            <a:ext cx="2088232" cy="180020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50"/>
          </a:p>
        </p:txBody>
      </p:sp>
      <p:sp>
        <p:nvSpPr>
          <p:cNvPr id="14" name="CasellaDiTesto 13"/>
          <p:cNvSpPr txBox="1"/>
          <p:nvPr/>
        </p:nvSpPr>
        <p:spPr>
          <a:xfrm>
            <a:off x="6551712" y="1124744"/>
            <a:ext cx="2340768" cy="923330"/>
          </a:xfrm>
          <a:prstGeom prst="rect">
            <a:avLst/>
          </a:prstGeom>
          <a:noFill/>
        </p:spPr>
        <p:txBody>
          <a:bodyPr wrap="square" rtlCol="0">
            <a:spAutoFit/>
          </a:bodyPr>
          <a:lstStyle/>
          <a:p>
            <a:pPr algn="ctr"/>
            <a:r>
              <a:rPr lang="it-IT" b="1" dirty="0" smtClean="0">
                <a:solidFill>
                  <a:schemeClr val="bg1"/>
                </a:solidFill>
              </a:rPr>
              <a:t>Mantenimento</a:t>
            </a:r>
          </a:p>
          <a:p>
            <a:pPr algn="ctr"/>
            <a:r>
              <a:rPr lang="it-IT" b="1" dirty="0" smtClean="0">
                <a:solidFill>
                  <a:schemeClr val="bg1"/>
                </a:solidFill>
              </a:rPr>
              <a:t>sviluppo e verifica delle competenze </a:t>
            </a:r>
            <a:endParaRPr lang="it-IT" b="1" dirty="0">
              <a:solidFill>
                <a:schemeClr val="bg1"/>
              </a:solidFill>
            </a:endParaRPr>
          </a:p>
        </p:txBody>
      </p:sp>
      <p:sp>
        <p:nvSpPr>
          <p:cNvPr id="15" name="Ovale 14"/>
          <p:cNvSpPr/>
          <p:nvPr/>
        </p:nvSpPr>
        <p:spPr>
          <a:xfrm>
            <a:off x="683568" y="4365104"/>
            <a:ext cx="2088232" cy="1800200"/>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p:cNvSpPr txBox="1"/>
          <p:nvPr/>
        </p:nvSpPr>
        <p:spPr>
          <a:xfrm>
            <a:off x="179512" y="4797152"/>
            <a:ext cx="3096344" cy="830997"/>
          </a:xfrm>
          <a:prstGeom prst="rect">
            <a:avLst/>
          </a:prstGeom>
          <a:noFill/>
        </p:spPr>
        <p:txBody>
          <a:bodyPr wrap="square" rtlCol="0">
            <a:spAutoFit/>
          </a:bodyPr>
          <a:lstStyle/>
          <a:p>
            <a:pPr algn="ctr"/>
            <a:r>
              <a:rPr lang="it-IT" sz="2400" b="1" dirty="0" smtClean="0">
                <a:solidFill>
                  <a:schemeClr val="bg1"/>
                </a:solidFill>
              </a:rPr>
              <a:t>Piani di inserimento</a:t>
            </a:r>
            <a:endParaRPr lang="it-IT" sz="2400" b="1" dirty="0">
              <a:solidFill>
                <a:schemeClr val="bg1"/>
              </a:solidFill>
            </a:endParaRPr>
          </a:p>
        </p:txBody>
      </p:sp>
      <p:sp>
        <p:nvSpPr>
          <p:cNvPr id="17" name="Ovale 16"/>
          <p:cNvSpPr/>
          <p:nvPr/>
        </p:nvSpPr>
        <p:spPr>
          <a:xfrm>
            <a:off x="6804248" y="4581128"/>
            <a:ext cx="2088232" cy="1800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p:cNvSpPr txBox="1"/>
          <p:nvPr/>
        </p:nvSpPr>
        <p:spPr>
          <a:xfrm>
            <a:off x="6300192" y="5229200"/>
            <a:ext cx="3096344" cy="523220"/>
          </a:xfrm>
          <a:prstGeom prst="rect">
            <a:avLst/>
          </a:prstGeom>
          <a:noFill/>
        </p:spPr>
        <p:txBody>
          <a:bodyPr wrap="square" rtlCol="0">
            <a:spAutoFit/>
          </a:bodyPr>
          <a:lstStyle/>
          <a:p>
            <a:pPr algn="ctr"/>
            <a:r>
              <a:rPr lang="it-IT" sz="2800" b="1" dirty="0" err="1" smtClean="0">
                <a:solidFill>
                  <a:schemeClr val="bg1"/>
                </a:solidFill>
              </a:rPr>
              <a:t>Retraining</a:t>
            </a:r>
            <a:endParaRPr lang="it-IT" sz="2800" b="1" dirty="0">
              <a:solidFill>
                <a:schemeClr val="bg1"/>
              </a:solidFill>
            </a:endParaRPr>
          </a:p>
        </p:txBody>
      </p:sp>
      <p:sp>
        <p:nvSpPr>
          <p:cNvPr id="21" name="Freccia curva 20"/>
          <p:cNvSpPr/>
          <p:nvPr/>
        </p:nvSpPr>
        <p:spPr>
          <a:xfrm rot="10800000">
            <a:off x="2771800" y="4581128"/>
            <a:ext cx="1296144" cy="1080120"/>
          </a:xfrm>
          <a:prstGeom prst="bentArrow">
            <a:avLst>
              <a:gd name="adj1" fmla="val 25000"/>
              <a:gd name="adj2" fmla="val 25000"/>
              <a:gd name="adj3" fmla="val 25000"/>
              <a:gd name="adj4" fmla="val 875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5" name="Freccia curva 24"/>
          <p:cNvSpPr/>
          <p:nvPr/>
        </p:nvSpPr>
        <p:spPr>
          <a:xfrm rot="21282335" flipH="1">
            <a:off x="2974009" y="1594278"/>
            <a:ext cx="1107747" cy="1312565"/>
          </a:xfrm>
          <a:prstGeom prst="bentArrow">
            <a:avLst>
              <a:gd name="adj1" fmla="val 25000"/>
              <a:gd name="adj2" fmla="val 25000"/>
              <a:gd name="adj3" fmla="val 25000"/>
              <a:gd name="adj4" fmla="val 875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6" name="Freccia curva 25"/>
          <p:cNvSpPr/>
          <p:nvPr/>
        </p:nvSpPr>
        <p:spPr>
          <a:xfrm rot="21282335" flipH="1">
            <a:off x="2974011" y="1605100"/>
            <a:ext cx="1107747" cy="1312565"/>
          </a:xfrm>
          <a:prstGeom prst="bentArrow">
            <a:avLst>
              <a:gd name="adj1" fmla="val 25000"/>
              <a:gd name="adj2" fmla="val 25000"/>
              <a:gd name="adj3" fmla="val 25000"/>
              <a:gd name="adj4" fmla="val 875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8" name="Freccia curva 27"/>
          <p:cNvSpPr/>
          <p:nvPr/>
        </p:nvSpPr>
        <p:spPr>
          <a:xfrm rot="21282335" flipH="1">
            <a:off x="2974010" y="1605100"/>
            <a:ext cx="1107747" cy="1312565"/>
          </a:xfrm>
          <a:prstGeom prst="bentArrow">
            <a:avLst>
              <a:gd name="adj1" fmla="val 25000"/>
              <a:gd name="adj2" fmla="val 25000"/>
              <a:gd name="adj3" fmla="val 25000"/>
              <a:gd name="adj4" fmla="val 875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9" name="Freccia curva 28"/>
          <p:cNvSpPr/>
          <p:nvPr/>
        </p:nvSpPr>
        <p:spPr>
          <a:xfrm>
            <a:off x="5580112" y="1628800"/>
            <a:ext cx="1089799" cy="1258055"/>
          </a:xfrm>
          <a:prstGeom prst="bentArrow">
            <a:avLst>
              <a:gd name="adj1" fmla="val 25000"/>
              <a:gd name="adj2" fmla="val 25000"/>
              <a:gd name="adj3" fmla="val 25000"/>
              <a:gd name="adj4" fmla="val 875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30" name="Freccia curva 29"/>
          <p:cNvSpPr/>
          <p:nvPr/>
        </p:nvSpPr>
        <p:spPr>
          <a:xfrm rot="21282335" flipV="1">
            <a:off x="4148972" y="3955454"/>
            <a:ext cx="732765" cy="1124136"/>
          </a:xfrm>
          <a:prstGeom prst="bentArrow">
            <a:avLst>
              <a:gd name="adj1" fmla="val 25000"/>
              <a:gd name="adj2" fmla="val 25000"/>
              <a:gd name="adj3" fmla="val 25000"/>
              <a:gd name="adj4" fmla="val 875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31" name="Freccia curva 30"/>
          <p:cNvSpPr/>
          <p:nvPr/>
        </p:nvSpPr>
        <p:spPr>
          <a:xfrm rot="21282335" flipV="1">
            <a:off x="5553456" y="4779372"/>
            <a:ext cx="1223422" cy="1039547"/>
          </a:xfrm>
          <a:prstGeom prst="bentArrow">
            <a:avLst>
              <a:gd name="adj1" fmla="val 25000"/>
              <a:gd name="adj2" fmla="val 25000"/>
              <a:gd name="adj3" fmla="val 25000"/>
              <a:gd name="adj4" fmla="val 875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9" name="Rettangolo 18"/>
          <p:cNvSpPr/>
          <p:nvPr/>
        </p:nvSpPr>
        <p:spPr>
          <a:xfrm>
            <a:off x="755576" y="2564904"/>
            <a:ext cx="2376264" cy="1440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Rettangolo 19"/>
          <p:cNvSpPr/>
          <p:nvPr/>
        </p:nvSpPr>
        <p:spPr>
          <a:xfrm>
            <a:off x="6588224" y="6237312"/>
            <a:ext cx="2376264" cy="1440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Rettangolo 21"/>
          <p:cNvSpPr/>
          <p:nvPr/>
        </p:nvSpPr>
        <p:spPr>
          <a:xfrm>
            <a:off x="6516216" y="2564904"/>
            <a:ext cx="2376264" cy="1440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Rettangolo 22"/>
          <p:cNvSpPr/>
          <p:nvPr/>
        </p:nvSpPr>
        <p:spPr>
          <a:xfrm>
            <a:off x="539552" y="6021288"/>
            <a:ext cx="2376264" cy="1440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Segnaposto numero diapositiva 23"/>
          <p:cNvSpPr>
            <a:spLocks noGrp="1"/>
          </p:cNvSpPr>
          <p:nvPr>
            <p:ph type="sldNum" sz="quarter" idx="12"/>
          </p:nvPr>
        </p:nvSpPr>
        <p:spPr/>
        <p:txBody>
          <a:bodyPr/>
          <a:lstStyle/>
          <a:p>
            <a:fld id="{B007B441-5312-499D-93C3-6E37886527FA}" type="slidenum">
              <a:rPr lang="it-IT" smtClean="0"/>
              <a:pPr/>
              <a:t>7</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19"/>
                                        </p:tgtEl>
                                        <p:attrNameLst>
                                          <p:attrName>ppt_x</p:attrName>
                                        </p:attrNameLst>
                                      </p:cBhvr>
                                      <p:tavLst>
                                        <p:tav tm="0">
                                          <p:val>
                                            <p:strVal val="ppt_x"/>
                                          </p:val>
                                        </p:tav>
                                        <p:tav tm="100000">
                                          <p:val>
                                            <p:strVal val="ppt_x"/>
                                          </p:val>
                                        </p:tav>
                                      </p:tavLst>
                                    </p:anim>
                                    <p:anim calcmode="lin" valueType="num">
                                      <p:cBhvr additive="base">
                                        <p:cTn id="13" dur="500"/>
                                        <p:tgtEl>
                                          <p:spTgt spid="19"/>
                                        </p:tgtEl>
                                        <p:attrNameLst>
                                          <p:attrName>ppt_y</p:attrName>
                                        </p:attrNameLst>
                                      </p:cBhvr>
                                      <p:tavLst>
                                        <p:tav tm="0">
                                          <p:val>
                                            <p:strVal val="ppt_y"/>
                                          </p:val>
                                        </p:tav>
                                        <p:tav tm="100000">
                                          <p:val>
                                            <p:strVal val="1+ppt_h/2"/>
                                          </p:val>
                                        </p:tav>
                                      </p:tavLst>
                                    </p:anim>
                                    <p:set>
                                      <p:cBhvr>
                                        <p:cTn id="14" dur="1" fill="hold">
                                          <p:stCondLst>
                                            <p:cond delay="499"/>
                                          </p:stCondLst>
                                        </p:cTn>
                                        <p:tgtEl>
                                          <p:spTgt spid="1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23"/>
                                        </p:tgtEl>
                                        <p:attrNameLst>
                                          <p:attrName>ppt_x</p:attrName>
                                        </p:attrNameLst>
                                      </p:cBhvr>
                                      <p:tavLst>
                                        <p:tav tm="0">
                                          <p:val>
                                            <p:strVal val="ppt_x"/>
                                          </p:val>
                                        </p:tav>
                                        <p:tav tm="100000">
                                          <p:val>
                                            <p:strVal val="ppt_x"/>
                                          </p:val>
                                        </p:tav>
                                      </p:tavLst>
                                    </p:anim>
                                    <p:anim calcmode="lin" valueType="num">
                                      <p:cBhvr additive="base">
                                        <p:cTn id="25" dur="500"/>
                                        <p:tgtEl>
                                          <p:spTgt spid="23"/>
                                        </p:tgtEl>
                                        <p:attrNameLst>
                                          <p:attrName>ppt_y</p:attrName>
                                        </p:attrNameLst>
                                      </p:cBhvr>
                                      <p:tavLst>
                                        <p:tav tm="0">
                                          <p:val>
                                            <p:strVal val="ppt_y"/>
                                          </p:val>
                                        </p:tav>
                                        <p:tav tm="100000">
                                          <p:val>
                                            <p:strVal val="1+ppt_h/2"/>
                                          </p:val>
                                        </p:tav>
                                      </p:tavLst>
                                    </p:anim>
                                    <p:set>
                                      <p:cBhvr>
                                        <p:cTn id="26" dur="1" fill="hold">
                                          <p:stCondLst>
                                            <p:cond delay="499"/>
                                          </p:stCondLst>
                                        </p:cTn>
                                        <p:tgtEl>
                                          <p:spTgt spid="2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1" nodeType="clickEffect">
                                  <p:stCondLst>
                                    <p:cond delay="0"/>
                                  </p:stCondLst>
                                  <p:childTnLst>
                                    <p:anim calcmode="lin" valueType="num">
                                      <p:cBhvr additive="base">
                                        <p:cTn id="36" dur="500"/>
                                        <p:tgtEl>
                                          <p:spTgt spid="22"/>
                                        </p:tgtEl>
                                        <p:attrNameLst>
                                          <p:attrName>ppt_x</p:attrName>
                                        </p:attrNameLst>
                                      </p:cBhvr>
                                      <p:tavLst>
                                        <p:tav tm="0">
                                          <p:val>
                                            <p:strVal val="ppt_x"/>
                                          </p:val>
                                        </p:tav>
                                        <p:tav tm="100000">
                                          <p:val>
                                            <p:strVal val="ppt_x"/>
                                          </p:val>
                                        </p:tav>
                                      </p:tavLst>
                                    </p:anim>
                                    <p:anim calcmode="lin" valueType="num">
                                      <p:cBhvr additive="base">
                                        <p:cTn id="37" dur="500"/>
                                        <p:tgtEl>
                                          <p:spTgt spid="22"/>
                                        </p:tgtEl>
                                        <p:attrNameLst>
                                          <p:attrName>ppt_y</p:attrName>
                                        </p:attrNameLst>
                                      </p:cBhvr>
                                      <p:tavLst>
                                        <p:tav tm="0">
                                          <p:val>
                                            <p:strVal val="ppt_y"/>
                                          </p:val>
                                        </p:tav>
                                        <p:tav tm="100000">
                                          <p:val>
                                            <p:strVal val="1+ppt_h/2"/>
                                          </p:val>
                                        </p:tav>
                                      </p:tavLst>
                                    </p:anim>
                                    <p:set>
                                      <p:cBhvr>
                                        <p:cTn id="38" dur="1" fill="hold">
                                          <p:stCondLst>
                                            <p:cond delay="499"/>
                                          </p:stCondLst>
                                        </p:cTn>
                                        <p:tgtEl>
                                          <p:spTgt spid="22"/>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ppt_x"/>
                                          </p:val>
                                        </p:tav>
                                        <p:tav tm="100000">
                                          <p:val>
                                            <p:strVal val="#ppt_x"/>
                                          </p:val>
                                        </p:tav>
                                      </p:tavLst>
                                    </p:anim>
                                    <p:anim calcmode="lin" valueType="num">
                                      <p:cBhvr additive="base">
                                        <p:cTn id="4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1" nodeType="clickEffect">
                                  <p:stCondLst>
                                    <p:cond delay="0"/>
                                  </p:stCondLst>
                                  <p:childTnLst>
                                    <p:anim calcmode="lin" valueType="num">
                                      <p:cBhvr additive="base">
                                        <p:cTn id="48" dur="500"/>
                                        <p:tgtEl>
                                          <p:spTgt spid="20"/>
                                        </p:tgtEl>
                                        <p:attrNameLst>
                                          <p:attrName>ppt_x</p:attrName>
                                        </p:attrNameLst>
                                      </p:cBhvr>
                                      <p:tavLst>
                                        <p:tav tm="0">
                                          <p:val>
                                            <p:strVal val="ppt_x"/>
                                          </p:val>
                                        </p:tav>
                                        <p:tav tm="100000">
                                          <p:val>
                                            <p:strVal val="ppt_x"/>
                                          </p:val>
                                        </p:tav>
                                      </p:tavLst>
                                    </p:anim>
                                    <p:anim calcmode="lin" valueType="num">
                                      <p:cBhvr additive="base">
                                        <p:cTn id="49" dur="500"/>
                                        <p:tgtEl>
                                          <p:spTgt spid="20"/>
                                        </p:tgtEl>
                                        <p:attrNameLst>
                                          <p:attrName>ppt_y</p:attrName>
                                        </p:attrNameLst>
                                      </p:cBhvr>
                                      <p:tavLst>
                                        <p:tav tm="0">
                                          <p:val>
                                            <p:strVal val="ppt_y"/>
                                          </p:val>
                                        </p:tav>
                                        <p:tav tm="100000">
                                          <p:val>
                                            <p:strVal val="1+ppt_h/2"/>
                                          </p:val>
                                        </p:tav>
                                      </p:tavLst>
                                    </p:anim>
                                    <p:set>
                                      <p:cBhvr>
                                        <p:cTn id="50"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20" grpId="0" animBg="1"/>
      <p:bldP spid="20" grpId="1" animBg="1"/>
      <p:bldP spid="22" grpId="0" animBg="1"/>
      <p:bldP spid="22" grpId="1" animBg="1"/>
      <p:bldP spid="23" grpId="0" animBg="1"/>
      <p:bldP spid="2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Formazione continua in medicina</a:t>
            </a:r>
            <a:endParaRPr lang="it-IT" dirty="0"/>
          </a:p>
        </p:txBody>
      </p:sp>
      <p:sp>
        <p:nvSpPr>
          <p:cNvPr id="3" name="Segnaposto contenuto 2"/>
          <p:cNvSpPr>
            <a:spLocks noGrp="1"/>
          </p:cNvSpPr>
          <p:nvPr>
            <p:ph idx="1"/>
          </p:nvPr>
        </p:nvSpPr>
        <p:spPr>
          <a:xfrm>
            <a:off x="467544" y="2852936"/>
            <a:ext cx="8229600" cy="720080"/>
          </a:xfrm>
        </p:spPr>
        <p:txBody>
          <a:bodyPr>
            <a:normAutofit/>
          </a:bodyPr>
          <a:lstStyle/>
          <a:p>
            <a:pPr algn="ctr">
              <a:buNone/>
            </a:pPr>
            <a:r>
              <a:rPr lang="it-IT" sz="3200" dirty="0" smtClean="0"/>
              <a:t>Resa obbligatoria dal </a:t>
            </a:r>
            <a:r>
              <a:rPr lang="it-IT" sz="3200" dirty="0" err="1" smtClean="0">
                <a:effectLst>
                  <a:outerShdw blurRad="38100" dist="38100" dir="2700000" algn="tl">
                    <a:srgbClr val="FFFFFF"/>
                  </a:outerShdw>
                </a:effectLst>
              </a:rPr>
              <a:t>D.Lgs.</a:t>
            </a:r>
            <a:r>
              <a:rPr lang="it-IT" sz="3200" dirty="0" smtClean="0">
                <a:effectLst>
                  <a:outerShdw blurRad="38100" dist="38100" dir="2700000" algn="tl">
                    <a:srgbClr val="FFFFFF"/>
                  </a:outerShdw>
                </a:effectLst>
              </a:rPr>
              <a:t> 229/99</a:t>
            </a:r>
            <a:endParaRPr lang="it-IT" sz="32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a:t>
            </a:fld>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980728"/>
            <a:ext cx="8229600" cy="1143000"/>
          </a:xfrm>
        </p:spPr>
        <p:txBody>
          <a:bodyPr>
            <a:noAutofit/>
          </a:bodyPr>
          <a:lstStyle/>
          <a:p>
            <a:r>
              <a:rPr lang="it-IT" sz="4000" dirty="0" smtClean="0"/>
              <a:t>TIPOLOGIE </a:t>
            </a:r>
            <a:r>
              <a:rPr lang="it-IT" sz="4000" dirty="0" err="1" smtClean="0"/>
              <a:t>DI</a:t>
            </a:r>
            <a:r>
              <a:rPr lang="it-IT" sz="4000" dirty="0" smtClean="0"/>
              <a:t> FORMAZIONE CONTINUA</a:t>
            </a:r>
            <a:endParaRPr lang="it-IT" sz="4000" dirty="0"/>
          </a:p>
        </p:txBody>
      </p:sp>
      <p:sp>
        <p:nvSpPr>
          <p:cNvPr id="3" name="Segnaposto contenuto 2"/>
          <p:cNvSpPr>
            <a:spLocks noGrp="1"/>
          </p:cNvSpPr>
          <p:nvPr>
            <p:ph idx="1"/>
          </p:nvPr>
        </p:nvSpPr>
        <p:spPr>
          <a:xfrm>
            <a:off x="467544" y="2348880"/>
            <a:ext cx="8229600" cy="1512168"/>
          </a:xfrm>
        </p:spPr>
        <p:txBody>
          <a:bodyPr>
            <a:noAutofit/>
          </a:bodyPr>
          <a:lstStyle/>
          <a:p>
            <a:r>
              <a:rPr lang="it-IT" sz="4000" dirty="0" smtClean="0"/>
              <a:t>RES</a:t>
            </a:r>
          </a:p>
          <a:p>
            <a:r>
              <a:rPr lang="it-IT" sz="4000" dirty="0" smtClean="0"/>
              <a:t>FAD</a:t>
            </a:r>
          </a:p>
          <a:p>
            <a:r>
              <a:rPr lang="it-IT" sz="4000" dirty="0" smtClean="0"/>
              <a:t>FSC</a:t>
            </a:r>
          </a:p>
          <a:p>
            <a:r>
              <a:rPr lang="it-IT" sz="4000" dirty="0" err="1" smtClean="0"/>
              <a:t>Blended</a:t>
            </a:r>
            <a:endParaRPr lang="it-IT" sz="40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a:t>
            </a:fld>
            <a:endParaRPr lang="it-IT"/>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409</TotalTime>
  <Words>1679</Words>
  <Application>Microsoft Office PowerPoint</Application>
  <PresentationFormat>Presentazione su schermo (4:3)</PresentationFormat>
  <Paragraphs>134</Paragraphs>
  <Slides>30</Slides>
  <Notes>0</Notes>
  <HiddenSlides>0</HiddenSlides>
  <MMClips>0</MMClips>
  <ScaleCrop>false</ScaleCrop>
  <HeadingPairs>
    <vt:vector size="4" baseType="variant">
      <vt:variant>
        <vt:lpstr>Tema</vt:lpstr>
      </vt:variant>
      <vt:variant>
        <vt:i4>1</vt:i4>
      </vt:variant>
      <vt:variant>
        <vt:lpstr>Titoli diapositive</vt:lpstr>
      </vt:variant>
      <vt:variant>
        <vt:i4>30</vt:i4>
      </vt:variant>
    </vt:vector>
  </HeadingPairs>
  <TitlesOfParts>
    <vt:vector size="31" baseType="lpstr">
      <vt:lpstr>Equinozio</vt:lpstr>
      <vt:lpstr>Accordo Sato Regioni in tema di formazione continua </vt:lpstr>
      <vt:lpstr>“Education is the most powerful weapon which you can use  to change the world.”   Nelson Mandela </vt:lpstr>
      <vt:lpstr>Diapositiva 3</vt:lpstr>
      <vt:lpstr>Diapositiva 4</vt:lpstr>
      <vt:lpstr>Diapositiva 5</vt:lpstr>
      <vt:lpstr>Diapositiva 6</vt:lpstr>
      <vt:lpstr>Diapositiva 7</vt:lpstr>
      <vt:lpstr>Formazione continua in medicina</vt:lpstr>
      <vt:lpstr>TIPOLOGIE DI FORMAZIONE CONTINUA</vt:lpstr>
      <vt:lpstr>La formazione residenziale (RES)</vt:lpstr>
      <vt:lpstr>La formazione a distanza (FAD)</vt:lpstr>
      <vt:lpstr>La formazione sul campo (FSC)</vt:lpstr>
      <vt:lpstr>FORMAZIONE SUL CAMPO</vt:lpstr>
      <vt:lpstr>   Tipologie  di  FSC  accreditabili    </vt:lpstr>
      <vt:lpstr>    15/12/2016 – Delibera della CNFC obbligo formativo per triennio 2017- 2019 </vt:lpstr>
      <vt:lpstr>20/12/2016 - Delibera in tema di Dossier Formativo (I) </vt:lpstr>
      <vt:lpstr>20/12/2016 - Delibera in tema di Dossier Formativo (II)</vt:lpstr>
      <vt:lpstr>Diapositiva 18</vt:lpstr>
      <vt:lpstr>  Manovra finanziaria di Agosto</vt:lpstr>
      <vt:lpstr>         02/02/2017 - Accordo tra il Governo, le Regioni e le Province autonome di Trento e Bolzano  98 Articoli 1 Allegato  </vt:lpstr>
      <vt:lpstr>  </vt:lpstr>
      <vt:lpstr>Art. 6 (Formazione a distanza) </vt:lpstr>
      <vt:lpstr>Le novità per il triennio 2017-2019</vt:lpstr>
      <vt:lpstr>Diapositiva 24</vt:lpstr>
      <vt:lpstr>Diapositiva 25</vt:lpstr>
      <vt:lpstr>Mantenimento delle competenze</vt:lpstr>
      <vt:lpstr>Diapositiva 27</vt:lpstr>
      <vt:lpstr>BLSD E RETRAINING</vt:lpstr>
      <vt:lpstr>Diapositiva 29</vt:lpstr>
      <vt:lpstr>Diapositiva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formazione (sul campo, continua, mantenimento delle competenze, retraining)</dc:title>
  <dc:creator>Alberto</dc:creator>
  <cp:lastModifiedBy>Alberto</cp:lastModifiedBy>
  <cp:revision>55</cp:revision>
  <dcterms:created xsi:type="dcterms:W3CDTF">2016-05-05T13:34:13Z</dcterms:created>
  <dcterms:modified xsi:type="dcterms:W3CDTF">2017-09-22T16:07:05Z</dcterms:modified>
</cp:coreProperties>
</file>