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94" r:id="rId2"/>
    <p:sldId id="297" r:id="rId3"/>
    <p:sldId id="298" r:id="rId4"/>
    <p:sldId id="282" r:id="rId5"/>
    <p:sldId id="259" r:id="rId6"/>
    <p:sldId id="264" r:id="rId7"/>
    <p:sldId id="276" r:id="rId8"/>
    <p:sldId id="272" r:id="rId9"/>
    <p:sldId id="299" r:id="rId10"/>
    <p:sldId id="288" r:id="rId11"/>
    <p:sldId id="279" r:id="rId12"/>
    <p:sldId id="301" r:id="rId13"/>
    <p:sldId id="302" r:id="rId14"/>
    <p:sldId id="303" r:id="rId15"/>
    <p:sldId id="304" r:id="rId16"/>
    <p:sldId id="305" r:id="rId17"/>
    <p:sldId id="306" r:id="rId18"/>
    <p:sldId id="308" r:id="rId19"/>
    <p:sldId id="309" r:id="rId20"/>
    <p:sldId id="310" r:id="rId21"/>
    <p:sldId id="311" r:id="rId22"/>
    <p:sldId id="312" r:id="rId23"/>
    <p:sldId id="300" r:id="rId24"/>
    <p:sldId id="278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4B4B"/>
    <a:srgbClr val="B72D1F"/>
    <a:srgbClr val="FFFFFF"/>
    <a:srgbClr val="5E1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81" d="100"/>
          <a:sy n="81" d="100"/>
        </p:scale>
        <p:origin x="312" y="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79013-9997-42BB-B865-C6F9601D5ACE}" type="datetimeFigureOut">
              <a:rPr lang="it-IT" smtClean="0"/>
              <a:pPr/>
              <a:t>19/09/2017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7EF4A-AEB3-4058-AABC-27F28D5567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73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E1DABC-9EE6-42BB-A6A9-6C9EF4DB29B8}" type="slidenum">
              <a:rPr lang="it-IT"/>
              <a:pPr/>
              <a:t>9</a:t>
            </a:fld>
            <a:endParaRPr lang="it-IT"/>
          </a:p>
        </p:txBody>
      </p:sp>
      <p:sp>
        <p:nvSpPr>
          <p:cNvPr id="100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735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881F-3E53-4870-B388-71EE41749350}" type="datetimeFigureOut">
              <a:rPr lang="it-IT" smtClean="0"/>
              <a:pPr/>
              <a:t>19/09/2017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1974-768C-4926-870F-40F223C90F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881F-3E53-4870-B388-71EE41749350}" type="datetimeFigureOut">
              <a:rPr lang="it-IT" smtClean="0"/>
              <a:pPr/>
              <a:t>19/09/2017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1974-768C-4926-870F-40F223C90F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881F-3E53-4870-B388-71EE41749350}" type="datetimeFigureOut">
              <a:rPr lang="it-IT" smtClean="0"/>
              <a:pPr/>
              <a:t>19/09/2017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1974-768C-4926-870F-40F223C90F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881F-3E53-4870-B388-71EE41749350}" type="datetimeFigureOut">
              <a:rPr lang="it-IT" smtClean="0"/>
              <a:pPr/>
              <a:t>19/09/2017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1974-768C-4926-870F-40F223C90F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881F-3E53-4870-B388-71EE41749350}" type="datetimeFigureOut">
              <a:rPr lang="it-IT" smtClean="0"/>
              <a:pPr/>
              <a:t>19/09/2017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1974-768C-4926-870F-40F223C90F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881F-3E53-4870-B388-71EE41749350}" type="datetimeFigureOut">
              <a:rPr lang="it-IT" smtClean="0"/>
              <a:pPr/>
              <a:t>19/09/2017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1974-768C-4926-870F-40F223C90F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881F-3E53-4870-B388-71EE41749350}" type="datetimeFigureOut">
              <a:rPr lang="it-IT" smtClean="0"/>
              <a:pPr/>
              <a:t>19/09/2017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1974-768C-4926-870F-40F223C90F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881F-3E53-4870-B388-71EE41749350}" type="datetimeFigureOut">
              <a:rPr lang="it-IT" smtClean="0"/>
              <a:pPr/>
              <a:t>19/09/2017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1974-768C-4926-870F-40F223C90F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881F-3E53-4870-B388-71EE41749350}" type="datetimeFigureOut">
              <a:rPr lang="it-IT" smtClean="0"/>
              <a:pPr/>
              <a:t>19/09/2017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1974-768C-4926-870F-40F223C90F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881F-3E53-4870-B388-71EE41749350}" type="datetimeFigureOut">
              <a:rPr lang="it-IT" smtClean="0"/>
              <a:pPr/>
              <a:t>19/09/2017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1974-768C-4926-870F-40F223C90F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881F-3E53-4870-B388-71EE41749350}" type="datetimeFigureOut">
              <a:rPr lang="it-IT" smtClean="0"/>
              <a:pPr/>
              <a:t>19/09/2017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E331974-768C-4926-870F-40F223C90FC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9E881F-3E53-4870-B388-71EE41749350}" type="datetimeFigureOut">
              <a:rPr lang="it-IT" smtClean="0"/>
              <a:pPr/>
              <a:t>19/09/2017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331974-768C-4926-870F-40F223C90FC5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it.wikipedia.org/wiki/Ossigeno" TargetMode="External"/><Relationship Id="rId7" Type="http://schemas.openxmlformats.org/officeDocument/2006/relationships/image" Target="../media/image5.gif"/><Relationship Id="rId2" Type="http://schemas.openxmlformats.org/officeDocument/2006/relationships/hyperlink" Target="http://it.wikipedia.org/wiki/Terr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it.wikipedia.org/wiki/Luna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24000" y="-194052"/>
            <a:ext cx="8892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dirty="0">
                <a:solidFill>
                  <a:srgbClr val="FFC000"/>
                </a:solidFill>
              </a:rPr>
              <a:t>HUSTON WE ‘ VE HAD A PROBLEM !</a:t>
            </a:r>
            <a:r>
              <a:rPr lang="it-IT" sz="1600" dirty="0">
                <a:solidFill>
                  <a:srgbClr val="FFC000"/>
                </a:solidFill>
              </a:rPr>
              <a:t> </a:t>
            </a:r>
          </a:p>
          <a:p>
            <a:pPr algn="ctr"/>
            <a:endParaRPr lang="it-IT" sz="1600" dirty="0">
              <a:solidFill>
                <a:srgbClr val="FFC000"/>
              </a:solidFill>
            </a:endParaRPr>
          </a:p>
          <a:p>
            <a:pPr algn="ctr"/>
            <a:r>
              <a:rPr lang="it-IT" sz="1600" dirty="0">
                <a:solidFill>
                  <a:srgbClr val="FFC000"/>
                </a:solidFill>
              </a:rPr>
              <a:t>MISSIONE APOLLO 13  ALLE ORE 03.15  DEL 14 APRILE 1970</a:t>
            </a:r>
          </a:p>
          <a:p>
            <a:pPr algn="ctr"/>
            <a:r>
              <a:rPr lang="it-IT" sz="1600" dirty="0">
                <a:solidFill>
                  <a:srgbClr val="FFC000"/>
                </a:solidFill>
              </a:rPr>
              <a:t>  </a:t>
            </a:r>
            <a:endParaRPr lang="it-IT" sz="7200" dirty="0">
              <a:solidFill>
                <a:srgbClr val="FFC000"/>
              </a:solidFill>
            </a:endParaRPr>
          </a:p>
        </p:txBody>
      </p:sp>
      <p:pic>
        <p:nvPicPr>
          <p:cNvPr id="4" name="Picture 2" descr="The Actual Apollo 13 Prime Crew - GPN-2000-001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824" y="2636912"/>
            <a:ext cx="2286000" cy="291465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4367809" y="5589240"/>
            <a:ext cx="2443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 </a:t>
            </a:r>
            <a:r>
              <a:rPr lang="it-IT" dirty="0" err="1">
                <a:solidFill>
                  <a:srgbClr val="FFC000"/>
                </a:solidFill>
              </a:rPr>
              <a:t>Lovell</a:t>
            </a:r>
            <a:r>
              <a:rPr lang="it-IT" dirty="0">
                <a:solidFill>
                  <a:srgbClr val="FFC000"/>
                </a:solidFill>
              </a:rPr>
              <a:t>, </a:t>
            </a:r>
            <a:r>
              <a:rPr lang="it-IT" dirty="0" err="1">
                <a:solidFill>
                  <a:srgbClr val="FFC000"/>
                </a:solidFill>
              </a:rPr>
              <a:t>Swigert</a:t>
            </a:r>
            <a:r>
              <a:rPr lang="it-IT" dirty="0">
                <a:solidFill>
                  <a:srgbClr val="FFC000"/>
                </a:solidFill>
              </a:rPr>
              <a:t> e </a:t>
            </a:r>
            <a:r>
              <a:rPr lang="it-IT" dirty="0" err="1">
                <a:solidFill>
                  <a:srgbClr val="FFC000"/>
                </a:solidFill>
              </a:rPr>
              <a:t>Haise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3713" y="6234206"/>
            <a:ext cx="938865" cy="579170"/>
          </a:xfrm>
          <a:prstGeom prst="rect">
            <a:avLst/>
          </a:prstGeom>
        </p:spPr>
      </p:pic>
      <p:pic>
        <p:nvPicPr>
          <p:cNvPr id="7" name="Picture 2" descr="CIMO ASM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9" y="6162198"/>
            <a:ext cx="1080120" cy="504056"/>
          </a:xfrm>
          <a:prstGeom prst="rect">
            <a:avLst/>
          </a:prstGeom>
          <a:noFill/>
        </p:spPr>
      </p:pic>
      <p:pic>
        <p:nvPicPr>
          <p:cNvPr id="8" name="Picture 4" descr="http://www.cimoasmd.it/images/spem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6160" y="6234206"/>
            <a:ext cx="1152128" cy="393576"/>
          </a:xfrm>
          <a:prstGeom prst="rect">
            <a:avLst/>
          </a:prstGeom>
          <a:noFill/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280" y="5949280"/>
            <a:ext cx="9059441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7368" y="-27384"/>
            <a:ext cx="110892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FFC000"/>
                </a:solidFill>
              </a:rPr>
              <a:t>La simulazione è una tecnica, non una tecnologia, per  sostituire o amplificare esperienze reali con </a:t>
            </a:r>
            <a:r>
              <a:rPr lang="it-IT" sz="2800" dirty="0" err="1">
                <a:solidFill>
                  <a:srgbClr val="FFC000"/>
                </a:solidFill>
              </a:rPr>
              <a:t>esperien</a:t>
            </a:r>
            <a:r>
              <a:rPr lang="it-IT" sz="2800" dirty="0">
                <a:solidFill>
                  <a:srgbClr val="FFC000"/>
                </a:solidFill>
              </a:rPr>
              <a:t> </a:t>
            </a:r>
            <a:r>
              <a:rPr lang="it-IT" sz="2800" dirty="0" err="1">
                <a:solidFill>
                  <a:srgbClr val="FFC000"/>
                </a:solidFill>
              </a:rPr>
              <a:t>ze</a:t>
            </a:r>
            <a:r>
              <a:rPr lang="it-IT" sz="2800" dirty="0">
                <a:solidFill>
                  <a:srgbClr val="FFC000"/>
                </a:solidFill>
              </a:rPr>
              <a:t> guidate che evochino o replichino aspetti sostanzia li  del mondo reale in un modo pienamente interattivo.</a:t>
            </a:r>
            <a:endParaRPr lang="it-IT" sz="2800" dirty="0">
              <a:solidFill>
                <a:srgbClr val="FFC00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03030" y="1844825"/>
            <a:ext cx="5773291" cy="40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ab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6113" y="6162198"/>
            <a:ext cx="938865" cy="579170"/>
          </a:xfrm>
          <a:prstGeom prst="rect">
            <a:avLst/>
          </a:prstGeom>
        </p:spPr>
      </p:pic>
      <p:pic>
        <p:nvPicPr>
          <p:cNvPr id="5" name="Picture 2" descr="CIMO ASM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329" y="6090190"/>
            <a:ext cx="1080120" cy="504056"/>
          </a:xfrm>
          <a:prstGeom prst="rect">
            <a:avLst/>
          </a:prstGeom>
          <a:noFill/>
        </p:spPr>
      </p:pic>
      <p:pic>
        <p:nvPicPr>
          <p:cNvPr id="6" name="Picture 4" descr="http://www.cimoasmd.it/images/spem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8560" y="6162198"/>
            <a:ext cx="1152128" cy="393576"/>
          </a:xfrm>
          <a:prstGeom prst="rect">
            <a:avLst/>
          </a:prstGeom>
          <a:noFill/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280" y="5904994"/>
            <a:ext cx="9059441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696" y="404664"/>
            <a:ext cx="54006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ab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3713" y="6234206"/>
            <a:ext cx="938865" cy="579170"/>
          </a:xfrm>
          <a:prstGeom prst="rect">
            <a:avLst/>
          </a:prstGeom>
        </p:spPr>
      </p:pic>
      <p:pic>
        <p:nvPicPr>
          <p:cNvPr id="4" name="Picture 2" descr="CIMO ASM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9" y="6162198"/>
            <a:ext cx="1080120" cy="504056"/>
          </a:xfrm>
          <a:prstGeom prst="rect">
            <a:avLst/>
          </a:prstGeom>
          <a:noFill/>
        </p:spPr>
      </p:pic>
      <p:pic>
        <p:nvPicPr>
          <p:cNvPr id="5" name="Picture 4" descr="http://www.cimoasmd.it/images/spem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6160" y="6234206"/>
            <a:ext cx="1152128" cy="393576"/>
          </a:xfrm>
          <a:prstGeom prst="rect">
            <a:avLst/>
          </a:prstGeom>
          <a:noFill/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280" y="5832986"/>
            <a:ext cx="9059441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23392" y="1041698"/>
            <a:ext cx="109452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FFC000"/>
                </a:solidFill>
              </a:rPr>
              <a:t>La nostra esperienza </a:t>
            </a:r>
          </a:p>
          <a:p>
            <a:pPr algn="ctr"/>
            <a:r>
              <a:rPr lang="it-IT" sz="2800" dirty="0">
                <a:solidFill>
                  <a:srgbClr val="FFC000"/>
                </a:solidFill>
              </a:rPr>
              <a:t>Sono </a:t>
            </a:r>
            <a:r>
              <a:rPr lang="it-IT" sz="2800" dirty="0">
                <a:solidFill>
                  <a:srgbClr val="FFC000"/>
                </a:solidFill>
              </a:rPr>
              <a:t>state eseguite  60 simulazioni a piccoli gruppi  nell’ambito del 118 , Medicina di Pronto Soccorso ( incidenti stradali o lavorativi con trauma toracico e shock </a:t>
            </a:r>
            <a:r>
              <a:rPr lang="it-IT" sz="2800" dirty="0" err="1">
                <a:solidFill>
                  <a:srgbClr val="FFC000"/>
                </a:solidFill>
              </a:rPr>
              <a:t>ipovolemico</a:t>
            </a:r>
            <a:r>
              <a:rPr lang="it-IT" sz="2800" dirty="0">
                <a:solidFill>
                  <a:srgbClr val="FFC000"/>
                </a:solidFill>
              </a:rPr>
              <a:t> )  e 28 nell’ambito della Emodialisi   ( embolia gassosa , ipovolemia , </a:t>
            </a:r>
            <a:r>
              <a:rPr lang="it-IT" sz="2800" dirty="0" err="1">
                <a:solidFill>
                  <a:srgbClr val="FFC000"/>
                </a:solidFill>
              </a:rPr>
              <a:t>iperkaliemia</a:t>
            </a:r>
            <a:r>
              <a:rPr lang="it-IT" sz="2800" dirty="0">
                <a:solidFill>
                  <a:srgbClr val="FFC000"/>
                </a:solidFill>
              </a:rPr>
              <a:t> , </a:t>
            </a:r>
            <a:r>
              <a:rPr lang="it-IT" sz="2800" dirty="0" err="1">
                <a:solidFill>
                  <a:srgbClr val="FFC000"/>
                </a:solidFill>
              </a:rPr>
              <a:t>ipokaliemia</a:t>
            </a:r>
            <a:r>
              <a:rPr lang="it-IT" sz="2800" dirty="0">
                <a:solidFill>
                  <a:srgbClr val="FFC000"/>
                </a:solidFill>
              </a:rPr>
              <a:t> , edema polmonare acuto e shock anafilattico )    .                              </a:t>
            </a:r>
            <a:endParaRPr lang="it-IT" sz="2800" dirty="0">
              <a:solidFill>
                <a:srgbClr val="FFC000"/>
              </a:solidFill>
            </a:endParaRPr>
          </a:p>
          <a:p>
            <a:pPr algn="ctr"/>
            <a:r>
              <a:rPr lang="it-IT" sz="2800" dirty="0">
                <a:solidFill>
                  <a:srgbClr val="FFC000"/>
                </a:solidFill>
              </a:rPr>
              <a:t>Ad </a:t>
            </a:r>
            <a:r>
              <a:rPr lang="it-IT" sz="2800" dirty="0">
                <a:solidFill>
                  <a:srgbClr val="FFC000"/>
                </a:solidFill>
              </a:rPr>
              <a:t>oggi sono stati coinvolti nelle simulazioni  ,  95  medici delle varie specialità insieme a 50 autisti soccorritori  e 162 infermieri.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280" y="5832986"/>
            <a:ext cx="905944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79376" y="613132"/>
            <a:ext cx="110892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FFC000"/>
                </a:solidFill>
              </a:rPr>
              <a:t>Per misurare le  performance di tutti i partecipanti sono state applicate valutazioni a punteggio  secondo i criteri indicati nella Tabella 1 e  stabiliti sulla base di  una pubblicazione  relativa all’argomento </a:t>
            </a:r>
            <a:r>
              <a:rPr lang="it-IT" sz="2800" dirty="0">
                <a:solidFill>
                  <a:srgbClr val="FFC000"/>
                </a:solidFill>
              </a:rPr>
              <a:t>   </a:t>
            </a:r>
            <a:r>
              <a:rPr lang="it-IT" sz="2800" dirty="0">
                <a:solidFill>
                  <a:srgbClr val="FFC000"/>
                </a:solidFill>
              </a:rPr>
              <a:t>. Inoltre nel corso delle giornate di simulazione abbiamo </a:t>
            </a:r>
            <a:r>
              <a:rPr lang="it-IT" sz="2800" dirty="0" err="1">
                <a:solidFill>
                  <a:srgbClr val="FFC000"/>
                </a:solidFill>
              </a:rPr>
              <a:t>sommini</a:t>
            </a:r>
            <a:r>
              <a:rPr lang="it-IT" sz="2800" dirty="0">
                <a:solidFill>
                  <a:srgbClr val="FFC000"/>
                </a:solidFill>
              </a:rPr>
              <a:t> strato </a:t>
            </a:r>
            <a:r>
              <a:rPr lang="it-IT" sz="2800" dirty="0">
                <a:solidFill>
                  <a:srgbClr val="FFC000"/>
                </a:solidFill>
              </a:rPr>
              <a:t>, a tutti i partecipanti , un  questionario di 3 domande  rivolto a valutare il gradimento della nuova metodica di aggiornamento  </a:t>
            </a:r>
            <a:r>
              <a:rPr lang="it-IT" sz="2800" dirty="0">
                <a:solidFill>
                  <a:srgbClr val="FFC000"/>
                </a:solidFill>
              </a:rPr>
              <a:t>:</a:t>
            </a:r>
            <a:endParaRPr lang="it-IT" sz="2800" dirty="0">
              <a:solidFill>
                <a:srgbClr val="FFC000"/>
              </a:solidFill>
            </a:endParaRPr>
          </a:p>
          <a:p>
            <a:pPr marL="342900" indent="-342900" algn="ctr">
              <a:buAutoNum type="arabicParenR"/>
            </a:pPr>
            <a:r>
              <a:rPr lang="it-IT" sz="2800" dirty="0">
                <a:solidFill>
                  <a:srgbClr val="FFC000"/>
                </a:solidFill>
              </a:rPr>
              <a:t>ritieni </a:t>
            </a:r>
            <a:r>
              <a:rPr lang="it-IT" sz="2800" dirty="0">
                <a:solidFill>
                  <a:srgbClr val="FFC000"/>
                </a:solidFill>
              </a:rPr>
              <a:t>che la simulazione in ambito medico  sia utile per una tua crescita professionale ? </a:t>
            </a:r>
            <a:endParaRPr lang="it-IT" sz="2800" dirty="0">
              <a:solidFill>
                <a:srgbClr val="FFC000"/>
              </a:solidFill>
            </a:endParaRPr>
          </a:p>
          <a:p>
            <a:pPr marL="342900" indent="-342900" algn="ctr">
              <a:buAutoNum type="arabicParenR"/>
            </a:pPr>
            <a:r>
              <a:rPr lang="it-IT" sz="2800" dirty="0">
                <a:solidFill>
                  <a:srgbClr val="FFC000"/>
                </a:solidFill>
              </a:rPr>
              <a:t>ritieni </a:t>
            </a:r>
            <a:r>
              <a:rPr lang="it-IT" sz="2800" dirty="0">
                <a:solidFill>
                  <a:srgbClr val="FFC000"/>
                </a:solidFill>
              </a:rPr>
              <a:t>che la simulazione  contribuisca a ridurre il rischio clinico </a:t>
            </a:r>
            <a:r>
              <a:rPr lang="it-IT" sz="2800" dirty="0">
                <a:solidFill>
                  <a:srgbClr val="FFC000"/>
                </a:solidFill>
              </a:rPr>
              <a:t>?</a:t>
            </a:r>
          </a:p>
          <a:p>
            <a:pPr algn="ctr"/>
            <a:r>
              <a:rPr lang="it-IT" sz="2800" dirty="0">
                <a:solidFill>
                  <a:srgbClr val="FFC000"/>
                </a:solidFill>
              </a:rPr>
              <a:t>3)   ritieni </a:t>
            </a:r>
            <a:r>
              <a:rPr lang="it-IT" sz="2800" dirty="0">
                <a:solidFill>
                  <a:srgbClr val="FFC000"/>
                </a:solidFill>
              </a:rPr>
              <a:t>che la simulazione </a:t>
            </a:r>
            <a:r>
              <a:rPr lang="it-IT" sz="2800" dirty="0">
                <a:solidFill>
                  <a:srgbClr val="FFC000"/>
                </a:solidFill>
              </a:rPr>
              <a:t> sia </a:t>
            </a:r>
            <a:r>
              <a:rPr lang="it-IT" sz="2800" dirty="0">
                <a:solidFill>
                  <a:srgbClr val="FFC000"/>
                </a:solidFill>
              </a:rPr>
              <a:t>utile per coordinare meglio il lavoro di gruppo ?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280" y="6049010"/>
            <a:ext cx="905944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543" y="3340601"/>
            <a:ext cx="6120914" cy="17679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045" y="3343031"/>
            <a:ext cx="6121910" cy="17193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672" y="-27384"/>
            <a:ext cx="5544616" cy="604867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280" y="5977002"/>
            <a:ext cx="905944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96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5360" y="827995"/>
            <a:ext cx="114492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FFC000"/>
                </a:solidFill>
              </a:rPr>
              <a:t>Risultati</a:t>
            </a:r>
          </a:p>
          <a:p>
            <a:pPr algn="ctr"/>
            <a:r>
              <a:rPr lang="it-IT" sz="2800" dirty="0">
                <a:solidFill>
                  <a:srgbClr val="FFC000"/>
                </a:solidFill>
              </a:rPr>
              <a:t>Il 100% dei partecipanti ha riportato , nella valutazione delle performance  ,  il punteggio  minimo di    8  : all’interno dell’ambito medico si sono verificate alcune differenze di punteggi tra specialisti , ovvero i nefrologi ( che rappresentavano soltanto  l’11,4 % del totale dei medici ) hanno riportato un punteggio inferiore  ( tra 10 e 12  punti ) rispetto agli altri specialisti ( 14 - 16 ) . Nell’ambito infermieristico il punteggio non ha dato differenze rilevanti tra le specialità ( 12 – 14 ) . Al contrario tra gli autisti soccorritori  si sono verificate differenze notevoli che andavano da un minimo di 8 punti a 10 punti  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280" y="5904994"/>
            <a:ext cx="905944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7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3352" y="1400577"/>
            <a:ext cx="114492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FFC000"/>
                </a:solidFill>
              </a:rPr>
              <a:t>Il 100% dei partecipanti  ha compilato  il questionario : alla 1° domanda il 90 % ha risposto che la simulazione è utile per una crescita </a:t>
            </a:r>
            <a:r>
              <a:rPr lang="it-IT" sz="2800" dirty="0">
                <a:solidFill>
                  <a:srgbClr val="FFC000"/>
                </a:solidFill>
              </a:rPr>
              <a:t>professionale  </a:t>
            </a:r>
            <a:r>
              <a:rPr lang="it-IT" sz="2800" dirty="0">
                <a:solidFill>
                  <a:srgbClr val="FFC000"/>
                </a:solidFill>
              </a:rPr>
              <a:t>mentre  la parte rimanente ha risposto “non lo so” . Alla 2° domanda il 70% ha risposto  che la simulazione contribuisce a ridurre il rischio clinico , il 20%   ha risposto negativamente , il rimanente 10 % ha risposto </a:t>
            </a:r>
            <a:r>
              <a:rPr lang="it-IT" sz="2800" dirty="0">
                <a:solidFill>
                  <a:srgbClr val="FFC000"/>
                </a:solidFill>
              </a:rPr>
              <a:t>          “ </a:t>
            </a:r>
            <a:r>
              <a:rPr lang="it-IT" sz="2800" dirty="0">
                <a:solidFill>
                  <a:srgbClr val="FFC000"/>
                </a:solidFill>
              </a:rPr>
              <a:t>non lo so “ . Alla 3° domanda il 100% dei discenti ha risposto che la simulazione è utile a coordinare meglio il lavoro di equipe  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280" y="5904994"/>
            <a:ext cx="905944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79376" y="542285"/>
            <a:ext cx="114492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FFC000"/>
                </a:solidFill>
              </a:rPr>
              <a:t>Riportiamo  inoltre alcuni commenti dati alla fine di questa nuova esperienza :</a:t>
            </a:r>
          </a:p>
          <a:p>
            <a:pPr algn="ctr"/>
            <a:r>
              <a:rPr lang="it-IT" sz="2800" dirty="0">
                <a:solidFill>
                  <a:srgbClr val="FFC000"/>
                </a:solidFill>
              </a:rPr>
              <a:t>Commento 1 : “non sapevo che potessero accadere certi eventi  , ma soprattutto non avrei saputo come affrontarli “</a:t>
            </a:r>
          </a:p>
          <a:p>
            <a:pPr algn="ctr"/>
            <a:r>
              <a:rPr lang="it-IT" sz="2800" dirty="0">
                <a:solidFill>
                  <a:srgbClr val="FFC000"/>
                </a:solidFill>
              </a:rPr>
              <a:t>Commento 2 : “a volte l’emergenza degli eventi può portare un gruppo di più persone a fare cose che a mente fredda mai faresti e provare a risolvere certe difficoltà nella finzione può essere utile per poi sapere come risolverle nella realtà”</a:t>
            </a:r>
          </a:p>
          <a:p>
            <a:pPr algn="ctr"/>
            <a:r>
              <a:rPr lang="it-IT" sz="2800" dirty="0">
                <a:solidFill>
                  <a:srgbClr val="FFC000"/>
                </a:solidFill>
              </a:rPr>
              <a:t>Commento 3 : “la leadership e il carisma non si possono comprare ( o ce l’hai o non ce l’hai )  ma comunque  si può provare ad esercitarli , a volte con buoni risultati a volte con risultati meno eclatanti , l’importante è che le ricadute siano sempre riparabili </a:t>
            </a:r>
            <a:r>
              <a:rPr lang="it-IT" sz="2800" dirty="0">
                <a:solidFill>
                  <a:srgbClr val="FFC000"/>
                </a:solidFill>
              </a:rPr>
              <a:t>“</a:t>
            </a:r>
            <a:endParaRPr lang="it-IT" sz="2800" dirty="0">
              <a:solidFill>
                <a:srgbClr val="FFC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280" y="5904993"/>
            <a:ext cx="905944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7368" y="398269"/>
            <a:ext cx="113052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FFC000"/>
                </a:solidFill>
              </a:rPr>
              <a:t>Una </a:t>
            </a:r>
            <a:r>
              <a:rPr lang="it-IT" sz="2800" dirty="0" err="1">
                <a:solidFill>
                  <a:srgbClr val="FFC000"/>
                </a:solidFill>
              </a:rPr>
              <a:t>review</a:t>
            </a:r>
            <a:r>
              <a:rPr lang="it-IT" sz="2800" dirty="0">
                <a:solidFill>
                  <a:srgbClr val="FFC000"/>
                </a:solidFill>
              </a:rPr>
              <a:t>  sistematica </a:t>
            </a:r>
            <a:r>
              <a:rPr lang="it-IT" sz="2800" dirty="0">
                <a:solidFill>
                  <a:srgbClr val="FFC000"/>
                </a:solidFill>
              </a:rPr>
              <a:t>   </a:t>
            </a:r>
            <a:r>
              <a:rPr lang="it-IT" sz="2800" dirty="0">
                <a:solidFill>
                  <a:srgbClr val="FFC000"/>
                </a:solidFill>
              </a:rPr>
              <a:t>su </a:t>
            </a:r>
            <a:r>
              <a:rPr lang="it-IT" sz="2800" dirty="0">
                <a:solidFill>
                  <a:srgbClr val="FFC000"/>
                </a:solidFill>
              </a:rPr>
              <a:t> 670 articoli  </a:t>
            </a:r>
            <a:r>
              <a:rPr lang="it-IT" sz="2800" dirty="0" err="1">
                <a:solidFill>
                  <a:srgbClr val="FFC000"/>
                </a:solidFill>
              </a:rPr>
              <a:t>peer</a:t>
            </a:r>
            <a:r>
              <a:rPr lang="it-IT" sz="2800" dirty="0">
                <a:solidFill>
                  <a:srgbClr val="FFC000"/>
                </a:solidFill>
              </a:rPr>
              <a:t> – </a:t>
            </a:r>
            <a:r>
              <a:rPr lang="it-IT" sz="2800" dirty="0" err="1">
                <a:solidFill>
                  <a:srgbClr val="FFC000"/>
                </a:solidFill>
              </a:rPr>
              <a:t>reviewed</a:t>
            </a:r>
            <a:r>
              <a:rPr lang="it-IT" sz="2800" dirty="0">
                <a:solidFill>
                  <a:srgbClr val="FFC000"/>
                </a:solidFill>
              </a:rPr>
              <a:t>  </a:t>
            </a:r>
            <a:r>
              <a:rPr lang="it-IT" sz="2800" dirty="0">
                <a:solidFill>
                  <a:srgbClr val="FFC000"/>
                </a:solidFill>
              </a:rPr>
              <a:t> </a:t>
            </a:r>
            <a:r>
              <a:rPr lang="it-IT" sz="2800" dirty="0">
                <a:solidFill>
                  <a:srgbClr val="FFC000"/>
                </a:solidFill>
              </a:rPr>
              <a:t>in cui venivano impiegati differenti  scenari e usi di </a:t>
            </a:r>
            <a:r>
              <a:rPr lang="it-IT" sz="2800" dirty="0">
                <a:solidFill>
                  <a:srgbClr val="FFC000"/>
                </a:solidFill>
              </a:rPr>
              <a:t>simula zioni </a:t>
            </a:r>
            <a:r>
              <a:rPr lang="it-IT" sz="2800" dirty="0">
                <a:solidFill>
                  <a:srgbClr val="FFC000"/>
                </a:solidFill>
              </a:rPr>
              <a:t>mediche ad alta  fedeltà  in un </a:t>
            </a:r>
            <a:r>
              <a:rPr lang="it-IT" sz="2800" dirty="0" err="1">
                <a:solidFill>
                  <a:srgbClr val="FFC000"/>
                </a:solidFill>
              </a:rPr>
              <a:t>range</a:t>
            </a:r>
            <a:r>
              <a:rPr lang="it-IT" sz="2800" dirty="0">
                <a:solidFill>
                  <a:srgbClr val="FFC000"/>
                </a:solidFill>
              </a:rPr>
              <a:t> di specialità </a:t>
            </a:r>
            <a:r>
              <a:rPr lang="it-IT" sz="2800" dirty="0">
                <a:solidFill>
                  <a:srgbClr val="FFC000"/>
                </a:solidFill>
              </a:rPr>
              <a:t>che comprendevano </a:t>
            </a:r>
            <a:r>
              <a:rPr lang="it-IT" sz="2800" dirty="0">
                <a:solidFill>
                  <a:srgbClr val="FFC000"/>
                </a:solidFill>
              </a:rPr>
              <a:t>cardiologia , anestesiologia e chirurgia   dimostra come vi sia una forte associazione tra le ore di pratica su simulatori ad alta fedeltà medica e risultati di apprendimento standardizzati :  l’ associazione approssima una relazione dose-risposta ovvero la </a:t>
            </a:r>
            <a:r>
              <a:rPr lang="it-IT" sz="2800" dirty="0" err="1">
                <a:solidFill>
                  <a:srgbClr val="FFC000"/>
                </a:solidFill>
              </a:rPr>
              <a:t>metanalisi</a:t>
            </a:r>
            <a:r>
              <a:rPr lang="it-IT" sz="2800" dirty="0">
                <a:solidFill>
                  <a:srgbClr val="FFC000"/>
                </a:solidFill>
              </a:rPr>
              <a:t> conclude che le ore di simulazione ad alta fedeltà  hanno un </a:t>
            </a:r>
            <a:r>
              <a:rPr lang="it-IT" sz="2800" dirty="0" err="1">
                <a:solidFill>
                  <a:srgbClr val="FFC000"/>
                </a:solidFill>
              </a:rPr>
              <a:t>rappor</a:t>
            </a:r>
            <a:r>
              <a:rPr lang="it-IT" sz="2800" dirty="0">
                <a:solidFill>
                  <a:srgbClr val="FFC000"/>
                </a:solidFill>
              </a:rPr>
              <a:t> to </a:t>
            </a:r>
            <a:r>
              <a:rPr lang="it-IT" sz="2800" dirty="0">
                <a:solidFill>
                  <a:srgbClr val="FFC000"/>
                </a:solidFill>
              </a:rPr>
              <a:t>funzionale positivo con i risultati di apprendimento standardizzati nella formazione medica. L’articolo auspica metodi di ricerca più rigorosi e più rigorose politiche editoriali dei giornali per l’ avanzare di questo campo di ricerca nella formazione medica </a:t>
            </a:r>
            <a:r>
              <a:rPr lang="it-IT" sz="2800" dirty="0"/>
              <a:t>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280" y="5904994"/>
            <a:ext cx="905944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79376" y="542285"/>
            <a:ext cx="114492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FFC000"/>
                </a:solidFill>
              </a:rPr>
              <a:t>Un altro lavoro </a:t>
            </a:r>
            <a:r>
              <a:rPr lang="it-IT" sz="2800" dirty="0">
                <a:solidFill>
                  <a:srgbClr val="FFC000"/>
                </a:solidFill>
              </a:rPr>
              <a:t> </a:t>
            </a:r>
            <a:r>
              <a:rPr lang="it-IT" sz="2800" dirty="0">
                <a:solidFill>
                  <a:srgbClr val="FFC000"/>
                </a:solidFill>
              </a:rPr>
              <a:t>evidenzia come una limitazione </a:t>
            </a:r>
            <a:r>
              <a:rPr lang="it-IT" sz="2800" dirty="0">
                <a:solidFill>
                  <a:srgbClr val="FFC000"/>
                </a:solidFill>
              </a:rPr>
              <a:t>impor tante </a:t>
            </a:r>
            <a:r>
              <a:rPr lang="it-IT" sz="2800" dirty="0">
                <a:solidFill>
                  <a:srgbClr val="FFC000"/>
                </a:solidFill>
              </a:rPr>
              <a:t>nell'utilizzo di simulatori ad alta fedeltà sia la </a:t>
            </a:r>
            <a:r>
              <a:rPr lang="it-IT" sz="2800" dirty="0">
                <a:solidFill>
                  <a:srgbClr val="FFC000"/>
                </a:solidFill>
              </a:rPr>
              <a:t>man </a:t>
            </a:r>
            <a:r>
              <a:rPr lang="it-IT" sz="2800" dirty="0" err="1">
                <a:solidFill>
                  <a:srgbClr val="FFC000"/>
                </a:solidFill>
              </a:rPr>
              <a:t>canza</a:t>
            </a:r>
            <a:r>
              <a:rPr lang="it-IT" sz="2800" dirty="0">
                <a:solidFill>
                  <a:srgbClr val="FFC000"/>
                </a:solidFill>
              </a:rPr>
              <a:t> </a:t>
            </a:r>
            <a:r>
              <a:rPr lang="it-IT" sz="2800" dirty="0">
                <a:solidFill>
                  <a:srgbClr val="FFC000"/>
                </a:solidFill>
              </a:rPr>
              <a:t>di obiettivi e misure convalidate delle prestazioni . Misure oggettive sono necessarie se i simulatori devono essere utilizzati per valutare le </a:t>
            </a:r>
            <a:r>
              <a:rPr lang="it-IT" sz="2800" dirty="0">
                <a:solidFill>
                  <a:srgbClr val="FFC000"/>
                </a:solidFill>
              </a:rPr>
              <a:t>competenze </a:t>
            </a:r>
            <a:r>
              <a:rPr lang="it-IT" sz="2800" dirty="0">
                <a:solidFill>
                  <a:srgbClr val="FFC000"/>
                </a:solidFill>
              </a:rPr>
              <a:t>e la </a:t>
            </a:r>
            <a:r>
              <a:rPr lang="it-IT" sz="2800" dirty="0" err="1">
                <a:solidFill>
                  <a:srgbClr val="FFC000"/>
                </a:solidFill>
              </a:rPr>
              <a:t>formazio</a:t>
            </a:r>
            <a:r>
              <a:rPr lang="it-IT" sz="2800" dirty="0">
                <a:solidFill>
                  <a:srgbClr val="FFC000"/>
                </a:solidFill>
              </a:rPr>
              <a:t> ne </a:t>
            </a:r>
            <a:r>
              <a:rPr lang="it-IT" sz="2800" dirty="0">
                <a:solidFill>
                  <a:srgbClr val="FFC000"/>
                </a:solidFill>
              </a:rPr>
              <a:t>dei medici e del team </a:t>
            </a:r>
            <a:r>
              <a:rPr lang="it-IT" sz="2800" dirty="0">
                <a:solidFill>
                  <a:srgbClr val="FFC000"/>
                </a:solidFill>
              </a:rPr>
              <a:t>. </a:t>
            </a:r>
            <a:r>
              <a:rPr lang="it-IT" sz="2800" dirty="0">
                <a:solidFill>
                  <a:srgbClr val="FFC000"/>
                </a:solidFill>
              </a:rPr>
              <a:t>La soluzione del problema è la così detta “ </a:t>
            </a:r>
            <a:r>
              <a:rPr lang="it-IT" sz="2800" dirty="0">
                <a:solidFill>
                  <a:srgbClr val="FFC000"/>
                </a:solidFill>
              </a:rPr>
              <a:t>consapevolezza </a:t>
            </a:r>
            <a:r>
              <a:rPr lang="it-IT" sz="2800" dirty="0">
                <a:solidFill>
                  <a:srgbClr val="FFC000"/>
                </a:solidFill>
              </a:rPr>
              <a:t>della situazione “ (Situation </a:t>
            </a:r>
            <a:r>
              <a:rPr lang="it-IT" sz="2800" dirty="0" err="1">
                <a:solidFill>
                  <a:srgbClr val="FFC000"/>
                </a:solidFill>
              </a:rPr>
              <a:t>Awarness</a:t>
            </a:r>
            <a:r>
              <a:rPr lang="it-IT" sz="2800" dirty="0">
                <a:solidFill>
                  <a:srgbClr val="FFC000"/>
                </a:solidFill>
              </a:rPr>
              <a:t> : SA ) che  si riferisce ad una percezione della persona ( in questo caso il medico o l’infermiere ) e alla sua  </a:t>
            </a:r>
            <a:r>
              <a:rPr lang="it-IT" sz="2800" dirty="0">
                <a:solidFill>
                  <a:srgbClr val="FFC000"/>
                </a:solidFill>
              </a:rPr>
              <a:t>comprensione </a:t>
            </a:r>
            <a:r>
              <a:rPr lang="it-IT" sz="2800" dirty="0">
                <a:solidFill>
                  <a:srgbClr val="FFC000"/>
                </a:solidFill>
              </a:rPr>
              <a:t>della  dinamica con l’ambiente. </a:t>
            </a:r>
            <a:r>
              <a:rPr lang="it-IT" sz="2800" dirty="0">
                <a:solidFill>
                  <a:srgbClr val="FFC000"/>
                </a:solidFill>
              </a:rPr>
              <a:t>Fondamentale </a:t>
            </a:r>
            <a:r>
              <a:rPr lang="it-IT" sz="2800" dirty="0">
                <a:solidFill>
                  <a:srgbClr val="FFC000"/>
                </a:solidFill>
              </a:rPr>
              <a:t>per prendere decisioni adeguate che alla fine portano a correggere / svolgere azioni in ambiti di cura medica. Una </a:t>
            </a:r>
            <a:r>
              <a:rPr lang="it-IT" sz="2800" dirty="0">
                <a:solidFill>
                  <a:srgbClr val="FFC000"/>
                </a:solidFill>
              </a:rPr>
              <a:t> sua misura </a:t>
            </a:r>
            <a:r>
              <a:rPr lang="it-IT" sz="2800" dirty="0">
                <a:solidFill>
                  <a:srgbClr val="FFC000"/>
                </a:solidFill>
              </a:rPr>
              <a:t>oggettiva </a:t>
            </a:r>
            <a:r>
              <a:rPr lang="it-IT" sz="2800" dirty="0">
                <a:solidFill>
                  <a:srgbClr val="FFC000"/>
                </a:solidFill>
              </a:rPr>
              <a:t> </a:t>
            </a:r>
            <a:r>
              <a:rPr lang="it-IT" sz="2800" dirty="0">
                <a:solidFill>
                  <a:srgbClr val="FFC000"/>
                </a:solidFill>
              </a:rPr>
              <a:t>può essere più  </a:t>
            </a:r>
            <a:r>
              <a:rPr lang="it-IT" sz="2800" dirty="0">
                <a:solidFill>
                  <a:srgbClr val="FFC000"/>
                </a:solidFill>
              </a:rPr>
              <a:t>adeguata  </a:t>
            </a:r>
            <a:r>
              <a:rPr lang="it-IT" sz="2800" dirty="0">
                <a:solidFill>
                  <a:srgbClr val="FFC000"/>
                </a:solidFill>
              </a:rPr>
              <a:t>rispetto ad altre misure di performance</a:t>
            </a:r>
            <a:r>
              <a:rPr lang="it-IT" dirty="0"/>
              <a:t>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280" y="5949281"/>
            <a:ext cx="905944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7368" y="764705"/>
            <a:ext cx="113052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FFC000"/>
                </a:solidFill>
              </a:rPr>
              <a:t>Dopo 55 ore dal lancio della missione venne trasmesso il sottovalutato messaggio radiofonico dell'equipaggio al </a:t>
            </a:r>
            <a:r>
              <a:rPr lang="it-IT" sz="2800" dirty="0" err="1">
                <a:solidFill>
                  <a:srgbClr val="FFC000"/>
                </a:solidFill>
              </a:rPr>
              <a:t>Mission</a:t>
            </a:r>
            <a:r>
              <a:rPr lang="it-IT" sz="2800" dirty="0">
                <a:solidFill>
                  <a:srgbClr val="FFC000"/>
                </a:solidFill>
              </a:rPr>
              <a:t> </a:t>
            </a:r>
            <a:r>
              <a:rPr lang="it-IT" sz="2800" dirty="0" err="1">
                <a:solidFill>
                  <a:srgbClr val="FFC000"/>
                </a:solidFill>
              </a:rPr>
              <a:t>Control</a:t>
            </a:r>
            <a:r>
              <a:rPr lang="it-IT" sz="2800" dirty="0">
                <a:solidFill>
                  <a:srgbClr val="FFC000"/>
                </a:solidFill>
              </a:rPr>
              <a:t>, che concretamente fu "OK, Houston, abbiamo avuto un problema". A 321.860 chilometri dalla </a:t>
            </a:r>
            <a:r>
              <a:rPr lang="it-IT" sz="2800" dirty="0">
                <a:solidFill>
                  <a:srgbClr val="FFC000"/>
                </a:solidFill>
                <a:hlinkClick r:id="rId2"/>
              </a:rPr>
              <a:t>Terra</a:t>
            </a:r>
            <a:r>
              <a:rPr lang="it-IT" sz="2800" dirty="0">
                <a:solidFill>
                  <a:srgbClr val="FFC000"/>
                </a:solidFill>
              </a:rPr>
              <a:t>, il rimescolamento di uno dei quattro serbatoi dell'</a:t>
            </a:r>
            <a:r>
              <a:rPr lang="it-IT" sz="2800" dirty="0">
                <a:solidFill>
                  <a:srgbClr val="FFC000"/>
                </a:solidFill>
                <a:hlinkClick r:id="rId3"/>
              </a:rPr>
              <a:t>ossigeno</a:t>
            </a:r>
            <a:r>
              <a:rPr lang="it-IT" sz="2800" dirty="0">
                <a:solidFill>
                  <a:srgbClr val="FFC000"/>
                </a:solidFill>
              </a:rPr>
              <a:t> del Modulo di Comando e Servizio (CSM), che doveva per l'appunto essere azionato in tale occasione, esplose. L'unica soluzione per l'equipaggio fu quella di annullare l'allunaggio, girare attorno alla </a:t>
            </a:r>
            <a:r>
              <a:rPr lang="it-IT" sz="2800" dirty="0">
                <a:solidFill>
                  <a:srgbClr val="FFC000"/>
                </a:solidFill>
                <a:hlinkClick r:id="rId4"/>
              </a:rPr>
              <a:t>Luna</a:t>
            </a:r>
            <a:r>
              <a:rPr lang="it-IT" sz="2800" dirty="0">
                <a:solidFill>
                  <a:srgbClr val="FFC000"/>
                </a:solidFill>
              </a:rPr>
              <a:t> e prendere la spinta necessaria per tornare sulla </a:t>
            </a:r>
            <a:r>
              <a:rPr lang="it-IT" sz="2800" dirty="0">
                <a:solidFill>
                  <a:srgbClr val="FFC000"/>
                </a:solidFill>
                <a:hlinkClick r:id="rId2"/>
              </a:rPr>
              <a:t>Terra</a:t>
            </a:r>
            <a:r>
              <a:rPr lang="it-IT" sz="2800" dirty="0">
                <a:solidFill>
                  <a:srgbClr val="FFC000"/>
                </a:solidFill>
              </a:rPr>
              <a:t>. </a:t>
            </a:r>
            <a:endParaRPr lang="it-IT" sz="2800" dirty="0">
              <a:solidFill>
                <a:srgbClr val="FFC000"/>
              </a:solidFill>
            </a:endParaRPr>
          </a:p>
        </p:txBody>
      </p:sp>
      <p:pic>
        <p:nvPicPr>
          <p:cNvPr id="3" name="tabl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3713" y="6234206"/>
            <a:ext cx="938865" cy="579170"/>
          </a:xfrm>
          <a:prstGeom prst="rect">
            <a:avLst/>
          </a:prstGeom>
        </p:spPr>
      </p:pic>
      <p:pic>
        <p:nvPicPr>
          <p:cNvPr id="4" name="Picture 2" descr="CIMO ASM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7929" y="6162198"/>
            <a:ext cx="1080120" cy="504056"/>
          </a:xfrm>
          <a:prstGeom prst="rect">
            <a:avLst/>
          </a:prstGeom>
          <a:noFill/>
        </p:spPr>
      </p:pic>
      <p:pic>
        <p:nvPicPr>
          <p:cNvPr id="5" name="Picture 4" descr="http://www.cimoasmd.it/images/spem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36160" y="6234206"/>
            <a:ext cx="1152128" cy="393576"/>
          </a:xfrm>
          <a:prstGeom prst="rect">
            <a:avLst/>
          </a:prstGeom>
          <a:noFill/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6280" y="5977002"/>
            <a:ext cx="9059441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7368" y="469116"/>
            <a:ext cx="113052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FFC000"/>
                </a:solidFill>
              </a:rPr>
              <a:t>113  articoli sono stati inclusi in un’altra  revisione </a:t>
            </a:r>
            <a:r>
              <a:rPr lang="it-IT" sz="2800" dirty="0">
                <a:solidFill>
                  <a:srgbClr val="FFC000"/>
                </a:solidFill>
              </a:rPr>
              <a:t>. </a:t>
            </a:r>
            <a:r>
              <a:rPr lang="it-IT" sz="2800" dirty="0">
                <a:solidFill>
                  <a:srgbClr val="FFC000"/>
                </a:solidFill>
              </a:rPr>
              <a:t>La formazione basata sulla simulazione ha dimostrato di portare ad un miglioramento clinico in 2 aree </a:t>
            </a:r>
            <a:r>
              <a:rPr lang="it-IT" sz="2800" dirty="0">
                <a:solidFill>
                  <a:srgbClr val="FFC000"/>
                </a:solidFill>
              </a:rPr>
              <a:t> </a:t>
            </a:r>
            <a:r>
              <a:rPr lang="it-IT" sz="2800" dirty="0">
                <a:solidFill>
                  <a:srgbClr val="FFC000"/>
                </a:solidFill>
              </a:rPr>
              <a:t>: la chirurgia laparoscopica ha mostrato un miglioramento nelle prestazioni procedurali in sala operatoria. Inoltre  gli addestrati su simulatori avevano maggiori probabilità di aderire al protocollo di sostegno vitale cardiaco </a:t>
            </a:r>
            <a:r>
              <a:rPr lang="it-IT" sz="2800" dirty="0" err="1">
                <a:solidFill>
                  <a:srgbClr val="FFC000"/>
                </a:solidFill>
              </a:rPr>
              <a:t>avan</a:t>
            </a:r>
            <a:r>
              <a:rPr lang="it-IT" sz="2800" dirty="0">
                <a:solidFill>
                  <a:srgbClr val="FFC000"/>
                </a:solidFill>
              </a:rPr>
              <a:t> </a:t>
            </a:r>
            <a:r>
              <a:rPr lang="it-IT" sz="2800" dirty="0" err="1">
                <a:solidFill>
                  <a:srgbClr val="FFC000"/>
                </a:solidFill>
              </a:rPr>
              <a:t>zato</a:t>
            </a:r>
            <a:r>
              <a:rPr lang="it-IT" sz="2800" dirty="0">
                <a:solidFill>
                  <a:srgbClr val="FFC000"/>
                </a:solidFill>
              </a:rPr>
              <a:t>  ( </a:t>
            </a:r>
            <a:r>
              <a:rPr lang="it-IT" sz="2800" dirty="0">
                <a:solidFill>
                  <a:srgbClr val="FFC000"/>
                </a:solidFill>
              </a:rPr>
              <a:t>ACLS ) rispetto a quelli che avevano ricevuto una formazione standard per i pazienti con arresto cardiaco. In altri settori della formazione medica, la simulazione ha dimostrato di portare a </a:t>
            </a:r>
            <a:r>
              <a:rPr lang="it-IT" sz="2800" dirty="0">
                <a:solidFill>
                  <a:srgbClr val="FFC000"/>
                </a:solidFill>
              </a:rPr>
              <a:t>miglioramenti </a:t>
            </a:r>
            <a:r>
              <a:rPr lang="it-IT" sz="2800" dirty="0">
                <a:solidFill>
                  <a:srgbClr val="FFC000"/>
                </a:solidFill>
              </a:rPr>
              <a:t>nella </a:t>
            </a:r>
            <a:r>
              <a:rPr lang="it-IT" sz="2800" dirty="0" err="1">
                <a:solidFill>
                  <a:srgbClr val="FFC000"/>
                </a:solidFill>
              </a:rPr>
              <a:t>conoscen</a:t>
            </a:r>
            <a:r>
              <a:rPr lang="it-IT" sz="2800" dirty="0">
                <a:solidFill>
                  <a:srgbClr val="FFC000"/>
                </a:solidFill>
              </a:rPr>
              <a:t> za </a:t>
            </a:r>
            <a:r>
              <a:rPr lang="it-IT" sz="2800" dirty="0">
                <a:solidFill>
                  <a:srgbClr val="FFC000"/>
                </a:solidFill>
              </a:rPr>
              <a:t>medica, comfort nelle procedure, e il miglioramento delle </a:t>
            </a:r>
            <a:r>
              <a:rPr lang="it-IT" sz="2800" dirty="0">
                <a:solidFill>
                  <a:srgbClr val="FFC000"/>
                </a:solidFill>
              </a:rPr>
              <a:t>prestazioni </a:t>
            </a:r>
            <a:r>
              <a:rPr lang="it-IT" sz="2800" dirty="0">
                <a:solidFill>
                  <a:srgbClr val="FFC000"/>
                </a:solidFill>
              </a:rPr>
              <a:t>durante la ripetizione del test in scenari simulati.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280" y="5904994"/>
            <a:ext cx="905944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51384" y="548680"/>
            <a:ext cx="112332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FFC000"/>
                </a:solidFill>
              </a:rPr>
              <a:t>La </a:t>
            </a:r>
            <a:r>
              <a:rPr lang="it-IT" sz="2800" dirty="0">
                <a:solidFill>
                  <a:srgbClr val="FFC000"/>
                </a:solidFill>
              </a:rPr>
              <a:t>Simulazione è stata anche dimostrata essere uno strumento affidabile per valutare gli studenti e per gli argomenti di insegnamento, come il lavoro di squadra e la comunicazione. Solo pochi studi hanno mostrato miglioramenti diretti nei risultati clinici relativi all'uso di simulazione per la formazione . Uno studio  del 2013  </a:t>
            </a:r>
            <a:r>
              <a:rPr lang="it-IT" sz="2800" dirty="0">
                <a:solidFill>
                  <a:srgbClr val="FFC000"/>
                </a:solidFill>
              </a:rPr>
              <a:t> </a:t>
            </a:r>
            <a:r>
              <a:rPr lang="it-IT" sz="2800" dirty="0">
                <a:solidFill>
                  <a:srgbClr val="FFC000"/>
                </a:solidFill>
              </a:rPr>
              <a:t>, ha dimostrato l'efficacia della simulazione </a:t>
            </a:r>
            <a:r>
              <a:rPr lang="it-IT" sz="2800" dirty="0">
                <a:solidFill>
                  <a:srgbClr val="FFC000"/>
                </a:solidFill>
              </a:rPr>
              <a:t>nell'insegna mento  </a:t>
            </a:r>
            <a:r>
              <a:rPr lang="it-IT" sz="2800" dirty="0">
                <a:solidFill>
                  <a:srgbClr val="FFC000"/>
                </a:solidFill>
              </a:rPr>
              <a:t>di base e nelle conoscenze cliniche , nelle  </a:t>
            </a:r>
            <a:r>
              <a:rPr lang="it-IT" sz="2800" dirty="0" err="1">
                <a:solidFill>
                  <a:srgbClr val="FFC000"/>
                </a:solidFill>
              </a:rPr>
              <a:t>compe</a:t>
            </a:r>
            <a:r>
              <a:rPr lang="it-IT" sz="2800" dirty="0">
                <a:solidFill>
                  <a:srgbClr val="FFC000"/>
                </a:solidFill>
              </a:rPr>
              <a:t> tenze </a:t>
            </a:r>
            <a:r>
              <a:rPr lang="it-IT" sz="2800" dirty="0">
                <a:solidFill>
                  <a:srgbClr val="FFC000"/>
                </a:solidFill>
              </a:rPr>
              <a:t>procedurali, nel lavoro di squadra , e nella </a:t>
            </a:r>
            <a:r>
              <a:rPr lang="it-IT" sz="2800" dirty="0">
                <a:solidFill>
                  <a:srgbClr val="FFC000"/>
                </a:solidFill>
              </a:rPr>
              <a:t>comuni </a:t>
            </a:r>
            <a:r>
              <a:rPr lang="it-IT" sz="2800" dirty="0" err="1">
                <a:solidFill>
                  <a:srgbClr val="FFC000"/>
                </a:solidFill>
              </a:rPr>
              <a:t>cazione</a:t>
            </a:r>
            <a:r>
              <a:rPr lang="it-IT" sz="2800" dirty="0">
                <a:solidFill>
                  <a:srgbClr val="FFC000"/>
                </a:solidFill>
              </a:rPr>
              <a:t> </a:t>
            </a:r>
            <a:r>
              <a:rPr lang="it-IT" sz="2800" dirty="0">
                <a:solidFill>
                  <a:srgbClr val="FFC000"/>
                </a:solidFill>
              </a:rPr>
              <a:t>, nonché  per la valutazione a livello </a:t>
            </a:r>
            <a:r>
              <a:rPr lang="it-IT" sz="2800" dirty="0">
                <a:solidFill>
                  <a:srgbClr val="FFC000"/>
                </a:solidFill>
              </a:rPr>
              <a:t>universitario.  </a:t>
            </a:r>
            <a:r>
              <a:rPr lang="it-IT" sz="2800" dirty="0">
                <a:solidFill>
                  <a:srgbClr val="FFC000"/>
                </a:solidFill>
              </a:rPr>
              <a:t>Tuttavia anche questa </a:t>
            </a:r>
            <a:r>
              <a:rPr lang="it-IT" sz="2800" dirty="0" err="1">
                <a:solidFill>
                  <a:srgbClr val="FFC000"/>
                </a:solidFill>
              </a:rPr>
              <a:t>metanalisi</a:t>
            </a:r>
            <a:r>
              <a:rPr lang="it-IT" sz="2800" dirty="0">
                <a:solidFill>
                  <a:srgbClr val="FFC000"/>
                </a:solidFill>
              </a:rPr>
              <a:t> conclude  che  con il diffondersi sempre più della simulazione  nelle  scuole di Medicina e nell'istruzione residente, saranno necessari altri studi per </a:t>
            </a:r>
            <a:r>
              <a:rPr lang="it-IT" sz="2800" dirty="0">
                <a:solidFill>
                  <a:srgbClr val="FFC000"/>
                </a:solidFill>
              </a:rPr>
              <a:t>verificarne  l’efficacia. </a:t>
            </a:r>
            <a:endParaRPr lang="it-IT" sz="2800" dirty="0">
              <a:solidFill>
                <a:srgbClr val="FFC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280" y="5977002"/>
            <a:ext cx="905944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79376" y="757148"/>
            <a:ext cx="113052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FFC000"/>
                </a:solidFill>
              </a:rPr>
              <a:t>Dalla nostra esperienza si evince  comunque come gli specialisti che operano nell’ambito dell’emergenza , compresi  i rianimatori   , siano più aperti e abituati a questo genere di metodologia didattica e quindi meno in difficoltà nello svolgimento delle simulazioni ; al contrario altri come i nefrologi siano più  in soggezione di fronte al timore di essere misurati e quindi giudicati professionalmente , cosa che può avere influito sui minori punteggi delle performance   . </a:t>
            </a:r>
            <a:endParaRPr lang="it-IT" sz="2800" dirty="0">
              <a:solidFill>
                <a:srgbClr val="FFC000"/>
              </a:solidFill>
            </a:endParaRPr>
          </a:p>
          <a:p>
            <a:pPr algn="ctr"/>
            <a:r>
              <a:rPr lang="it-IT" sz="2800" dirty="0">
                <a:solidFill>
                  <a:srgbClr val="FFC000"/>
                </a:solidFill>
              </a:rPr>
              <a:t>A nostro parere le risposte al </a:t>
            </a:r>
            <a:r>
              <a:rPr lang="it-IT" sz="2800" dirty="0">
                <a:solidFill>
                  <a:srgbClr val="FFC000"/>
                </a:solidFill>
              </a:rPr>
              <a:t>nostro questionario </a:t>
            </a:r>
            <a:r>
              <a:rPr lang="it-IT" sz="2800" dirty="0">
                <a:solidFill>
                  <a:srgbClr val="FFC000"/>
                </a:solidFill>
              </a:rPr>
              <a:t>ed i commenti finali testimoniano il  buon indice di accettazione di questa  nuova metodica di aggiornamento , i cui limiti e potenzialità sono ancora tutti da scoprire e da applicare 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280" y="5977002"/>
            <a:ext cx="905944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51384" y="1903472"/>
            <a:ext cx="109452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err="1">
                <a:solidFill>
                  <a:srgbClr val="FFC000"/>
                </a:solidFill>
              </a:rPr>
              <a:t>Benchè</a:t>
            </a:r>
            <a:r>
              <a:rPr lang="it-IT" sz="2800" dirty="0">
                <a:solidFill>
                  <a:srgbClr val="FFC000"/>
                </a:solidFill>
              </a:rPr>
              <a:t> praticata in altri ambiti da più di 30 anni , nel campo della Medicina la simulazione sta partendo soltanto  in questo ultimo decennio . La ricchezza di dati a sostegno degli aspetti positivi della simulazione in campo sanitario è in crescita, tuttavia, la sua disponibilità per gli studenti di medicina rimane ancora frammentaria e dipendente dalla natura sperimentale di alcuni individui / reparti  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280" y="5832985"/>
            <a:ext cx="9059441" cy="90838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295800" y="48886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FFC000"/>
                </a:solidFill>
              </a:rPr>
              <a:t>CONCLUSIONI</a:t>
            </a:r>
            <a:endParaRPr lang="it-IT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7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7368" y="1832625"/>
            <a:ext cx="114492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FFC000"/>
                </a:solidFill>
              </a:rPr>
              <a:t>Uno dei limiti della simulazione consiste nel fatto che non è dimostrabile che la prestazione dei partecipanti su simulatore rifletta le loro azioni nella realtà clinica :  anche se tutti  dichiarano che l’esperienza acquisita li ha cambiati, non è stato dimostrato l’impatto della formazione  con simulazione , nella pratica  </a:t>
            </a:r>
            <a:r>
              <a:rPr lang="it-IT" sz="2800" dirty="0" smtClean="0">
                <a:solidFill>
                  <a:srgbClr val="FFC000"/>
                </a:solidFill>
              </a:rPr>
              <a:t>reale </a:t>
            </a:r>
            <a:r>
              <a:rPr lang="it-IT" sz="2800" dirty="0">
                <a:solidFill>
                  <a:srgbClr val="FFC000"/>
                </a:solidFill>
              </a:rPr>
              <a:t>di tutti i giorni.                                                                              </a:t>
            </a:r>
            <a:r>
              <a:rPr lang="it-IT" sz="2800" dirty="0">
                <a:solidFill>
                  <a:srgbClr val="FFC000"/>
                </a:solidFill>
              </a:rPr>
              <a:t>Tuttavia professionisti che ogni giorno si sentono dire dai pazienti “la mia vita è nelle sue mani”    dovrebbero aspettare    ulteriori prove.</a:t>
            </a:r>
          </a:p>
        </p:txBody>
      </p:sp>
      <p:pic>
        <p:nvPicPr>
          <p:cNvPr id="3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3713" y="6234206"/>
            <a:ext cx="938865" cy="579170"/>
          </a:xfrm>
          <a:prstGeom prst="rect">
            <a:avLst/>
          </a:prstGeom>
        </p:spPr>
      </p:pic>
      <p:pic>
        <p:nvPicPr>
          <p:cNvPr id="4" name="Picture 2" descr="CIMO ASM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9" y="6162198"/>
            <a:ext cx="1080120" cy="504056"/>
          </a:xfrm>
          <a:prstGeom prst="rect">
            <a:avLst/>
          </a:prstGeom>
          <a:noFill/>
        </p:spPr>
      </p:pic>
      <p:pic>
        <p:nvPicPr>
          <p:cNvPr id="5" name="Picture 4" descr="http://www.cimoasmd.it/images/spem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6160" y="6234206"/>
            <a:ext cx="1152128" cy="393576"/>
          </a:xfrm>
          <a:prstGeom prst="rect">
            <a:avLst/>
          </a:prstGeom>
          <a:noFill/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280" y="5904994"/>
            <a:ext cx="9059441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27447" y="2405206"/>
            <a:ext cx="94982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FFC000"/>
                </a:solidFill>
              </a:rPr>
              <a:t>Ma la missione Apollo 13 è servita per dimostrare la capacità del programma di affrontare situazioni di crisi imprevedibili, portando in salvo tutto l'equipaggio</a:t>
            </a:r>
            <a:endParaRPr lang="it-IT" sz="2800" dirty="0"/>
          </a:p>
        </p:txBody>
      </p:sp>
      <p:pic>
        <p:nvPicPr>
          <p:cNvPr id="3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3713" y="6234206"/>
            <a:ext cx="938865" cy="579170"/>
          </a:xfrm>
          <a:prstGeom prst="rect">
            <a:avLst/>
          </a:prstGeom>
        </p:spPr>
      </p:pic>
      <p:pic>
        <p:nvPicPr>
          <p:cNvPr id="4" name="Picture 2" descr="CIMO ASM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9" y="6162198"/>
            <a:ext cx="1080120" cy="504056"/>
          </a:xfrm>
          <a:prstGeom prst="rect">
            <a:avLst/>
          </a:prstGeom>
          <a:noFill/>
        </p:spPr>
      </p:pic>
      <p:pic>
        <p:nvPicPr>
          <p:cNvPr id="5" name="Picture 4" descr="http://www.cimoasmd.it/images/spem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6160" y="6234206"/>
            <a:ext cx="1152128" cy="393576"/>
          </a:xfrm>
          <a:prstGeom prst="rect">
            <a:avLst/>
          </a:prstGeom>
          <a:noFill/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280" y="5904994"/>
            <a:ext cx="9059441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95400" y="1830303"/>
            <a:ext cx="103691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FFC000"/>
                </a:solidFill>
              </a:rPr>
              <a:t>Gli errori medici balzano continuamente agli onori  della </a:t>
            </a:r>
          </a:p>
          <a:p>
            <a:pPr algn="ctr"/>
            <a:r>
              <a:rPr lang="it-IT" sz="2800" dirty="0">
                <a:solidFill>
                  <a:srgbClr val="FFC000"/>
                </a:solidFill>
              </a:rPr>
              <a:t>cronaca. Le vertenze giudiziarie contro personale medico </a:t>
            </a:r>
          </a:p>
          <a:p>
            <a:pPr algn="ctr"/>
            <a:r>
              <a:rPr lang="it-IT" sz="2800" dirty="0">
                <a:solidFill>
                  <a:srgbClr val="FFC000"/>
                </a:solidFill>
              </a:rPr>
              <a:t>e istituzioni sanitarie si mantengono a livelli allarmanti e </a:t>
            </a:r>
          </a:p>
          <a:p>
            <a:pPr algn="ctr"/>
            <a:r>
              <a:rPr lang="it-IT" sz="2800" dirty="0">
                <a:solidFill>
                  <a:srgbClr val="FFC000"/>
                </a:solidFill>
              </a:rPr>
              <a:t>la sicurezza del paziente è una priorità chiave per i </a:t>
            </a:r>
          </a:p>
          <a:p>
            <a:pPr algn="ctr"/>
            <a:r>
              <a:rPr lang="it-IT" sz="2800" dirty="0">
                <a:solidFill>
                  <a:srgbClr val="FFC000"/>
                </a:solidFill>
              </a:rPr>
              <a:t>governi di tutto il mondo.</a:t>
            </a:r>
            <a:endParaRPr lang="it-IT" sz="2800" dirty="0">
              <a:solidFill>
                <a:srgbClr val="FFC000"/>
              </a:solidFill>
            </a:endParaRP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3713" y="6234206"/>
            <a:ext cx="938865" cy="579170"/>
          </a:xfrm>
          <a:prstGeom prst="rect">
            <a:avLst/>
          </a:prstGeom>
        </p:spPr>
      </p:pic>
      <p:pic>
        <p:nvPicPr>
          <p:cNvPr id="7" name="Picture 2" descr="CIMO ASM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9" y="6162198"/>
            <a:ext cx="1080120" cy="504056"/>
          </a:xfrm>
          <a:prstGeom prst="rect">
            <a:avLst/>
          </a:prstGeom>
          <a:noFill/>
        </p:spPr>
      </p:pic>
      <p:pic>
        <p:nvPicPr>
          <p:cNvPr id="8" name="Picture 4" descr="http://www.cimoasmd.it/images/spem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6160" y="6234206"/>
            <a:ext cx="1152128" cy="393576"/>
          </a:xfrm>
          <a:prstGeom prst="rect">
            <a:avLst/>
          </a:prstGeom>
          <a:noFill/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280" y="5977002"/>
            <a:ext cx="9059441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99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79576" y="836712"/>
            <a:ext cx="7992888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4" name="Picture 8" descr="Volo nello spaz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2185" y="3068961"/>
            <a:ext cx="1819275" cy="1400175"/>
          </a:xfrm>
          <a:prstGeom prst="rect">
            <a:avLst/>
          </a:prstGeom>
          <a:noFill/>
        </p:spPr>
      </p:pic>
      <p:pic>
        <p:nvPicPr>
          <p:cNvPr id="18434" name="Picture 2" descr="In viaggio verso Marte... per finta"/>
          <p:cNvPicPr>
            <a:picLocks noChangeAspect="1" noChangeArrowheads="1"/>
          </p:cNvPicPr>
          <p:nvPr/>
        </p:nvPicPr>
        <p:blipFill>
          <a:blip r:embed="rId4" cstate="print"/>
          <a:srcRect r="14538" b="14538"/>
          <a:stretch>
            <a:fillRect/>
          </a:stretch>
        </p:blipFill>
        <p:spPr bwMode="auto">
          <a:xfrm>
            <a:off x="3215680" y="2708920"/>
            <a:ext cx="2304256" cy="1800200"/>
          </a:xfrm>
          <a:prstGeom prst="rect">
            <a:avLst/>
          </a:prstGeom>
          <a:noFill/>
        </p:spPr>
      </p:pic>
      <p:pic>
        <p:nvPicPr>
          <p:cNvPr id="7" name="tabl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3713" y="6234206"/>
            <a:ext cx="938865" cy="579170"/>
          </a:xfrm>
          <a:prstGeom prst="rect">
            <a:avLst/>
          </a:prstGeom>
        </p:spPr>
      </p:pic>
      <p:pic>
        <p:nvPicPr>
          <p:cNvPr id="8" name="Picture 2" descr="CIMO ASM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7929" y="6162198"/>
            <a:ext cx="1080120" cy="504056"/>
          </a:xfrm>
          <a:prstGeom prst="rect">
            <a:avLst/>
          </a:prstGeom>
          <a:noFill/>
        </p:spPr>
      </p:pic>
      <p:pic>
        <p:nvPicPr>
          <p:cNvPr id="9" name="Picture 4" descr="http://www.cimoasmd.it/images/spem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36160" y="6234206"/>
            <a:ext cx="1152128" cy="393576"/>
          </a:xfrm>
          <a:prstGeom prst="rect">
            <a:avLst/>
          </a:prstGeom>
          <a:noFill/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6280" y="5977002"/>
            <a:ext cx="9059441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804" r="1869" b="2247"/>
          <a:stretch>
            <a:fillRect/>
          </a:stretch>
        </p:blipFill>
        <p:spPr bwMode="auto">
          <a:xfrm>
            <a:off x="2783632" y="116632"/>
            <a:ext cx="66967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ab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3713" y="6234206"/>
            <a:ext cx="938865" cy="579170"/>
          </a:xfrm>
          <a:prstGeom prst="rect">
            <a:avLst/>
          </a:prstGeom>
        </p:spPr>
      </p:pic>
      <p:pic>
        <p:nvPicPr>
          <p:cNvPr id="6" name="Picture 2" descr="CIMO ASM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9" y="6162198"/>
            <a:ext cx="1080120" cy="504056"/>
          </a:xfrm>
          <a:prstGeom prst="rect">
            <a:avLst/>
          </a:prstGeom>
          <a:noFill/>
        </p:spPr>
      </p:pic>
      <p:pic>
        <p:nvPicPr>
          <p:cNvPr id="7" name="Picture 4" descr="http://www.cimoasmd.it/images/spem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6160" y="6234206"/>
            <a:ext cx="1152128" cy="393576"/>
          </a:xfrm>
          <a:prstGeom prst="rect">
            <a:avLst/>
          </a:prstGeom>
          <a:noFill/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280" y="5977002"/>
            <a:ext cx="9059441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t="24697"/>
          <a:stretch>
            <a:fillRect/>
          </a:stretch>
        </p:blipFill>
        <p:spPr bwMode="auto">
          <a:xfrm>
            <a:off x="3071665" y="764705"/>
            <a:ext cx="6067425" cy="518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 r="19508" b="12226"/>
          <a:stretch>
            <a:fillRect/>
          </a:stretch>
        </p:blipFill>
        <p:spPr bwMode="auto">
          <a:xfrm>
            <a:off x="1847528" y="44624"/>
            <a:ext cx="36724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abl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3713" y="6234206"/>
            <a:ext cx="938865" cy="579170"/>
          </a:xfrm>
          <a:prstGeom prst="rect">
            <a:avLst/>
          </a:prstGeom>
        </p:spPr>
      </p:pic>
      <p:pic>
        <p:nvPicPr>
          <p:cNvPr id="7" name="Picture 2" descr="CIMO ASM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7929" y="6162198"/>
            <a:ext cx="1080120" cy="504056"/>
          </a:xfrm>
          <a:prstGeom prst="rect">
            <a:avLst/>
          </a:prstGeom>
          <a:noFill/>
        </p:spPr>
      </p:pic>
      <p:pic>
        <p:nvPicPr>
          <p:cNvPr id="8" name="Picture 4" descr="http://www.cimoasmd.it/images/spem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36160" y="6234206"/>
            <a:ext cx="1152128" cy="393576"/>
          </a:xfrm>
          <a:prstGeom prst="rect">
            <a:avLst/>
          </a:prstGeom>
          <a:noFill/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6280" y="5977002"/>
            <a:ext cx="9059441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99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63552" y="404664"/>
            <a:ext cx="828092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9999">
                <a:tint val="45000"/>
                <a:satMod val="400000"/>
              </a:srgbClr>
            </a:duotone>
          </a:blip>
          <a:srcRect b="18750"/>
          <a:stretch>
            <a:fillRect/>
          </a:stretch>
        </p:blipFill>
        <p:spPr bwMode="auto">
          <a:xfrm>
            <a:off x="2063552" y="3356992"/>
            <a:ext cx="828092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3136476" y="2967335"/>
            <a:ext cx="5919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Problem</a:t>
            </a:r>
            <a:r>
              <a:rPr lang="it-IT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solving</a:t>
            </a:r>
            <a:endParaRPr lang="it-IT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3713" y="6162198"/>
            <a:ext cx="938865" cy="579170"/>
          </a:xfrm>
          <a:prstGeom prst="rect">
            <a:avLst/>
          </a:prstGeom>
        </p:spPr>
      </p:pic>
      <p:pic>
        <p:nvPicPr>
          <p:cNvPr id="6" name="Picture 2" descr="CIMO ASM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7929" y="6090190"/>
            <a:ext cx="1080120" cy="504056"/>
          </a:xfrm>
          <a:prstGeom prst="rect">
            <a:avLst/>
          </a:prstGeom>
          <a:noFill/>
        </p:spPr>
      </p:pic>
      <p:pic>
        <p:nvPicPr>
          <p:cNvPr id="7" name="Picture 4" descr="http://www.cimoasmd.it/images/spem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36160" y="6162198"/>
            <a:ext cx="1152128" cy="393576"/>
          </a:xfrm>
          <a:prstGeom prst="rect">
            <a:avLst/>
          </a:prstGeom>
          <a:noFill/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6280" y="5832986"/>
            <a:ext cx="9059441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09600"/>
            <a:ext cx="914400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8382000" y="76201"/>
            <a:ext cx="22860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6" charset="0"/>
              </a:rPr>
              <a:t>LA REPUBBLICA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600200" y="5181600"/>
            <a:ext cx="8991600" cy="1447800"/>
          </a:xfrm>
          <a:prstGeom prst="rect">
            <a:avLst/>
          </a:prstGeom>
          <a:solidFill>
            <a:srgbClr val="FFFFFF"/>
          </a:solidFill>
          <a:ln w="57240">
            <a:solidFill>
              <a:srgbClr val="BBE0E3"/>
            </a:solidFill>
            <a:miter lim="800000"/>
            <a:headEnd/>
            <a:tailEnd/>
          </a:ln>
          <a:effectLst>
            <a:outerShdw dist="107933" dir="2700000" algn="ctr" rotWithShape="0">
              <a:srgbClr val="808080">
                <a:alpha val="50027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5334001"/>
            <a:ext cx="5867400" cy="110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1" y="5334000"/>
            <a:ext cx="2574925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4191000" y="6096000"/>
            <a:ext cx="5181600" cy="1588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1" y="0"/>
            <a:ext cx="3800475" cy="533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6280" y="5661249"/>
            <a:ext cx="9059441" cy="90838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1074</TotalTime>
  <Words>1427</Words>
  <Application>Microsoft Office PowerPoint</Application>
  <PresentationFormat>Widescreen</PresentationFormat>
  <Paragraphs>39</Paragraphs>
  <Slides>24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Calibri</vt:lpstr>
      <vt:lpstr>Cambria</vt:lpstr>
      <vt:lpstr>Rockwell Extra Bold</vt:lpstr>
      <vt:lpstr>Wingdings 2</vt:lpstr>
      <vt:lpstr>Equinozio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ennio duranti</dc:creator>
  <cp:lastModifiedBy>Account Microsoft</cp:lastModifiedBy>
  <cp:revision>159</cp:revision>
  <dcterms:created xsi:type="dcterms:W3CDTF">2011-03-07T19:34:17Z</dcterms:created>
  <dcterms:modified xsi:type="dcterms:W3CDTF">2017-09-19T17:07:14Z</dcterms:modified>
</cp:coreProperties>
</file>