
<file path=[Content_Types].xml><?xml version="1.0" encoding="utf-8"?>
<Types xmlns="http://schemas.openxmlformats.org/package/2006/content-types">
  <Default ContentType="image/jpeg" Extension="jpg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22" Type="http://schemas.openxmlformats.org/officeDocument/2006/relationships/slide" Target="slides/slide17.xml"/><Relationship Id="rId10" Type="http://schemas.openxmlformats.org/officeDocument/2006/relationships/slide" Target="slides/slide5.xml"/><Relationship Id="rId21" Type="http://schemas.openxmlformats.org/officeDocument/2006/relationships/slide" Target="slides/slide16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1e1b933384_0_2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1e1b933384_0_2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20ff8e704c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20ff8e704c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1e1b933384_0_3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31e1b933384_0_3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1e1b933384_0_3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1e1b933384_0_3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1e1b933384_0_3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31e1b933384_0_3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1e1b933384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31e1b93338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1e1b933384_0_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31e1b933384_0_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1e1b933384_0_1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31e1b933384_0_1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31e1b933384_0_1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31e1b933384_0_1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31e1b933384_0_2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31e1b933384_0_2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20ff8e704c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320ff8e704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20ff8e704c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20ff8e704c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20ff8e704c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20ff8e704c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20ff8e704c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20ff8e704c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20ff8e704c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20ff8e704c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20ff8e704c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20ff8e704c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20ff8e704c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320ff8e704c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3.jpg"/><Relationship Id="rId4" Type="http://schemas.openxmlformats.org/officeDocument/2006/relationships/image" Target="../media/image1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1" Type="http://schemas.openxmlformats.org/officeDocument/2006/relationships/image" Target="../media/image22.png"/><Relationship Id="rId10" Type="http://schemas.openxmlformats.org/officeDocument/2006/relationships/image" Target="../media/image17.png"/><Relationship Id="rId13" Type="http://schemas.openxmlformats.org/officeDocument/2006/relationships/image" Target="../media/image25.png"/><Relationship Id="rId12" Type="http://schemas.openxmlformats.org/officeDocument/2006/relationships/image" Target="../media/image2.jp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2.jpg"/><Relationship Id="rId4" Type="http://schemas.openxmlformats.org/officeDocument/2006/relationships/image" Target="../media/image6.png"/><Relationship Id="rId9" Type="http://schemas.openxmlformats.org/officeDocument/2006/relationships/image" Target="../media/image18.png"/><Relationship Id="rId5" Type="http://schemas.openxmlformats.org/officeDocument/2006/relationships/image" Target="../media/image16.png"/><Relationship Id="rId6" Type="http://schemas.openxmlformats.org/officeDocument/2006/relationships/image" Target="../media/image7.jpg"/><Relationship Id="rId7" Type="http://schemas.openxmlformats.org/officeDocument/2006/relationships/image" Target="../media/image5.jpg"/><Relationship Id="rId8" Type="http://schemas.openxmlformats.org/officeDocument/2006/relationships/image" Target="../media/image19.png"/></Relationships>
</file>

<file path=ppt/slides/_rels/slide15.xml.rels><?xml version="1.0" encoding="UTF-8" standalone="yes"?><Relationships xmlns="http://schemas.openxmlformats.org/package/2006/relationships"><Relationship Id="rId11" Type="http://schemas.openxmlformats.org/officeDocument/2006/relationships/image" Target="../media/image9.jpg"/><Relationship Id="rId10" Type="http://schemas.openxmlformats.org/officeDocument/2006/relationships/image" Target="../media/image8.png"/><Relationship Id="rId13" Type="http://schemas.openxmlformats.org/officeDocument/2006/relationships/image" Target="../media/image24.jpg"/><Relationship Id="rId12" Type="http://schemas.openxmlformats.org/officeDocument/2006/relationships/image" Target="../media/image11.jp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1.png"/><Relationship Id="rId4" Type="http://schemas.openxmlformats.org/officeDocument/2006/relationships/image" Target="../media/image3.png"/><Relationship Id="rId9" Type="http://schemas.openxmlformats.org/officeDocument/2006/relationships/image" Target="../media/image4.jpg"/><Relationship Id="rId5" Type="http://schemas.openxmlformats.org/officeDocument/2006/relationships/image" Target="../media/image1.jpg"/><Relationship Id="rId6" Type="http://schemas.openxmlformats.org/officeDocument/2006/relationships/image" Target="../media/image14.jpg"/><Relationship Id="rId7" Type="http://schemas.openxmlformats.org/officeDocument/2006/relationships/image" Target="../media/image20.png"/><Relationship Id="rId8" Type="http://schemas.openxmlformats.org/officeDocument/2006/relationships/image" Target="../media/image15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0.png"/><Relationship Id="rId4" Type="http://schemas.openxmlformats.org/officeDocument/2006/relationships/image" Target="../media/image27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9.png"/><Relationship Id="rId4" Type="http://schemas.openxmlformats.org/officeDocument/2006/relationships/image" Target="../media/image27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6.gif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130625" y="-844975"/>
            <a:ext cx="8243700" cy="112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130613" y="1845938"/>
            <a:ext cx="5603100" cy="165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Nolan- Facebook/Instagram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Ashley- HR/Leadership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Justin- Systems/Technology</a:t>
            </a:r>
            <a:endParaRPr/>
          </a:p>
        </p:txBody>
      </p:sp>
      <p:sp>
        <p:nvSpPr>
          <p:cNvPr id="56" name="Google Shape;56;p13"/>
          <p:cNvSpPr txBox="1"/>
          <p:nvPr/>
        </p:nvSpPr>
        <p:spPr>
          <a:xfrm>
            <a:off x="1825225" y="4035725"/>
            <a:ext cx="3048600" cy="51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2"/>
                </a:solidFill>
              </a:rPr>
              <a:t>savenebraskalocal.com</a:t>
            </a:r>
            <a:endParaRPr b="1" sz="1800">
              <a:solidFill>
                <a:schemeClr val="dk2"/>
              </a:solidFill>
            </a:endParaRPr>
          </a:p>
        </p:txBody>
      </p:sp>
      <p:pic>
        <p:nvPicPr>
          <p:cNvPr id="57" name="Google Shape;57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67949" y="277325"/>
            <a:ext cx="2697025" cy="4794726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5875" y="277331"/>
            <a:ext cx="5101364" cy="1122300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3"/>
          <p:cNvSpPr txBox="1"/>
          <p:nvPr/>
        </p:nvSpPr>
        <p:spPr>
          <a:xfrm>
            <a:off x="1924825" y="3503450"/>
            <a:ext cx="2848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2"/>
                </a:solidFill>
              </a:rPr>
              <a:t>savelocalapp.com</a:t>
            </a:r>
            <a:endParaRPr b="1" sz="1800">
              <a:solidFill>
                <a:schemeClr val="dk2"/>
              </a:solidFill>
            </a:endParaRPr>
          </a:p>
        </p:txBody>
      </p:sp>
      <p:sp>
        <p:nvSpPr>
          <p:cNvPr id="60" name="Google Shape;60;p13"/>
          <p:cNvSpPr txBox="1"/>
          <p:nvPr/>
        </p:nvSpPr>
        <p:spPr>
          <a:xfrm>
            <a:off x="5397100" y="1669600"/>
            <a:ext cx="184500" cy="169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Top 7 challenges for </a:t>
            </a:r>
            <a:r>
              <a:rPr lang="en"/>
              <a:t>small</a:t>
            </a:r>
            <a:r>
              <a:rPr lang="en"/>
              <a:t> business owners</a:t>
            </a:r>
            <a:endParaRPr/>
          </a:p>
        </p:txBody>
      </p:sp>
      <p:sp>
        <p:nvSpPr>
          <p:cNvPr id="115" name="Google Shape;115;p2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dk1"/>
                </a:solidFill>
              </a:rPr>
              <a:t>Economies of Scale:</a:t>
            </a:r>
            <a:r>
              <a:rPr lang="en" sz="1300">
                <a:solidFill>
                  <a:schemeClr val="dk1"/>
                </a:solidFill>
              </a:rPr>
              <a:t> Large corporations can lower costs by buying in bulk.</a:t>
            </a:r>
            <a:endParaRPr sz="13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3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dk1"/>
                </a:solidFill>
              </a:rPr>
              <a:t>Technology Gaps:</a:t>
            </a:r>
            <a:r>
              <a:rPr lang="en" sz="1300">
                <a:solidFill>
                  <a:schemeClr val="dk1"/>
                </a:solidFill>
              </a:rPr>
              <a:t> Big companies can afford advanced tech for operations, marketing, and customer service.</a:t>
            </a:r>
            <a:endParaRPr sz="13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3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dk1"/>
                </a:solidFill>
              </a:rPr>
              <a:t>Brand Recognition:</a:t>
            </a:r>
            <a:r>
              <a:rPr lang="en" sz="1300">
                <a:solidFill>
                  <a:schemeClr val="dk1"/>
                </a:solidFill>
              </a:rPr>
              <a:t> National or global brands have established trust and loyalty.</a:t>
            </a:r>
            <a:endParaRPr sz="13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3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dk1"/>
                </a:solidFill>
              </a:rPr>
              <a:t>Marketing Resources:</a:t>
            </a:r>
            <a:r>
              <a:rPr lang="en" sz="1300">
                <a:solidFill>
                  <a:schemeClr val="dk1"/>
                </a:solidFill>
              </a:rPr>
              <a:t> Smaller businesses struggle to compete with large-scale ad campaigns.</a:t>
            </a:r>
            <a:endParaRPr sz="13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3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dk1"/>
                </a:solidFill>
              </a:rPr>
              <a:t>Convenience and Accessibility:</a:t>
            </a:r>
            <a:r>
              <a:rPr lang="en" sz="1300">
                <a:solidFill>
                  <a:schemeClr val="dk1"/>
                </a:solidFill>
              </a:rPr>
              <a:t> Big corporations often provide broader services and better locations.</a:t>
            </a:r>
            <a:endParaRPr sz="13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3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dk1"/>
                </a:solidFill>
              </a:rPr>
              <a:t>Pricing Wars:</a:t>
            </a:r>
            <a:r>
              <a:rPr lang="en" sz="1300">
                <a:solidFill>
                  <a:schemeClr val="dk1"/>
                </a:solidFill>
              </a:rPr>
              <a:t> Small businesses can’t afford to cut prices as deeply as larger competitors.</a:t>
            </a:r>
            <a:endParaRPr sz="13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3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Labor Challenges:</a:t>
            </a:r>
            <a:r>
              <a:rPr lang="en" sz="1300">
                <a:solidFill>
                  <a:schemeClr val="dk1"/>
                </a:solidFill>
              </a:rPr>
              <a:t> Difficulty attracting and retaining employees due to benefits and pay disparities.</a:t>
            </a:r>
            <a:endParaRPr sz="13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3"/>
          <p:cNvSpPr txBox="1"/>
          <p:nvPr>
            <p:ph type="title"/>
          </p:nvPr>
        </p:nvSpPr>
        <p:spPr>
          <a:xfrm>
            <a:off x="311700" y="257725"/>
            <a:ext cx="8675400" cy="58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Beating these odds using A.I.</a:t>
            </a:r>
            <a:endParaRPr/>
          </a:p>
        </p:txBody>
      </p:sp>
      <p:sp>
        <p:nvSpPr>
          <p:cNvPr id="121" name="Google Shape;121;p2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/>
              <a:t>1. Economies of Scale</a:t>
            </a:r>
            <a:r>
              <a:rPr lang="en"/>
              <a:t> - </a:t>
            </a:r>
            <a:r>
              <a:rPr lang="en" sz="1075"/>
              <a:t>A.I. connecting small businesses to complete batch orders together.   Example: Restaurants in a community use AI platforms to jointly order ingredients, reducing costs.</a:t>
            </a:r>
            <a:endParaRPr sz="1075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300"/>
              <a:t>2. Technology Gaps</a:t>
            </a:r>
            <a:r>
              <a:rPr lang="en"/>
              <a:t> - </a:t>
            </a:r>
            <a:r>
              <a:rPr b="1" lang="en" sz="1000">
                <a:solidFill>
                  <a:schemeClr val="dk1"/>
                </a:solidFill>
              </a:rPr>
              <a:t>Affordable AI Tools:</a:t>
            </a:r>
            <a:r>
              <a:rPr lang="en" sz="1000">
                <a:solidFill>
                  <a:schemeClr val="dk1"/>
                </a:solidFill>
              </a:rPr>
              <a:t> Modern AI platforms like Google Workspace, SaveLocalAPP, and QuickBooks offer powerful, low-cost solutions for small businesses.  Example: A small law firm automates appointment scheduling and client follow-ups with AI at a fraction of the cost of enterprise systems.  Example: A boutique uses no-code AI to automate online order fulfillment.</a:t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dk1"/>
                </a:solidFill>
              </a:rPr>
              <a:t>3. Brand Recognition -</a:t>
            </a:r>
            <a:r>
              <a:rPr lang="en" sz="1100">
                <a:solidFill>
                  <a:schemeClr val="dk1"/>
                </a:solidFill>
              </a:rPr>
              <a:t> </a:t>
            </a:r>
            <a:r>
              <a:rPr b="1" lang="en" sz="1000">
                <a:solidFill>
                  <a:schemeClr val="dk1"/>
                </a:solidFill>
              </a:rPr>
              <a:t>Customer Insights:</a:t>
            </a:r>
            <a:r>
              <a:rPr lang="en" sz="1000">
                <a:solidFill>
                  <a:schemeClr val="dk1"/>
                </a:solidFill>
              </a:rPr>
              <a:t> AI analyzes customer data to identify behaviors and preferences, helping businesses create tailored experiences.  Example: A bakery uses AI to send personalized offers for a customer’s favorite dessert, fostering loyalty.  Also using A.I. to analyze popular brands to help match their qualities that work with your own ideas.</a:t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</a:rPr>
              <a:t>Reputation Management:</a:t>
            </a:r>
            <a:r>
              <a:rPr lang="en" sz="1000">
                <a:solidFill>
                  <a:schemeClr val="dk1"/>
                </a:solidFill>
              </a:rPr>
              <a:t> AI tools like SaveLocalApp monitor and manage online reviews.  Example: A plumber responds to feedback in real-time, building a trustworthy local reputation.</a:t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4"/>
          <p:cNvSpPr txBox="1"/>
          <p:nvPr>
            <p:ph idx="1" type="body"/>
          </p:nvPr>
        </p:nvSpPr>
        <p:spPr>
          <a:xfrm>
            <a:off x="311700" y="84050"/>
            <a:ext cx="8520600" cy="448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/>
              <a:t>4. Marketing Resources</a:t>
            </a:r>
            <a:endParaRPr b="1" sz="600">
              <a:solidFill>
                <a:schemeClr val="dk1"/>
              </a:solidFill>
            </a:endParaRPr>
          </a:p>
          <a:p>
            <a:pPr indent="-29845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en" sz="1100">
                <a:solidFill>
                  <a:schemeClr val="dk1"/>
                </a:solidFill>
              </a:rPr>
              <a:t>AI-Driven Ad Campaigns:</a:t>
            </a:r>
            <a:r>
              <a:rPr lang="en" sz="1100">
                <a:solidFill>
                  <a:schemeClr val="dk1"/>
                </a:solidFill>
              </a:rPr>
              <a:t> Platforms like Meta Ads Manager and Google Ads use AI to create and optimize campaigns for local audiences.</a:t>
            </a:r>
            <a:endParaRPr sz="1100">
              <a:solidFill>
                <a:schemeClr val="dk1"/>
              </a:solidFill>
            </a:endParaRPr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en" sz="1100">
                <a:solidFill>
                  <a:schemeClr val="dk1"/>
                </a:solidFill>
              </a:rPr>
              <a:t>Example: A yoga studio targets nearby residents with precise ad placement, maximizing ROI.</a:t>
            </a:r>
            <a:endParaRPr sz="1100">
              <a:solidFill>
                <a:schemeClr val="dk1"/>
              </a:solidFill>
            </a:endParaRPr>
          </a:p>
          <a:p>
            <a:pPr indent="0" lvl="0" marL="9144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en" sz="1100">
                <a:solidFill>
                  <a:schemeClr val="dk1"/>
                </a:solidFill>
              </a:rPr>
              <a:t>Content Creation:</a:t>
            </a:r>
            <a:r>
              <a:rPr lang="en" sz="1100">
                <a:solidFill>
                  <a:schemeClr val="dk1"/>
                </a:solidFill>
              </a:rPr>
              <a:t> AI tools like Jasper or ChatGPT generate high-quality blogs, ads, and social media posts quickly and affordably.</a:t>
            </a:r>
            <a:endParaRPr sz="1100">
              <a:solidFill>
                <a:schemeClr val="dk1"/>
              </a:solidFill>
            </a:endParaRPr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en" sz="1100">
                <a:solidFill>
                  <a:schemeClr val="dk1"/>
                </a:solidFill>
              </a:rPr>
              <a:t>Example: A boutique generates weekly fashion tips for Instagram using AI, driving engagement.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40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dk1"/>
                </a:solidFill>
              </a:rPr>
              <a:t>5. Convenience and Accessibility</a:t>
            </a:r>
            <a:endParaRPr b="1" sz="1100">
              <a:solidFill>
                <a:schemeClr val="dk1"/>
              </a:solidFill>
            </a:endParaRPr>
          </a:p>
          <a:p>
            <a:pPr indent="-29845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en" sz="1100">
                <a:solidFill>
                  <a:schemeClr val="dk1"/>
                </a:solidFill>
              </a:rPr>
              <a:t>24/7 Customer Support:</a:t>
            </a:r>
            <a:r>
              <a:rPr lang="en" sz="1100">
                <a:solidFill>
                  <a:schemeClr val="dk1"/>
                </a:solidFill>
              </a:rPr>
              <a:t> AI chatbots provide instant answers to inquiries, improving accessibility.</a:t>
            </a:r>
            <a:endParaRPr sz="1100">
              <a:solidFill>
                <a:schemeClr val="dk1"/>
              </a:solidFill>
            </a:endParaRPr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en" sz="1100">
                <a:solidFill>
                  <a:schemeClr val="dk1"/>
                </a:solidFill>
              </a:rPr>
              <a:t>Example: A car repair shop uses a chatbot to answer common questions about services, bookings, and pricing.</a:t>
            </a:r>
            <a:endParaRPr sz="1100">
              <a:solidFill>
                <a:schemeClr val="dk1"/>
              </a:solidFill>
            </a:endParaRPr>
          </a:p>
          <a:p>
            <a:pPr indent="0" lvl="0" marL="9144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en" sz="1100">
                <a:solidFill>
                  <a:schemeClr val="dk1"/>
                </a:solidFill>
              </a:rPr>
              <a:t>Enhanced Online Presence:</a:t>
            </a:r>
            <a:r>
              <a:rPr lang="en" sz="1100">
                <a:solidFill>
                  <a:schemeClr val="dk1"/>
                </a:solidFill>
              </a:rPr>
              <a:t> AI tools help optimize websites for local SEO, ensuring small businesses appear prominently in local searches.</a:t>
            </a:r>
            <a:endParaRPr sz="1100">
              <a:solidFill>
                <a:schemeClr val="dk1"/>
              </a:solidFill>
            </a:endParaRPr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en" sz="1100">
                <a:solidFill>
                  <a:schemeClr val="dk1"/>
                </a:solidFill>
              </a:rPr>
              <a:t>Example: A home improvement store ranks high in “hardware store near me” results.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5"/>
          <p:cNvSpPr txBox="1"/>
          <p:nvPr>
            <p:ph idx="1" type="body"/>
          </p:nvPr>
        </p:nvSpPr>
        <p:spPr>
          <a:xfrm>
            <a:off x="311700" y="156875"/>
            <a:ext cx="8520600" cy="47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l">
              <a:spcBef>
                <a:spcPts val="140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dk1"/>
                </a:solidFill>
              </a:rPr>
              <a:t>6. Pricing Wars</a:t>
            </a:r>
            <a:endParaRPr b="1" sz="13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br>
              <a:rPr lang="en" sz="1100">
                <a:solidFill>
                  <a:schemeClr val="dk1"/>
                </a:solidFill>
              </a:rPr>
            </a:br>
            <a:r>
              <a:rPr b="1" lang="en" sz="1100">
                <a:solidFill>
                  <a:schemeClr val="dk1"/>
                </a:solidFill>
              </a:rPr>
              <a:t>AI Solution:</a:t>
            </a:r>
            <a:endParaRPr b="1" sz="1100">
              <a:solidFill>
                <a:schemeClr val="dk1"/>
              </a:solidFill>
            </a:endParaRPr>
          </a:p>
          <a:p>
            <a:pPr indent="-293211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b="1" lang="en" sz="1100">
                <a:solidFill>
                  <a:schemeClr val="dk1"/>
                </a:solidFill>
              </a:rPr>
              <a:t>Dynamic Pricing:</a:t>
            </a:r>
            <a:r>
              <a:rPr lang="en" sz="1100">
                <a:solidFill>
                  <a:schemeClr val="dk1"/>
                </a:solidFill>
              </a:rPr>
              <a:t> AI suggests price adjustments based on demand, seasonality, and competitor pricing.</a:t>
            </a:r>
            <a:endParaRPr sz="1100">
              <a:solidFill>
                <a:schemeClr val="dk1"/>
              </a:solidFill>
            </a:endParaRPr>
          </a:p>
          <a:p>
            <a:pPr indent="-293211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○"/>
            </a:pPr>
            <a:r>
              <a:rPr lang="en" sz="1100">
                <a:solidFill>
                  <a:schemeClr val="dk1"/>
                </a:solidFill>
              </a:rPr>
              <a:t>Example: A florist adjusts prices for roses around Valentine’s Day to remain competitive while maintaining margins.</a:t>
            </a:r>
            <a:endParaRPr sz="1100">
              <a:solidFill>
                <a:schemeClr val="dk1"/>
              </a:solidFill>
            </a:endParaRPr>
          </a:p>
          <a:p>
            <a:pPr indent="0" lvl="0" marL="9144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-293211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b="1" lang="en" sz="1100">
                <a:solidFill>
                  <a:schemeClr val="dk1"/>
                </a:solidFill>
              </a:rPr>
              <a:t>Cost Optimization:</a:t>
            </a:r>
            <a:r>
              <a:rPr lang="en" sz="1100">
                <a:solidFill>
                  <a:schemeClr val="dk1"/>
                </a:solidFill>
              </a:rPr>
              <a:t> AI identifies areas to reduce overhead without compromising quality.</a:t>
            </a:r>
            <a:endParaRPr sz="1100">
              <a:solidFill>
                <a:schemeClr val="dk1"/>
              </a:solidFill>
            </a:endParaRPr>
          </a:p>
          <a:p>
            <a:pPr indent="-293211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○"/>
            </a:pPr>
            <a:r>
              <a:rPr lang="en" sz="1100">
                <a:solidFill>
                  <a:schemeClr val="dk1"/>
                </a:solidFill>
              </a:rPr>
              <a:t>Example: A café uses AI to optimize energy usage during non-peak hours.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40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dk1"/>
                </a:solidFill>
              </a:rPr>
              <a:t>7. Labor Challenges</a:t>
            </a:r>
            <a:endParaRPr b="1" sz="13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br>
              <a:rPr lang="en" sz="1100">
                <a:solidFill>
                  <a:schemeClr val="dk1"/>
                </a:solidFill>
              </a:rPr>
            </a:br>
            <a:r>
              <a:rPr b="1" lang="en" sz="1100">
                <a:solidFill>
                  <a:schemeClr val="dk1"/>
                </a:solidFill>
              </a:rPr>
              <a:t>AI Solution:</a:t>
            </a:r>
            <a:endParaRPr b="1" sz="1100">
              <a:solidFill>
                <a:schemeClr val="dk1"/>
              </a:solidFill>
            </a:endParaRPr>
          </a:p>
          <a:p>
            <a:pPr indent="-293211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b="1" lang="en" sz="1100">
                <a:solidFill>
                  <a:schemeClr val="dk1"/>
                </a:solidFill>
              </a:rPr>
              <a:t>Efficient Hiring Processes:</a:t>
            </a:r>
            <a:r>
              <a:rPr lang="en" sz="1100">
                <a:solidFill>
                  <a:schemeClr val="dk1"/>
                </a:solidFill>
              </a:rPr>
              <a:t> AI tools like LinkedIn Recruiter or Zoho Recruit streamline hiring by identifying top talent quickly.</a:t>
            </a:r>
            <a:endParaRPr sz="1100">
              <a:solidFill>
                <a:schemeClr val="dk1"/>
              </a:solidFill>
            </a:endParaRPr>
          </a:p>
          <a:p>
            <a:pPr indent="-293211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○"/>
            </a:pPr>
            <a:r>
              <a:rPr lang="en" sz="1100">
                <a:solidFill>
                  <a:schemeClr val="dk1"/>
                </a:solidFill>
              </a:rPr>
              <a:t>Example: A small gym uses AI to pre-screen trainers, saving time and finding better candidates.</a:t>
            </a:r>
            <a:endParaRPr sz="1100">
              <a:solidFill>
                <a:schemeClr val="dk1"/>
              </a:solidFill>
            </a:endParaRPr>
          </a:p>
          <a:p>
            <a:pPr indent="0" lvl="0" marL="9144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-293211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b="1" lang="en" sz="1100">
                <a:solidFill>
                  <a:schemeClr val="dk1"/>
                </a:solidFill>
              </a:rPr>
              <a:t>Staff Management:</a:t>
            </a:r>
            <a:r>
              <a:rPr lang="en" sz="1100">
                <a:solidFill>
                  <a:schemeClr val="dk1"/>
                </a:solidFill>
              </a:rPr>
              <a:t> AI schedules employees based on peak hours, reducing stress and creating fair workloads.</a:t>
            </a:r>
            <a:endParaRPr sz="1100">
              <a:solidFill>
                <a:schemeClr val="dk1"/>
              </a:solidFill>
            </a:endParaRPr>
          </a:p>
          <a:p>
            <a:pPr indent="-293211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○"/>
            </a:pPr>
            <a:r>
              <a:rPr lang="en" sz="1100">
                <a:solidFill>
                  <a:schemeClr val="dk1"/>
                </a:solidFill>
              </a:rPr>
              <a:t>Example: A restaurant uses AI to adjust schedules dynamically, preventing overstaffing or understaffing.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Some of the Local Businesses on the SaveLocal app</a:t>
            </a:r>
            <a:endParaRPr/>
          </a:p>
        </p:txBody>
      </p:sp>
      <p:sp>
        <p:nvSpPr>
          <p:cNvPr id="137" name="Google Shape;137;p2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38" name="Google Shape;138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46413" y="1194333"/>
            <a:ext cx="3017075" cy="1137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4475" y="2802175"/>
            <a:ext cx="1626275" cy="1626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710750" y="2508613"/>
            <a:ext cx="2836550" cy="812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2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710749" y="3539151"/>
            <a:ext cx="2888404" cy="812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2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608000" y="1229835"/>
            <a:ext cx="1320424" cy="20445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2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663475" y="3539150"/>
            <a:ext cx="2030188" cy="812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26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910100" y="3302095"/>
            <a:ext cx="1922200" cy="1180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26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5989125" y="2711124"/>
            <a:ext cx="1196500" cy="1180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26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75576" y="1049200"/>
            <a:ext cx="1474474" cy="1843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26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7485425" y="1233738"/>
            <a:ext cx="1474475" cy="1474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26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5928425" y="1273000"/>
            <a:ext cx="1789350" cy="1395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7"/>
          <p:cNvSpPr txBox="1"/>
          <p:nvPr>
            <p:ph type="title"/>
          </p:nvPr>
        </p:nvSpPr>
        <p:spPr>
          <a:xfrm>
            <a:off x="311700" y="1077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a few more…. But you get the point. This software works for everyone!</a:t>
            </a:r>
            <a:endParaRPr/>
          </a:p>
        </p:txBody>
      </p:sp>
      <p:sp>
        <p:nvSpPr>
          <p:cNvPr id="154" name="Google Shape;154;p2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55" name="Google Shape;155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106000"/>
            <a:ext cx="1969253" cy="1136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77575" y="1222112"/>
            <a:ext cx="2250975" cy="1019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46063" y="2933625"/>
            <a:ext cx="1366350" cy="1366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2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11701" y="2329324"/>
            <a:ext cx="1776951" cy="1257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2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57823" y="3525766"/>
            <a:ext cx="1592926" cy="10431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2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382050" y="2467513"/>
            <a:ext cx="1428750" cy="981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27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145300" y="3479266"/>
            <a:ext cx="2544125" cy="1136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27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2882894" y="1152475"/>
            <a:ext cx="1428750" cy="1428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27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6955200" y="3085263"/>
            <a:ext cx="1924124" cy="19241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27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6171775" y="2370139"/>
            <a:ext cx="2660537" cy="981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27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4445250" y="1179213"/>
            <a:ext cx="1592925" cy="1592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8"/>
          <p:cNvSpPr txBox="1"/>
          <p:nvPr>
            <p:ph type="ctrTitle"/>
          </p:nvPr>
        </p:nvSpPr>
        <p:spPr>
          <a:xfrm>
            <a:off x="145725" y="165975"/>
            <a:ext cx="8439900" cy="1062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Save Local App Purpose:</a:t>
            </a:r>
            <a:endParaRPr/>
          </a:p>
        </p:txBody>
      </p:sp>
      <p:sp>
        <p:nvSpPr>
          <p:cNvPr id="171" name="Google Shape;171;p28"/>
          <p:cNvSpPr txBox="1"/>
          <p:nvPr>
            <p:ph idx="1" type="subTitle"/>
          </p:nvPr>
        </p:nvSpPr>
        <p:spPr>
          <a:xfrm>
            <a:off x="145725" y="1129050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To help small businesses reach their potential and compete with large corporations with a customized business in a box.</a:t>
            </a:r>
            <a:endParaRPr/>
          </a:p>
        </p:txBody>
      </p:sp>
      <p:pic>
        <p:nvPicPr>
          <p:cNvPr id="172" name="Google Shape;172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5725" y="2134175"/>
            <a:ext cx="3362325" cy="2609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35325" y="2037200"/>
            <a:ext cx="2743760" cy="2917050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28"/>
          <p:cNvSpPr txBox="1"/>
          <p:nvPr/>
        </p:nvSpPr>
        <p:spPr>
          <a:xfrm>
            <a:off x="5414225" y="2134175"/>
            <a:ext cx="3117900" cy="44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2"/>
                </a:solidFill>
              </a:rPr>
              <a:t>Learn more here</a:t>
            </a:r>
            <a:endParaRPr b="1" sz="1800">
              <a:solidFill>
                <a:schemeClr val="dk2"/>
              </a:solidFill>
            </a:endParaRPr>
          </a:p>
        </p:txBody>
      </p:sp>
      <p:sp>
        <p:nvSpPr>
          <p:cNvPr id="175" name="Google Shape;175;p28"/>
          <p:cNvSpPr txBox="1"/>
          <p:nvPr/>
        </p:nvSpPr>
        <p:spPr>
          <a:xfrm>
            <a:off x="9967825" y="2933875"/>
            <a:ext cx="7070700" cy="8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76" name="Google Shape;176;p28"/>
          <p:cNvSpPr txBox="1"/>
          <p:nvPr/>
        </p:nvSpPr>
        <p:spPr>
          <a:xfrm>
            <a:off x="5075925" y="4314050"/>
            <a:ext cx="3509700" cy="6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2"/>
                </a:solidFill>
              </a:rPr>
              <a:t>SAVELOCALAPP.COM</a:t>
            </a:r>
            <a:endParaRPr b="1"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9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29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83" name="Google Shape;183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4772" y="0"/>
            <a:ext cx="7814456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78000" y="2902800"/>
            <a:ext cx="1679600" cy="1785676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29"/>
          <p:cNvSpPr txBox="1"/>
          <p:nvPr/>
        </p:nvSpPr>
        <p:spPr>
          <a:xfrm>
            <a:off x="1524000" y="105625"/>
            <a:ext cx="7076700" cy="101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TIER 1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86" name="Google Shape;186;p29"/>
          <p:cNvSpPr txBox="1"/>
          <p:nvPr/>
        </p:nvSpPr>
        <p:spPr>
          <a:xfrm>
            <a:off x="3892875" y="165925"/>
            <a:ext cx="4873800" cy="89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TIER 2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87" name="Google Shape;187;p29"/>
          <p:cNvSpPr txBox="1"/>
          <p:nvPr/>
        </p:nvSpPr>
        <p:spPr>
          <a:xfrm>
            <a:off x="6669375" y="618650"/>
            <a:ext cx="5055000" cy="101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TIER 3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christmas tree with red and white christmas decorations hanging from it . (Provided by Tenor)" id="192" name="Google Shape;192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3325" y="152975"/>
            <a:ext cx="7483350" cy="4177450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30"/>
          <p:cNvSpPr txBox="1"/>
          <p:nvPr>
            <p:ph type="ctrTitle"/>
          </p:nvPr>
        </p:nvSpPr>
        <p:spPr>
          <a:xfrm>
            <a:off x="525283" y="9144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HOLIDAY SPECIAL</a:t>
            </a:r>
            <a:endParaRPr/>
          </a:p>
        </p:txBody>
      </p:sp>
      <p:sp>
        <p:nvSpPr>
          <p:cNvPr id="194" name="Google Shape;194;p30"/>
          <p:cNvSpPr txBox="1"/>
          <p:nvPr>
            <p:ph idx="1" type="subTitle"/>
          </p:nvPr>
        </p:nvSpPr>
        <p:spPr>
          <a:xfrm>
            <a:off x="467000" y="343597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45720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2ND TIER GETS A FREE 5 PAGE WEBSITE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PLUS BLOG SETUP</a:t>
            </a:r>
            <a:endParaRPr/>
          </a:p>
        </p:txBody>
      </p:sp>
      <p:sp>
        <p:nvSpPr>
          <p:cNvPr id="195" name="Google Shape;195;p30"/>
          <p:cNvSpPr txBox="1"/>
          <p:nvPr/>
        </p:nvSpPr>
        <p:spPr>
          <a:xfrm>
            <a:off x="3396500" y="4106050"/>
            <a:ext cx="5591100" cy="65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DECEMBER 2024 ONLY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96" name="Google Shape;196;p30"/>
          <p:cNvSpPr txBox="1"/>
          <p:nvPr/>
        </p:nvSpPr>
        <p:spPr>
          <a:xfrm>
            <a:off x="3494500" y="4491300"/>
            <a:ext cx="2805300" cy="65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SAVELOCALAPP.COM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Save Nebraska Local</a:t>
            </a:r>
            <a:endParaRPr/>
          </a:p>
        </p:txBody>
      </p:sp>
      <p:sp>
        <p:nvSpPr>
          <p:cNvPr id="66" name="Google Shape;66;p14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Mastermind: All Things AI </a:t>
            </a:r>
            <a:endParaRPr/>
          </a:p>
        </p:txBody>
      </p:sp>
      <p:sp>
        <p:nvSpPr>
          <p:cNvPr id="67" name="Google Shape;67;p14"/>
          <p:cNvSpPr txBox="1"/>
          <p:nvPr/>
        </p:nvSpPr>
        <p:spPr>
          <a:xfrm>
            <a:off x="2021950" y="3500650"/>
            <a:ext cx="60810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6000">
                <a:solidFill>
                  <a:schemeClr val="dk2"/>
                </a:solidFill>
              </a:rPr>
              <a:t>402-780-8813</a:t>
            </a:r>
            <a:endParaRPr b="1" sz="60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Why are we so resistant to change?</a:t>
            </a:r>
            <a:endParaRPr/>
          </a:p>
        </p:txBody>
      </p:sp>
      <p:sp>
        <p:nvSpPr>
          <p:cNvPr id="73" name="Google Shape;73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Humans are naturally bad at thinking about change. We work hard to avoid it, yet it is one of lifes inevitable things.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We are seeing rapid change in technology.That can be scary!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What happens to the world as a result of AI? Will people be better or worse off? Will jobs be eliminated?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It’s all up to use to figure out how to use its power for GOOD.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It’s very hard, sometimes impossible even, to tell what is AI and what is real. We are now in a blended world of reality and AI.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How do we use AI to benefit our business; specifically to grow and scale in an ETHICAL way?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So, what the heck even is AI exactly?</a:t>
            </a:r>
            <a:endParaRPr/>
          </a:p>
        </p:txBody>
      </p:sp>
      <p:sp>
        <p:nvSpPr>
          <p:cNvPr id="79" name="Google Shape;79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idea of AI comes from the 1950s when they were creating technology to predict the future.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1950- Alan Turing published Computer Machinery and Intelligence, which proposed a test to assess a machine’s intelligence, now known as the Turing Test.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1956- John McCarthy organized a workshop at Dartmouth College to discuss “thinking machines”, where he later coined the term Artificial Intelligence.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The Dartmouth workshop is widely considered the founding moment of AI research. Researchers investigated how to make machines perform tasks that were previously considered to require expert knowledge. 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Common</a:t>
            </a:r>
            <a:r>
              <a:rPr lang="en"/>
              <a:t> AI terms to remember</a:t>
            </a:r>
            <a:endParaRPr/>
          </a:p>
        </p:txBody>
      </p:sp>
      <p:sp>
        <p:nvSpPr>
          <p:cNvPr id="85" name="Google Shape;85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0000"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Large language model- prediction machines *think google search bars*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Prompt - series of words/sentences or statements you input into A.I. to invoke the response you are looking for.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Tokens- set of characters that are broken up and read/trained by “emergence” (which is the ability for technology to come up with ideas an structure it into a human thought). Tokens come from prompts that you give it and the AI will create keywords to form thoughts.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Theory of mind- ability that humans have to guess what humans are thinking. AI thinks in theory of mind.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Jagged Frontier- always changing/growing/expanding. Understand where AI is good/bad, how it helps and what doesn’t.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Hallucinations- AI is in a dream state. A hallucination is when AI system generates incorrect or misleading info. This can happen when AI makes a confident prediction based on insufficient or flawed data.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Using AI for work</a:t>
            </a:r>
            <a:endParaRPr/>
          </a:p>
        </p:txBody>
      </p:sp>
      <p:sp>
        <p:nvSpPr>
          <p:cNvPr id="91" name="Google Shape;91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People are really good at finding ways to work less hard and get paid for it. Now we have a tool that shows it is highly creative, come up with ideas and give feedback.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Using AI to increase your productivity: Leading with an AI first mindset</a:t>
            </a:r>
            <a:br>
              <a:rPr lang="en"/>
            </a:br>
            <a:r>
              <a:rPr lang="en"/>
              <a:t>1. Use it as a copilot</a:t>
            </a:r>
            <a:br>
              <a:rPr lang="en"/>
            </a:br>
            <a:r>
              <a:rPr lang="en"/>
              <a:t>2. Use it as a first step in the process</a:t>
            </a:r>
            <a:br>
              <a:rPr lang="en"/>
            </a:br>
            <a:r>
              <a:rPr lang="en"/>
              <a:t>3. Willingness to rethink the process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Action is empowerment: keep a journal for all your </a:t>
            </a:r>
            <a:r>
              <a:rPr lang="en"/>
              <a:t>repetitive</a:t>
            </a:r>
            <a:r>
              <a:rPr lang="en"/>
              <a:t> annoying tasks that you hate. AI can take those off your hands!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Using AI for Brainstorming</a:t>
            </a:r>
            <a:endParaRPr/>
          </a:p>
        </p:txBody>
      </p:sp>
      <p:sp>
        <p:nvSpPr>
          <p:cNvPr id="97" name="Google Shape;97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Think of AI as your brainstorming Buddy!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We all had to learn to Google from scratch. Now we are all learning to use AI from scratch.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Treat AI as a person, but first tell it what kind of person it is.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Set up identity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Tell it the literal task you want it to do.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Hit enter, see what happens!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Give it additional restrictions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Score all these based on added restrictions.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 C’s of AI:</a:t>
            </a:r>
            <a:endParaRPr/>
          </a:p>
        </p:txBody>
      </p:sp>
      <p:sp>
        <p:nvSpPr>
          <p:cNvPr id="103" name="Google Shape;103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Communication - back and forth talking to AI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Clarity - being clear and precise with what you are wanting from AI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Collaboration - think of it as a partner, a sidekick. It isn’t going to do the whole thing for you. You are collaborating to complete the task you start. 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Save Nebraska Local Goals with AI</a:t>
            </a:r>
            <a:endParaRPr/>
          </a:p>
        </p:txBody>
      </p:sp>
      <p:sp>
        <p:nvSpPr>
          <p:cNvPr id="109" name="Google Shape;109;p2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0000"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main goal is to help small businesses compete with big box corporations.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One of the easiest ways to achieve this is by using AI to help create automations and systems to scale and grow.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Top 10 Small businesses that struggle to keep up with large corporations:</a:t>
            </a:r>
            <a:endParaRPr/>
          </a:p>
          <a:p>
            <a:pPr indent="-308610" lvl="0" marL="457200" rtl="0" algn="l">
              <a:spcBef>
                <a:spcPts val="1200"/>
              </a:spcBef>
              <a:spcAft>
                <a:spcPts val="0"/>
              </a:spcAft>
              <a:buSzPct val="100000"/>
              <a:buAutoNum type="arabicPeriod"/>
            </a:pPr>
            <a:r>
              <a:rPr lang="en"/>
              <a:t>Retail</a:t>
            </a:r>
            <a:endParaRPr/>
          </a:p>
          <a:p>
            <a:pPr indent="-308610" lvl="0" marL="457200" rtl="0" algn="l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"/>
              <a:t>Restaurants</a:t>
            </a:r>
            <a:endParaRPr/>
          </a:p>
          <a:p>
            <a:pPr indent="-308610" lvl="0" marL="457200" rtl="0" algn="l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"/>
              <a:t>Grocery Stores</a:t>
            </a:r>
            <a:endParaRPr/>
          </a:p>
          <a:p>
            <a:pPr indent="-308610" lvl="0" marL="457200" rtl="0" algn="l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"/>
              <a:t>Local gyms/fitness studios</a:t>
            </a:r>
            <a:endParaRPr/>
          </a:p>
          <a:p>
            <a:pPr indent="-308610" lvl="0" marL="457200" rtl="0" algn="l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"/>
              <a:t>Bookstores</a:t>
            </a:r>
            <a:endParaRPr/>
          </a:p>
          <a:p>
            <a:pPr indent="-308610" lvl="0" marL="457200" rtl="0" algn="l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"/>
              <a:t>Independent Pharmacies</a:t>
            </a:r>
            <a:endParaRPr/>
          </a:p>
          <a:p>
            <a:pPr indent="-308610" lvl="0" marL="457200" rtl="0" algn="l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"/>
              <a:t>Small Construction Companies</a:t>
            </a:r>
            <a:endParaRPr/>
          </a:p>
          <a:p>
            <a:pPr indent="-308610" lvl="0" marL="457200" rtl="0" algn="l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"/>
              <a:t>Media outlets (news/radio)</a:t>
            </a:r>
            <a:endParaRPr/>
          </a:p>
          <a:p>
            <a:pPr indent="-308610" lvl="0" marL="457200" rtl="0" algn="l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"/>
              <a:t>Travel Agencies</a:t>
            </a:r>
            <a:endParaRPr/>
          </a:p>
          <a:p>
            <a:pPr indent="-308610" lvl="0" marL="457200" rtl="0" algn="l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"/>
              <a:t>Auto Shops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